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58"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0" d="100"/>
          <a:sy n="50" d="100"/>
        </p:scale>
        <p:origin x="17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Werkvorm</a:t>
            </a:r>
          </a:p>
          <a:p>
            <a:r>
              <a:rPr lang="nl-NL" sz="1200" kern="1200" dirty="0">
                <a:solidFill>
                  <a:schemeClr val="tx1"/>
                </a:solidFill>
                <a:effectLst/>
                <a:latin typeface="+mn-lt"/>
                <a:ea typeface="+mn-ea"/>
                <a:cs typeface="+mn-cs"/>
              </a:rPr>
              <a:t>Als werkvorm voor deze Bijbelstudie is gekozen voor een gatentekst. Het doel is om de jongeren actief betrekken bij het lezen van dit gedeelte.</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 het werkboekje staat het te lezen Bijbelgedeelte afgedrukt waarin de hieronder dikgedrukte woorden zijn weggelaten. Laat hen eerst zelf nadenken over wat er moet komen te staan in de rechthoekjes. Vervolgens leest u het gedeelte voor en controleren en verbeteren zij hun tekst.</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Antwoorden</a:t>
            </a:r>
          </a:p>
          <a:p>
            <a:r>
              <a:rPr lang="nl-NL" sz="1200" kern="1200" dirty="0">
                <a:solidFill>
                  <a:schemeClr val="tx1"/>
                </a:solidFill>
                <a:effectLst/>
                <a:latin typeface="+mn-lt"/>
                <a:ea typeface="+mn-ea"/>
                <a:cs typeface="+mn-cs"/>
              </a:rPr>
              <a:t>1 Troost, troost </a:t>
            </a:r>
            <a:r>
              <a:rPr lang="nl-NL" sz="1200" b="1" kern="1200" dirty="0">
                <a:solidFill>
                  <a:schemeClr val="tx1"/>
                </a:solidFill>
                <a:effectLst/>
                <a:latin typeface="+mn-lt"/>
                <a:ea typeface="+mn-ea"/>
                <a:cs typeface="+mn-cs"/>
              </a:rPr>
              <a:t>Mijn</a:t>
            </a:r>
            <a:r>
              <a:rPr lang="nl-NL" sz="1200" kern="1200" dirty="0">
                <a:solidFill>
                  <a:schemeClr val="tx1"/>
                </a:solidFill>
                <a:effectLst/>
                <a:latin typeface="+mn-lt"/>
                <a:ea typeface="+mn-ea"/>
                <a:cs typeface="+mn-cs"/>
              </a:rPr>
              <a:t> volk, zal </a:t>
            </a:r>
            <a:r>
              <a:rPr lang="nl-NL" sz="1200" b="1" kern="1200" dirty="0" err="1">
                <a:solidFill>
                  <a:schemeClr val="tx1"/>
                </a:solidFill>
                <a:effectLst/>
                <a:latin typeface="+mn-lt"/>
                <a:ea typeface="+mn-ea"/>
                <a:cs typeface="+mn-cs"/>
              </a:rPr>
              <a:t>ulieder</a:t>
            </a:r>
            <a:r>
              <a:rPr lang="nl-NL" sz="1200" kern="1200" dirty="0">
                <a:solidFill>
                  <a:schemeClr val="tx1"/>
                </a:solidFill>
                <a:effectLst/>
                <a:latin typeface="+mn-lt"/>
                <a:ea typeface="+mn-ea"/>
                <a:cs typeface="+mn-cs"/>
              </a:rPr>
              <a:t> God zeggen.</a:t>
            </a:r>
          </a:p>
          <a:p>
            <a:r>
              <a:rPr lang="nl-NL" sz="1200" kern="1200" dirty="0">
                <a:solidFill>
                  <a:schemeClr val="tx1"/>
                </a:solidFill>
                <a:effectLst/>
                <a:latin typeface="+mn-lt"/>
                <a:ea typeface="+mn-ea"/>
                <a:cs typeface="+mn-cs"/>
              </a:rPr>
              <a:t>2 Spreekt naar het hart van Jeruzalem, en roept haar toe, dat haar strijd vervuld is, dat haar ongerechtigheid </a:t>
            </a:r>
            <a:r>
              <a:rPr lang="nl-NL" sz="1200" b="1" kern="1200" dirty="0">
                <a:solidFill>
                  <a:schemeClr val="tx1"/>
                </a:solidFill>
                <a:effectLst/>
                <a:latin typeface="+mn-lt"/>
                <a:ea typeface="+mn-ea"/>
                <a:cs typeface="+mn-cs"/>
              </a:rPr>
              <a:t>verzoend </a:t>
            </a:r>
            <a:r>
              <a:rPr lang="nl-NL" sz="1200" kern="1200" dirty="0">
                <a:solidFill>
                  <a:schemeClr val="tx1"/>
                </a:solidFill>
                <a:effectLst/>
                <a:latin typeface="+mn-lt"/>
                <a:ea typeface="+mn-ea"/>
                <a:cs typeface="+mn-cs"/>
              </a:rPr>
              <a:t>is, dat zij van de hand des HEEREN dubbel ontvangen heeft voor al haar zonden.</a:t>
            </a:r>
          </a:p>
          <a:p>
            <a:r>
              <a:rPr lang="nl-NL" sz="1200" kern="1200" dirty="0">
                <a:solidFill>
                  <a:schemeClr val="tx1"/>
                </a:solidFill>
                <a:effectLst/>
                <a:latin typeface="+mn-lt"/>
                <a:ea typeface="+mn-ea"/>
                <a:cs typeface="+mn-cs"/>
              </a:rPr>
              <a:t>3 Een stem des </a:t>
            </a:r>
            <a:r>
              <a:rPr lang="nl-NL" sz="1200" kern="1200" dirty="0" err="1">
                <a:solidFill>
                  <a:schemeClr val="tx1"/>
                </a:solidFill>
                <a:effectLst/>
                <a:latin typeface="+mn-lt"/>
                <a:ea typeface="+mn-ea"/>
                <a:cs typeface="+mn-cs"/>
              </a:rPr>
              <a:t>roependen</a:t>
            </a:r>
            <a:r>
              <a:rPr lang="nl-NL" sz="1200" kern="1200" dirty="0">
                <a:solidFill>
                  <a:schemeClr val="tx1"/>
                </a:solidFill>
                <a:effectLst/>
                <a:latin typeface="+mn-lt"/>
                <a:ea typeface="+mn-ea"/>
                <a:cs typeface="+mn-cs"/>
              </a:rPr>
              <a:t> in de woestijn: </a:t>
            </a:r>
            <a:r>
              <a:rPr lang="nl-NL" sz="1200" b="1" kern="1200" dirty="0">
                <a:solidFill>
                  <a:schemeClr val="tx1"/>
                </a:solidFill>
                <a:effectLst/>
                <a:latin typeface="+mn-lt"/>
                <a:ea typeface="+mn-ea"/>
                <a:cs typeface="+mn-cs"/>
              </a:rPr>
              <a:t>Bereidt</a:t>
            </a:r>
            <a:r>
              <a:rPr lang="nl-NL" sz="1200" kern="1200" dirty="0">
                <a:solidFill>
                  <a:schemeClr val="tx1"/>
                </a:solidFill>
                <a:effectLst/>
                <a:latin typeface="+mn-lt"/>
                <a:ea typeface="+mn-ea"/>
                <a:cs typeface="+mn-cs"/>
              </a:rPr>
              <a:t> den weg des HEEREN, maakt recht in de wildernis een baan voor onzen God!</a:t>
            </a:r>
          </a:p>
          <a:p>
            <a:r>
              <a:rPr lang="nl-NL" sz="1200" kern="1200" dirty="0">
                <a:solidFill>
                  <a:schemeClr val="tx1"/>
                </a:solidFill>
                <a:effectLst/>
                <a:latin typeface="+mn-lt"/>
                <a:ea typeface="+mn-ea"/>
                <a:cs typeface="+mn-cs"/>
              </a:rPr>
              <a:t>4 Alle dalen zullen verhoogd worden, en alle bergen en heuvelen zullen vernederd worden; en wat krom is, dat zal recht, en wat hobbelachtig is, dat zal tot een vallei gemaakt worden.</a:t>
            </a:r>
          </a:p>
          <a:p>
            <a:r>
              <a:rPr lang="nl-NL" sz="1200" kern="1200" dirty="0">
                <a:solidFill>
                  <a:schemeClr val="tx1"/>
                </a:solidFill>
                <a:effectLst/>
                <a:latin typeface="+mn-lt"/>
                <a:ea typeface="+mn-ea"/>
                <a:cs typeface="+mn-cs"/>
              </a:rPr>
              <a:t>5 En de heerlijkheid des HEEREN zal geopenbaard worden; en </a:t>
            </a:r>
            <a:r>
              <a:rPr lang="nl-NL" sz="1200" b="1" kern="1200" dirty="0">
                <a:solidFill>
                  <a:schemeClr val="tx1"/>
                </a:solidFill>
                <a:effectLst/>
                <a:latin typeface="+mn-lt"/>
                <a:ea typeface="+mn-ea"/>
                <a:cs typeface="+mn-cs"/>
              </a:rPr>
              <a:t>alle vlees tegelijk</a:t>
            </a:r>
            <a:r>
              <a:rPr lang="nl-NL" sz="1200" kern="1200" dirty="0">
                <a:solidFill>
                  <a:schemeClr val="tx1"/>
                </a:solidFill>
                <a:effectLst/>
                <a:latin typeface="+mn-lt"/>
                <a:ea typeface="+mn-ea"/>
                <a:cs typeface="+mn-cs"/>
              </a:rPr>
              <a:t> zal zien, dat het de mond des HEEREN gesproken heeft.</a:t>
            </a:r>
          </a:p>
          <a:p>
            <a:r>
              <a:rPr lang="nl-NL" sz="1200" kern="1200" dirty="0">
                <a:solidFill>
                  <a:schemeClr val="tx1"/>
                </a:solidFill>
                <a:effectLst/>
                <a:latin typeface="+mn-lt"/>
                <a:ea typeface="+mn-ea"/>
                <a:cs typeface="+mn-cs"/>
              </a:rPr>
              <a:t>6 Een stem zegt: Roept! En hij zegt: Wat zal ik roepen? Alle vlees is gras, en al zijn goedertierenheid als een bloem des </a:t>
            </a:r>
            <a:r>
              <a:rPr lang="nl-NL" sz="1200" kern="1200" dirty="0" err="1">
                <a:solidFill>
                  <a:schemeClr val="tx1"/>
                </a:solidFill>
                <a:effectLst/>
                <a:latin typeface="+mn-lt"/>
                <a:ea typeface="+mn-ea"/>
                <a:cs typeface="+mn-cs"/>
              </a:rPr>
              <a:t>velds</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7 Het gras verdort, de bloem valt af, als de </a:t>
            </a:r>
            <a:r>
              <a:rPr lang="nl-NL" sz="1200" b="1" kern="1200" dirty="0">
                <a:solidFill>
                  <a:schemeClr val="tx1"/>
                </a:solidFill>
                <a:effectLst/>
                <a:latin typeface="+mn-lt"/>
                <a:ea typeface="+mn-ea"/>
                <a:cs typeface="+mn-cs"/>
              </a:rPr>
              <a:t>Geest des HEEREN</a:t>
            </a:r>
            <a:r>
              <a:rPr lang="nl-NL" sz="1200" kern="1200" dirty="0">
                <a:solidFill>
                  <a:schemeClr val="tx1"/>
                </a:solidFill>
                <a:effectLst/>
                <a:latin typeface="+mn-lt"/>
                <a:ea typeface="+mn-ea"/>
                <a:cs typeface="+mn-cs"/>
              </a:rPr>
              <a:t> daarin blaast; voorwaar, het volk is gras.</a:t>
            </a:r>
          </a:p>
          <a:p>
            <a:r>
              <a:rPr lang="nl-NL" sz="1200" kern="1200" dirty="0">
                <a:solidFill>
                  <a:schemeClr val="tx1"/>
                </a:solidFill>
                <a:effectLst/>
                <a:latin typeface="+mn-lt"/>
                <a:ea typeface="+mn-ea"/>
                <a:cs typeface="+mn-cs"/>
              </a:rPr>
              <a:t>8 Het gras verdort, de bloem valt af; maar het Woord onzes Gods bestaat </a:t>
            </a:r>
            <a:r>
              <a:rPr lang="nl-NL" sz="1200" b="1" kern="1200" dirty="0">
                <a:solidFill>
                  <a:schemeClr val="tx1"/>
                </a:solidFill>
                <a:effectLst/>
                <a:latin typeface="+mn-lt"/>
                <a:ea typeface="+mn-ea"/>
                <a:cs typeface="+mn-cs"/>
              </a:rPr>
              <a:t>in der eeuwigheid</a:t>
            </a:r>
            <a:r>
              <a:rPr lang="nl-NL" sz="1200" kern="1200" dirty="0">
                <a:solidFill>
                  <a:schemeClr val="tx1"/>
                </a:solidFill>
                <a:effectLst/>
                <a:latin typeface="+mn-lt"/>
                <a:ea typeface="+mn-ea"/>
                <a:cs typeface="+mn-cs"/>
              </a:rPr>
              <a:t>.</a:t>
            </a:r>
          </a:p>
          <a:p>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Griekse woord voor vis is ‘</a:t>
            </a:r>
            <a:r>
              <a:rPr lang="nl-NL" sz="1200" kern="1200" dirty="0" err="1">
                <a:solidFill>
                  <a:schemeClr val="tx1"/>
                </a:solidFill>
                <a:effectLst/>
                <a:latin typeface="+mn-lt"/>
                <a:ea typeface="+mn-ea"/>
                <a:cs typeface="+mn-cs"/>
              </a:rPr>
              <a:t>ichthus</a:t>
            </a:r>
            <a:r>
              <a:rPr lang="nl-NL" sz="1200" kern="1200" dirty="0">
                <a:solidFill>
                  <a:schemeClr val="tx1"/>
                </a:solidFill>
                <a:effectLst/>
                <a:latin typeface="+mn-lt"/>
                <a:ea typeface="+mn-ea"/>
                <a:cs typeface="+mn-cs"/>
              </a:rPr>
              <a:t>’. De I staat voor Jezus, </a:t>
            </a:r>
            <a:r>
              <a:rPr lang="nl-NL" sz="1200" kern="1200" dirty="0" err="1">
                <a:solidFill>
                  <a:schemeClr val="tx1"/>
                </a:solidFill>
                <a:effectLst/>
                <a:latin typeface="+mn-lt"/>
                <a:ea typeface="+mn-ea"/>
                <a:cs typeface="+mn-cs"/>
              </a:rPr>
              <a:t>Ch</a:t>
            </a:r>
            <a:r>
              <a:rPr lang="nl-NL" sz="1200" kern="1200" dirty="0">
                <a:solidFill>
                  <a:schemeClr val="tx1"/>
                </a:solidFill>
                <a:effectLst/>
                <a:latin typeface="+mn-lt"/>
                <a:ea typeface="+mn-ea"/>
                <a:cs typeface="+mn-cs"/>
              </a:rPr>
              <a:t> voor Christus, </a:t>
            </a:r>
            <a:r>
              <a:rPr lang="nl-NL" sz="1200" kern="1200" dirty="0" err="1">
                <a:solidFill>
                  <a:schemeClr val="tx1"/>
                </a:solidFill>
                <a:effectLst/>
                <a:latin typeface="+mn-lt"/>
                <a:ea typeface="+mn-ea"/>
                <a:cs typeface="+mn-cs"/>
              </a:rPr>
              <a:t>Theos</a:t>
            </a:r>
            <a:r>
              <a:rPr lang="nl-NL" sz="1200" kern="1200" dirty="0">
                <a:solidFill>
                  <a:schemeClr val="tx1"/>
                </a:solidFill>
                <a:effectLst/>
                <a:latin typeface="+mn-lt"/>
                <a:ea typeface="+mn-ea"/>
                <a:cs typeface="+mn-cs"/>
              </a:rPr>
              <a:t> is God, Usus is Zoon, </a:t>
            </a:r>
            <a:r>
              <a:rPr lang="nl-NL" sz="1200" kern="1200" dirty="0" err="1">
                <a:solidFill>
                  <a:schemeClr val="tx1"/>
                </a:solidFill>
                <a:effectLst/>
                <a:latin typeface="+mn-lt"/>
                <a:ea typeface="+mn-ea"/>
                <a:cs typeface="+mn-cs"/>
              </a:rPr>
              <a:t>Soter</a:t>
            </a:r>
            <a:r>
              <a:rPr lang="nl-NL" sz="1200" kern="1200" dirty="0">
                <a:solidFill>
                  <a:schemeClr val="tx1"/>
                </a:solidFill>
                <a:effectLst/>
                <a:latin typeface="+mn-lt"/>
                <a:ea typeface="+mn-ea"/>
                <a:cs typeface="+mn-cs"/>
              </a:rPr>
              <a:t> is Redder. Dus: Jezus Christus, Gods Zoon, Redder. De eerste christenen gebruikten dit symbool om elkaar te ‘herkennen’. Buitenstaanders kenden deze geheimtaal niet.</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422005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Achtergrond</a:t>
            </a:r>
          </a:p>
          <a:p>
            <a:r>
              <a:rPr lang="nl-NL" sz="1200" kern="1200" dirty="0">
                <a:solidFill>
                  <a:schemeClr val="tx1"/>
                </a:solidFill>
                <a:effectLst/>
                <a:latin typeface="+mn-lt"/>
                <a:ea typeface="+mn-ea"/>
                <a:cs typeface="+mn-cs"/>
              </a:rPr>
              <a:t>Jozef krijgt een boodschap van de Heere. Maria is zwanger. Niet van een andere man, maar uit de Heilige Geest. De Messias zal worden geboren. Jozef krijgt opdracht om Hem Jezus te noemen. In het Oude Testament was die naam Jozua. De Naam Jezus betekent: de Heere redt. Hij zal Zijn volk zalig maken. Dat wil zeggen: redden, of bevrijden. De echte Jezus wordt nu geboren. Alleen Hij kan zondaren </a:t>
            </a:r>
            <a:r>
              <a:rPr lang="nl-NL" sz="1200" kern="1200" dirty="0" err="1">
                <a:solidFill>
                  <a:schemeClr val="tx1"/>
                </a:solidFill>
                <a:effectLst/>
                <a:latin typeface="+mn-lt"/>
                <a:ea typeface="+mn-ea"/>
                <a:cs typeface="+mn-cs"/>
              </a:rPr>
              <a:t>zaligmaken</a:t>
            </a:r>
            <a:r>
              <a:rPr lang="nl-NL" sz="1200" kern="1200" dirty="0">
                <a:solidFill>
                  <a:schemeClr val="tx1"/>
                </a:solidFill>
                <a:effectLst/>
                <a:latin typeface="+mn-lt"/>
                <a:ea typeface="+mn-ea"/>
                <a:cs typeface="+mn-cs"/>
              </a:rPr>
              <a:t>. Niemand anders kan dat. Al heten ze ook Jozua of Jezus. Deze Jezus is: </a:t>
            </a:r>
            <a:r>
              <a:rPr lang="nl-NL" sz="1200" kern="1200" dirty="0" err="1">
                <a:solidFill>
                  <a:schemeClr val="tx1"/>
                </a:solidFill>
                <a:effectLst/>
                <a:latin typeface="+mn-lt"/>
                <a:ea typeface="+mn-ea"/>
                <a:cs typeface="+mn-cs"/>
              </a:rPr>
              <a:t>Immanuël</a:t>
            </a:r>
            <a:r>
              <a:rPr lang="nl-NL" sz="1200" kern="1200" dirty="0">
                <a:solidFill>
                  <a:schemeClr val="tx1"/>
                </a:solidFill>
                <a:effectLst/>
                <a:latin typeface="+mn-lt"/>
                <a:ea typeface="+mn-ea"/>
                <a:cs typeface="+mn-cs"/>
              </a:rPr>
              <a:t>, God met ons. Dus echt: de Heere redt! God Zelf wordt mens om zondaren zalig te maken. Dat doet Hij aan het kruis. Hij laat Zich als zondaar veroordelen om zondaren te bevrijden.</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Laat een jongere de binnenkomer van pagina 49 voorlezen.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Probeer een aantal voorwerpen te verzamelen waarop een naam is gedrukt: pen, beker, sleutelhanger, naambordje, badge. Als dat niet voorhanden is, neem dan enkele geboortekaartjes mee. Ga met de catechisanten in gesprek over het nut van het hebben van een naam en de eventuele betekenis van namen. </a:t>
            </a:r>
          </a:p>
          <a:p>
            <a:r>
              <a:rPr lang="nl-NL" sz="1200" kern="1200" dirty="0">
                <a:solidFill>
                  <a:schemeClr val="tx1"/>
                </a:solidFill>
                <a:effectLst/>
                <a:latin typeface="+mn-lt"/>
                <a:ea typeface="+mn-ea"/>
                <a:cs typeface="+mn-cs"/>
              </a:rPr>
              <a:t> </a:t>
            </a:r>
          </a:p>
          <a:p>
            <a:r>
              <a:rPr lang="nl-NL" sz="1200" u="none" kern="1200" dirty="0">
                <a:solidFill>
                  <a:schemeClr val="tx1"/>
                </a:solidFill>
                <a:effectLst/>
                <a:latin typeface="+mn-lt"/>
                <a:ea typeface="+mn-ea"/>
                <a:cs typeface="+mn-cs"/>
              </a:rPr>
              <a:t>Zoek vooraf op http://www.meertens.knaw.nl/nvb/ de betekenis van de namen van de catechisanten op. </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is voor ons onbegrijpelijk.</a:t>
            </a:r>
          </a:p>
          <a:p>
            <a:r>
              <a:rPr lang="nl-NL" dirty="0"/>
              <a:t>Ze zijn geadopteerd door Gods genade.</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Christus koopt Zijn volk met Zijn bloed.</a:t>
            </a:r>
          </a:p>
          <a:p>
            <a:r>
              <a:rPr lang="nl-NL" dirty="0"/>
              <a:t>Als Hij je gekocht heeft met Zijn bloed ben je zijn eigendom. </a:t>
            </a:r>
          </a:p>
          <a:p>
            <a:r>
              <a:rPr lang="nl-NL" dirty="0"/>
              <a:t>Dat Hij recht heeft op alles in heel je leven.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Eventuele extra uitleg: De duivel heeft geen recht meer op jou. Christus heeft recht op alles in heel je leven. Dat verlang je dan ook. Al heb je daarbij wel Zijn genade nodig. Want tegen de duivel kun je zelf niet op. En je eigen ik, krijg je er zelf niet onder.</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Jezus zoekt zondaren, die zichzelf niet meer kunnen helpen. </a:t>
            </a:r>
          </a:p>
          <a:p>
            <a:r>
              <a:rPr lang="nl-NL" dirty="0"/>
              <a:t>Van het begin tot het eind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Christus en Messias betekenen beide Gezalfde.</a:t>
            </a:r>
          </a:p>
          <a:p>
            <a:r>
              <a:rPr lang="nl-NL" dirty="0"/>
              <a:t>Christus draagt het ambt van Koning.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Christus betekent hetzelfde als Messias. Allebei de namen betekenen gezalfde. Door het zalven met olie stelde de Heere aan tot een bepaalde taak. De olie zag op de Heilige Geest. Alleen door Zijn leiding en in afhankelijkheid van Hem kan het ambt goed vervuld worden. Zo werd ook de Heere Jezus gezalfd. De Heilige Geest daalde op Hem neer toen Hij werd gedoopt.</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Profeet = onderwijzing over Gods weg van verlossing.</a:t>
            </a:r>
          </a:p>
          <a:p>
            <a:r>
              <a:rPr lang="nl-NL" dirty="0"/>
              <a:t>Priester = Zichzelf offeren en bidden aan de rechterhand van God</a:t>
            </a:r>
          </a:p>
          <a:p>
            <a:r>
              <a:rPr lang="nl-NL" dirty="0"/>
              <a:t>Koning = Hij regeert ons door Zijn Woord en Geest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5574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Antwoorden</a:t>
            </a:r>
          </a:p>
          <a:p>
            <a:r>
              <a:rPr lang="nl-NL" sz="1200" kern="1200" dirty="0">
                <a:solidFill>
                  <a:schemeClr val="tx1"/>
                </a:solidFill>
                <a:effectLst/>
                <a:latin typeface="+mn-lt"/>
                <a:ea typeface="+mn-ea"/>
                <a:cs typeface="+mn-cs"/>
              </a:rPr>
              <a:t>Denk als antwoord op vraag 5 aan o.a. Lam, Herder, Ware Wijnstok.</a:t>
            </a: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Verdiepingsvragen</a:t>
            </a:r>
          </a:p>
          <a:p>
            <a:pPr lvl="0"/>
            <a:r>
              <a:rPr lang="nl-NL" sz="1200" kern="1200" dirty="0">
                <a:solidFill>
                  <a:schemeClr val="tx1"/>
                </a:solidFill>
                <a:effectLst/>
                <a:latin typeface="+mn-lt"/>
                <a:ea typeface="+mn-ea"/>
                <a:cs typeface="+mn-cs"/>
              </a:rPr>
              <a:t>Leg uit wat het betekent dat Christus Profeet, Priester en Koning is. </a:t>
            </a:r>
          </a:p>
          <a:p>
            <a:pPr lvl="0"/>
            <a:r>
              <a:rPr lang="nl-NL" sz="1200" kern="1200" dirty="0">
                <a:solidFill>
                  <a:schemeClr val="tx1"/>
                </a:solidFill>
                <a:effectLst/>
                <a:latin typeface="+mn-lt"/>
                <a:ea typeface="+mn-ea"/>
                <a:cs typeface="+mn-cs"/>
              </a:rPr>
              <a:t>Christenen zijn ook profeet, priester en koning. Leg aan de hand van Zondag 12, v/a 32 uit op welke manier.</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a:p>
        </p:txBody>
      </p:sp>
    </p:spTree>
    <p:extLst>
      <p:ext uri="{BB962C8B-B14F-4D97-AF65-F5344CB8AC3E}">
        <p14:creationId xmlns:p14="http://schemas.microsoft.com/office/powerpoint/2010/main" val="705165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Zijn Namen</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God de Zoon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normAutofit fontScale="90000"/>
          </a:bodyPr>
          <a:lstStyle/>
          <a:p>
            <a:r>
              <a:rPr lang="nl-NL" dirty="0"/>
              <a:t>Begrip: Profeet, Priester en Koning</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betekent het dat Christus Profeet is?</a:t>
            </a:r>
          </a:p>
          <a:p>
            <a:pPr marL="285750" indent="-285750">
              <a:buFont typeface="Arial" panose="020B0604020202020204" pitchFamily="34" charset="0"/>
              <a:buChar char="•"/>
            </a:pPr>
            <a:r>
              <a:rPr lang="nl-NL" dirty="0"/>
              <a:t>Wat betekent het dat Christus Priester is?</a:t>
            </a:r>
          </a:p>
          <a:p>
            <a:pPr marL="285750" indent="-285750">
              <a:buFont typeface="Arial" panose="020B0604020202020204" pitchFamily="34" charset="0"/>
              <a:buChar char="•"/>
            </a:pPr>
            <a:r>
              <a:rPr lang="nl-NL" dirty="0"/>
              <a:t>Wat betekent het dat Christus Koning is?</a:t>
            </a:r>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normAutofit fontScale="92500"/>
          </a:bodyPr>
          <a:lstStyle/>
          <a:p>
            <a:r>
              <a:rPr lang="nl-NL" dirty="0"/>
              <a:t>Begrip: Profeet, Priester en Koning</a:t>
            </a:r>
          </a:p>
        </p:txBody>
      </p:sp>
      <p:pic>
        <p:nvPicPr>
          <p:cNvPr id="9" name="Tijdelijke aanduiding voor inhoud 6" descr="Afbeelding met houten, tafel, vloer, hout&#10;&#10;Beschrijving is gegenereerd met zeer hoge betrouwbaarheid">
            <a:extLst>
              <a:ext uri="{FF2B5EF4-FFF2-40B4-BE49-F238E27FC236}">
                <a16:creationId xmlns:a16="http://schemas.microsoft.com/office/drawing/2014/main" id="{983B01DE-EB89-4D9D-AC71-5FD930E5310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8431" r="18431"/>
          <a:stretch/>
        </p:blipFill>
        <p:spPr>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51.</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nl-NL" dirty="0"/>
              <a:t>God de Zoon = Zoon van de Vader</a:t>
            </a:r>
          </a:p>
          <a:p>
            <a:r>
              <a:rPr lang="nl-NL" dirty="0"/>
              <a:t>God de Zoon = Jezus -&gt; Zaligmaker</a:t>
            </a:r>
          </a:p>
          <a:p>
            <a:r>
              <a:rPr lang="nl-NL" dirty="0"/>
              <a:t>God de Zoon = Messias en Christus -&gt; Gezalfde</a:t>
            </a:r>
          </a:p>
          <a:p>
            <a:r>
              <a:rPr lang="nl-NL" dirty="0"/>
              <a:t>God de Zoon = Profeet, Priester en Koning</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Hoe zou jij in je eigen woorden de drie ambten van Christus uitleggen?</a:t>
            </a:r>
          </a:p>
          <a:p>
            <a:r>
              <a:rPr lang="nl-NL" dirty="0"/>
              <a:t>Praat er over in tweetallen en schrijf je antwoord op bij de aantekeningen op pagina 52.</a:t>
            </a:r>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dirty="0"/>
              <a:t>Je moet alleen namen geven met een mooie betekenis!</a:t>
            </a:r>
          </a:p>
          <a:p>
            <a:endParaRPr lang="nl-NL"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10" name="Tijdelijke aanduiding voor afbeelding 9">
            <a:extLst>
              <a:ext uri="{FF2B5EF4-FFF2-40B4-BE49-F238E27FC236}">
                <a16:creationId xmlns:a16="http://schemas.microsoft.com/office/drawing/2014/main" id="{31371D2D-43A6-4905-BA15-1BB20E939FA4}"/>
              </a:ext>
            </a:extLst>
          </p:cNvPr>
          <p:cNvPicPr>
            <a:picLocks noGrp="1" noChangeAspect="1"/>
          </p:cNvPicPr>
          <p:nvPr>
            <p:ph type="pic" sz="quarter" idx="12"/>
          </p:nvPr>
        </p:nvPicPr>
        <p:blipFill>
          <a:blip r:embed="rId3"/>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nl-NL" b="1" dirty="0"/>
              <a:t>Waarom heeft Christus zoveel namen?</a:t>
            </a:r>
          </a:p>
          <a:p>
            <a:r>
              <a:rPr lang="nl-NL" dirty="0"/>
              <a:t>Schrijf het op pagina 52.</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0BC0D-B380-4359-9270-BDB96AD62DA3}"/>
              </a:ext>
            </a:extLst>
          </p:cNvPr>
          <p:cNvSpPr>
            <a:spLocks noGrp="1"/>
          </p:cNvSpPr>
          <p:nvPr>
            <p:ph type="title"/>
          </p:nvPr>
        </p:nvSpPr>
        <p:spPr/>
        <p:txBody>
          <a:bodyPr>
            <a:normAutofit fontScale="90000"/>
          </a:bodyPr>
          <a:lstStyle/>
          <a:p>
            <a:r>
              <a:rPr lang="nl-NL" dirty="0"/>
              <a:t>Extra informatie: Ichtus</a:t>
            </a:r>
          </a:p>
        </p:txBody>
      </p:sp>
      <p:sp>
        <p:nvSpPr>
          <p:cNvPr id="4" name="Tijdelijke aanduiding voor verticale tekst 3">
            <a:extLst>
              <a:ext uri="{FF2B5EF4-FFF2-40B4-BE49-F238E27FC236}">
                <a16:creationId xmlns:a16="http://schemas.microsoft.com/office/drawing/2014/main" id="{E2F3E571-7AD2-43E1-815A-B3B2EFFC75A1}"/>
              </a:ext>
            </a:extLst>
          </p:cNvPr>
          <p:cNvSpPr>
            <a:spLocks noGrp="1"/>
          </p:cNvSpPr>
          <p:nvPr>
            <p:ph type="body" orient="vert" sz="quarter" idx="10"/>
          </p:nvPr>
        </p:nvSpPr>
        <p:spPr/>
        <p:txBody>
          <a:bodyPr/>
          <a:lstStyle/>
          <a:p>
            <a:r>
              <a:rPr lang="nl-NL" dirty="0"/>
              <a:t>Extra informatie: Ichtus</a:t>
            </a:r>
          </a:p>
        </p:txBody>
      </p:sp>
      <p:pic>
        <p:nvPicPr>
          <p:cNvPr id="5" name="Tijdelijke aanduiding voor inhoud 5" descr="Afbeelding met object&#10;&#10;Beschrijving is gegenereerd met hoge betrouwbaarheid">
            <a:extLst>
              <a:ext uri="{FF2B5EF4-FFF2-40B4-BE49-F238E27FC236}">
                <a16:creationId xmlns:a16="http://schemas.microsoft.com/office/drawing/2014/main" id="{10915AEE-74EF-4BE8-8E7B-E5A0E6941368}"/>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1147" b="-17477"/>
          <a:stretch/>
        </p:blipFill>
        <p:spPr>
          <a:xfrm>
            <a:off x="2711624" y="1623600"/>
            <a:ext cx="9287176" cy="5045488"/>
          </a:xfrm>
          <a:prstGeom prst="rect">
            <a:avLst/>
          </a:prstGeom>
        </p:spPr>
      </p:pic>
    </p:spTree>
    <p:extLst>
      <p:ext uri="{BB962C8B-B14F-4D97-AF65-F5344CB8AC3E}">
        <p14:creationId xmlns:p14="http://schemas.microsoft.com/office/powerpoint/2010/main" val="277476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45:1</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nl-NL" dirty="0"/>
              <a:t>Mattheüs</a:t>
            </a:r>
            <a:r>
              <a:rPr lang="en-US" dirty="0"/>
              <a:t> 1:18-25</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a:xfrm>
            <a:off x="2711624" y="2732088"/>
            <a:ext cx="4021138" cy="3168650"/>
          </a:xfrm>
        </p:spPr>
        <p:txBody>
          <a:bodyPr/>
          <a:lstStyle/>
          <a:p>
            <a:r>
              <a:rPr lang="nl-NL" dirty="0"/>
              <a:t>1. Wat zegt de Naam Jezus over Hem?</a:t>
            </a:r>
          </a:p>
          <a:p>
            <a:r>
              <a:rPr lang="nl-NL" dirty="0"/>
              <a:t>2. Wat betekent </a:t>
            </a:r>
            <a:r>
              <a:rPr lang="nl-NL" dirty="0" err="1"/>
              <a:t>zaligmaken</a:t>
            </a:r>
            <a:r>
              <a:rPr lang="nl-NL" dirty="0"/>
              <a:t>?</a:t>
            </a:r>
          </a:p>
          <a:p>
            <a:r>
              <a:rPr lang="nl-NL" dirty="0"/>
              <a:t>3. Wat moest Hij doen om zondaren te bevrijden?</a:t>
            </a:r>
          </a:p>
          <a:p>
            <a:r>
              <a:rPr lang="nl-NL" dirty="0"/>
              <a:t>4. Wie worden er bedoeld met ‘Zijn volk’?</a:t>
            </a:r>
          </a:p>
          <a:p>
            <a:r>
              <a:rPr lang="nl-NL" dirty="0"/>
              <a:t>5. Waarom is Jezus’ Naam ook </a:t>
            </a:r>
            <a:r>
              <a:rPr lang="nl-NL" dirty="0" err="1"/>
              <a:t>Immanuël</a:t>
            </a:r>
            <a:r>
              <a:rPr lang="nl-NL" dirty="0"/>
              <a:t>?</a:t>
            </a:r>
          </a:p>
          <a:p>
            <a:r>
              <a:rPr lang="nl-NL" dirty="0"/>
              <a:t>6. Bedenk nog eens wat meer namen van de Heere Jezus. Wat betekenen ze?</a:t>
            </a:r>
          </a:p>
          <a:p>
            <a:r>
              <a:rPr lang="nl-NL" dirty="0"/>
              <a:t>7. Wie is de Heere Jezus voor jou?</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6">
            <a:extLst>
              <a:ext uri="{FF2B5EF4-FFF2-40B4-BE49-F238E27FC236}">
                <a16:creationId xmlns:a16="http://schemas.microsoft.com/office/drawing/2014/main" id="{484D7EC0-82EA-4100-A8E3-331F42F0155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5024" r="25024"/>
          <a:stretch/>
        </p:blipFill>
        <p:spPr>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Jezus de eniggeboren Zoon van God is en Zelf ook God is.</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alleen de Heere Jezus mij kan verlossen van de zonde.</a:t>
            </a:r>
            <a:endParaRPr lang="en-US" dirty="0"/>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verschillende namen van de Heere Jezus noemen en uitleggen wat deze beteken. </a:t>
            </a:r>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lstStyle/>
          <a:p>
            <a:r>
              <a:rPr lang="nl-NL" dirty="0"/>
              <a:t>Begrip: Gods Zoon</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kan het dat God een Zoon heeft?</a:t>
            </a:r>
          </a:p>
          <a:p>
            <a:pPr marL="285750" indent="-285750">
              <a:buFont typeface="Arial" panose="020B0604020202020204" pitchFamily="34" charset="0"/>
              <a:buChar char="•"/>
            </a:pPr>
            <a:r>
              <a:rPr lang="nl-NL" dirty="0"/>
              <a:t>Hoe kan het dat een ware gelovige ook een kind van Gods is?</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Gods Zoon</a:t>
            </a:r>
          </a:p>
        </p:txBody>
      </p:sp>
      <p:pic>
        <p:nvPicPr>
          <p:cNvPr id="10" name="Tijdelijke aanduiding voor inhoud 6">
            <a:extLst>
              <a:ext uri="{FF2B5EF4-FFF2-40B4-BE49-F238E27FC236}">
                <a16:creationId xmlns:a16="http://schemas.microsoft.com/office/drawing/2014/main" id="{E910C2BA-17D2-4ED1-A457-5CBEF125434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2629" r="22629"/>
          <a:stretch/>
        </p:blipFill>
        <p:spPr>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Onze Heere</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is de prijs waarmee Christus Zijn volk koopt?</a:t>
            </a:r>
          </a:p>
          <a:p>
            <a:pPr marL="285750" indent="-285750">
              <a:buFont typeface="Arial" panose="020B0604020202020204" pitchFamily="34" charset="0"/>
              <a:buChar char="•"/>
            </a:pPr>
            <a:r>
              <a:rPr lang="nl-NL" dirty="0"/>
              <a:t>Wat ben je al Hij je heeft gekocht?</a:t>
            </a:r>
          </a:p>
          <a:p>
            <a:pPr marL="285750" indent="-285750">
              <a:buFont typeface="Arial" panose="020B0604020202020204" pitchFamily="34" charset="0"/>
              <a:buChar char="•"/>
            </a:pPr>
            <a:r>
              <a:rPr lang="nl-NL" dirty="0"/>
              <a:t>Wat betekent dat?</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Onze Heere</a:t>
            </a:r>
          </a:p>
        </p:txBody>
      </p:sp>
      <p:pic>
        <p:nvPicPr>
          <p:cNvPr id="8" name="Tijdelijke aanduiding voor inhoud 7" descr="Afbeelding met lucht, buiten, wolken&#10;&#10;Beschrijving is gegenereerd met zeer hoge betrouwbaarheid">
            <a:extLst>
              <a:ext uri="{FF2B5EF4-FFF2-40B4-BE49-F238E27FC236}">
                <a16:creationId xmlns:a16="http://schemas.microsoft.com/office/drawing/2014/main" id="{34EF5058-5C6F-4776-9ED5-5F57525451A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70" b="3870"/>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dirty="0"/>
              <a:t>Begrip: Jezus</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Wie zoekt Jezus?</a:t>
            </a:r>
          </a:p>
          <a:p>
            <a:pPr marL="285750" indent="-285750">
              <a:buFont typeface="Arial" panose="020B0604020202020204" pitchFamily="34" charset="0"/>
              <a:buChar char="•"/>
            </a:pPr>
            <a:r>
              <a:rPr lang="nl-NL" dirty="0"/>
              <a:t>Hoe maakt Jezus zalig?</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p:txBody>
          <a:bodyPr>
            <a:normAutofit/>
          </a:bodyPr>
          <a:lstStyle/>
          <a:p>
            <a:r>
              <a:rPr lang="nl-NL" dirty="0"/>
              <a:t>Begrip: Jezus</a:t>
            </a:r>
          </a:p>
        </p:txBody>
      </p:sp>
      <p:pic>
        <p:nvPicPr>
          <p:cNvPr id="8" name="Tijdelijke aanduiding voor inhoud 6" descr="Afbeelding met buiten, persoon, grond&#10;&#10;Beschrijving is gegenereerd met zeer hoge betrouwbaarheid">
            <a:extLst>
              <a:ext uri="{FF2B5EF4-FFF2-40B4-BE49-F238E27FC236}">
                <a16:creationId xmlns:a16="http://schemas.microsoft.com/office/drawing/2014/main" id="{63A62EBD-CC62-462E-B0AB-5F8B294328D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527" r="23855"/>
          <a:stretch/>
        </p:blipFill>
        <p:spPr>
          <a:xfrm>
            <a:off x="7096125" y="190500"/>
            <a:ext cx="5014913" cy="6477000"/>
          </a:xfrm>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600" dirty="0"/>
              <a:t>Begrip: Christus</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betekent Christus?</a:t>
            </a:r>
          </a:p>
          <a:p>
            <a:pPr marL="285750" indent="-285750">
              <a:buFont typeface="Arial" panose="020B0604020202020204" pitchFamily="34" charset="0"/>
              <a:buChar char="•"/>
            </a:pPr>
            <a:r>
              <a:rPr lang="nl-NL" dirty="0"/>
              <a:t>Wat betekent Messias?</a:t>
            </a:r>
          </a:p>
          <a:p>
            <a:pPr marL="285750" indent="-285750">
              <a:buFont typeface="Arial" panose="020B0604020202020204" pitchFamily="34" charset="0"/>
              <a:buChar char="•"/>
            </a:pPr>
            <a:r>
              <a:rPr lang="nl-NL" dirty="0"/>
              <a:t>Wat betekent dat?</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Christus</a:t>
            </a:r>
          </a:p>
        </p:txBody>
      </p:sp>
      <p:pic>
        <p:nvPicPr>
          <p:cNvPr id="8" name="Tijdelijke aanduiding voor inhoud 7" descr="Afbeelding met accessoire, metaalgoed, ketting, in-/uitschakelen&#10;&#10;Beschrijving is gegenereerd met zeer hoge betrouwbaarheid">
            <a:extLst>
              <a:ext uri="{FF2B5EF4-FFF2-40B4-BE49-F238E27FC236}">
                <a16:creationId xmlns:a16="http://schemas.microsoft.com/office/drawing/2014/main" id="{ED56E7D3-A8C4-4334-B970-14B2825723F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4236" r="24236"/>
          <a:stretch>
            <a:fillRect/>
          </a:stretch>
        </p:blipFill>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0CB3D69A-3997-4C65-A384-E5A0DB0F17DB}"/>
</file>

<file path=customXml/itemProps2.xml><?xml version="1.0" encoding="utf-8"?>
<ds:datastoreItem xmlns:ds="http://schemas.openxmlformats.org/officeDocument/2006/customXml" ds:itemID="{3564BDBE-C17C-4FED-9934-EC26C852AACB}"/>
</file>

<file path=customXml/itemProps3.xml><?xml version="1.0" encoding="utf-8"?>
<ds:datastoreItem xmlns:ds="http://schemas.openxmlformats.org/officeDocument/2006/customXml" ds:itemID="{85C25C29-2788-475A-8652-1D6AC394E561}"/>
</file>

<file path=docProps/app.xml><?xml version="1.0" encoding="utf-8"?>
<Properties xmlns="http://schemas.openxmlformats.org/officeDocument/2006/extended-properties" xmlns:vt="http://schemas.openxmlformats.org/officeDocument/2006/docPropsVTypes">
  <Template>LeerMij-catechesatiemethode-HHJO</Template>
  <TotalTime>86</TotalTime>
  <Words>963</Words>
  <Application>Microsoft Office PowerPoint</Application>
  <PresentationFormat>Breedbeeld</PresentationFormat>
  <Paragraphs>128</Paragraphs>
  <Slides>19</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ITC Officina Serif Std Book</vt:lpstr>
      <vt:lpstr>Segoe UI</vt:lpstr>
      <vt:lpstr>Office-thema</vt:lpstr>
      <vt:lpstr>God de Zoon</vt:lpstr>
      <vt:lpstr>Opening</vt:lpstr>
      <vt:lpstr>Bijbelstudie</vt:lpstr>
      <vt:lpstr>Binnenkomer</vt:lpstr>
      <vt:lpstr>Doelen</vt:lpstr>
      <vt:lpstr>Begrip: Gods Zoon</vt:lpstr>
      <vt:lpstr>Begrip: Onze Heere</vt:lpstr>
      <vt:lpstr>Begrip: Jezus</vt:lpstr>
      <vt:lpstr>Begrip: Christus</vt:lpstr>
      <vt:lpstr>Begrip: Profeet, Priester en Koning</vt:lpstr>
      <vt:lpstr>Verwerkingsvragen</vt:lpstr>
      <vt:lpstr>Samenvatting</vt:lpstr>
      <vt:lpstr>Huiswerk volgende keer</vt:lpstr>
      <vt:lpstr>Verwerkingsopdracht</vt:lpstr>
      <vt:lpstr>Stelling</vt:lpstr>
      <vt:lpstr>Bespreekopdracht</vt:lpstr>
      <vt:lpstr>Woordweb</vt:lpstr>
      <vt:lpstr>Verhaal</vt:lpstr>
      <vt:lpstr>Extra informatie: Ichtus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17</cp:revision>
  <dcterms:created xsi:type="dcterms:W3CDTF">2018-01-11T12:38:21Z</dcterms:created>
  <dcterms:modified xsi:type="dcterms:W3CDTF">2018-01-15T13:00:35Z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