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58" r:id="rId4"/>
    <p:sldId id="27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69E"/>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69645" autoAdjust="0"/>
  </p:normalViewPr>
  <p:slideViewPr>
    <p:cSldViewPr snapToObjects="1">
      <p:cViewPr varScale="1">
        <p:scale>
          <a:sx n="43" d="100"/>
          <a:sy n="43" d="100"/>
        </p:scale>
        <p:origin x="6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15-1-2018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Werkvorm</a:t>
            </a:r>
          </a:p>
          <a:p>
            <a:r>
              <a:rPr lang="nl-NL" sz="1200" kern="1200" dirty="0">
                <a:solidFill>
                  <a:schemeClr val="tx1"/>
                </a:solidFill>
                <a:effectLst/>
                <a:latin typeface="+mn-lt"/>
                <a:ea typeface="+mn-ea"/>
                <a:cs typeface="+mn-cs"/>
              </a:rPr>
              <a:t>Als werkvorm voor deze Bijbelstudie is gekozen voor een gatentekst. Het doel is om de jongeren actief betrekken bij het lezen van dit gedeelte.</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In het werkboekje staat het te lezen Bijbelgedeelte afgedrukt waarin de hieronder dikgedrukte woorden zijn weggelaten. Laat hen eerst zelf nadenken over wat er moet komen te staan in de rechthoekjes. Vervolgens leest u het gedeelte voor en controleren en verbeteren zij hun tekst.</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Antwoorden</a:t>
            </a:r>
          </a:p>
          <a:p>
            <a:r>
              <a:rPr lang="nl-NL" sz="1200" kern="1200" dirty="0">
                <a:solidFill>
                  <a:schemeClr val="tx1"/>
                </a:solidFill>
                <a:effectLst/>
                <a:latin typeface="+mn-lt"/>
                <a:ea typeface="+mn-ea"/>
                <a:cs typeface="+mn-cs"/>
              </a:rPr>
              <a:t>1 Troost, troost </a:t>
            </a:r>
            <a:r>
              <a:rPr lang="nl-NL" sz="1200" b="1" kern="1200" dirty="0">
                <a:solidFill>
                  <a:schemeClr val="tx1"/>
                </a:solidFill>
                <a:effectLst/>
                <a:latin typeface="+mn-lt"/>
                <a:ea typeface="+mn-ea"/>
                <a:cs typeface="+mn-cs"/>
              </a:rPr>
              <a:t>Mijn</a:t>
            </a:r>
            <a:r>
              <a:rPr lang="nl-NL" sz="1200" kern="1200" dirty="0">
                <a:solidFill>
                  <a:schemeClr val="tx1"/>
                </a:solidFill>
                <a:effectLst/>
                <a:latin typeface="+mn-lt"/>
                <a:ea typeface="+mn-ea"/>
                <a:cs typeface="+mn-cs"/>
              </a:rPr>
              <a:t> volk, zal </a:t>
            </a:r>
            <a:r>
              <a:rPr lang="nl-NL" sz="1200" b="1" kern="1200" dirty="0" err="1">
                <a:solidFill>
                  <a:schemeClr val="tx1"/>
                </a:solidFill>
                <a:effectLst/>
                <a:latin typeface="+mn-lt"/>
                <a:ea typeface="+mn-ea"/>
                <a:cs typeface="+mn-cs"/>
              </a:rPr>
              <a:t>ulieder</a:t>
            </a:r>
            <a:r>
              <a:rPr lang="nl-NL" sz="1200" kern="1200" dirty="0">
                <a:solidFill>
                  <a:schemeClr val="tx1"/>
                </a:solidFill>
                <a:effectLst/>
                <a:latin typeface="+mn-lt"/>
                <a:ea typeface="+mn-ea"/>
                <a:cs typeface="+mn-cs"/>
              </a:rPr>
              <a:t> God zeggen.</a:t>
            </a:r>
          </a:p>
          <a:p>
            <a:r>
              <a:rPr lang="nl-NL" sz="1200" kern="1200" dirty="0">
                <a:solidFill>
                  <a:schemeClr val="tx1"/>
                </a:solidFill>
                <a:effectLst/>
                <a:latin typeface="+mn-lt"/>
                <a:ea typeface="+mn-ea"/>
                <a:cs typeface="+mn-cs"/>
              </a:rPr>
              <a:t>2 Spreekt naar het hart van Jeruzalem, en roept haar toe, dat haar strijd vervuld is, dat haar ongerechtigheid </a:t>
            </a:r>
            <a:r>
              <a:rPr lang="nl-NL" sz="1200" b="1" kern="1200" dirty="0">
                <a:solidFill>
                  <a:schemeClr val="tx1"/>
                </a:solidFill>
                <a:effectLst/>
                <a:latin typeface="+mn-lt"/>
                <a:ea typeface="+mn-ea"/>
                <a:cs typeface="+mn-cs"/>
              </a:rPr>
              <a:t>verzoend </a:t>
            </a:r>
            <a:r>
              <a:rPr lang="nl-NL" sz="1200" kern="1200" dirty="0">
                <a:solidFill>
                  <a:schemeClr val="tx1"/>
                </a:solidFill>
                <a:effectLst/>
                <a:latin typeface="+mn-lt"/>
                <a:ea typeface="+mn-ea"/>
                <a:cs typeface="+mn-cs"/>
              </a:rPr>
              <a:t>is, dat zij van de hand des HEEREN dubbel ontvangen heeft voor al haar zonden.</a:t>
            </a:r>
          </a:p>
          <a:p>
            <a:r>
              <a:rPr lang="nl-NL" sz="1200" kern="1200" dirty="0">
                <a:solidFill>
                  <a:schemeClr val="tx1"/>
                </a:solidFill>
                <a:effectLst/>
                <a:latin typeface="+mn-lt"/>
                <a:ea typeface="+mn-ea"/>
                <a:cs typeface="+mn-cs"/>
              </a:rPr>
              <a:t>3 Een stem des </a:t>
            </a:r>
            <a:r>
              <a:rPr lang="nl-NL" sz="1200" kern="1200" dirty="0" err="1">
                <a:solidFill>
                  <a:schemeClr val="tx1"/>
                </a:solidFill>
                <a:effectLst/>
                <a:latin typeface="+mn-lt"/>
                <a:ea typeface="+mn-ea"/>
                <a:cs typeface="+mn-cs"/>
              </a:rPr>
              <a:t>roependen</a:t>
            </a:r>
            <a:r>
              <a:rPr lang="nl-NL" sz="1200" kern="1200" dirty="0">
                <a:solidFill>
                  <a:schemeClr val="tx1"/>
                </a:solidFill>
                <a:effectLst/>
                <a:latin typeface="+mn-lt"/>
                <a:ea typeface="+mn-ea"/>
                <a:cs typeface="+mn-cs"/>
              </a:rPr>
              <a:t> in de woestijn: </a:t>
            </a:r>
            <a:r>
              <a:rPr lang="nl-NL" sz="1200" b="1" kern="1200" dirty="0">
                <a:solidFill>
                  <a:schemeClr val="tx1"/>
                </a:solidFill>
                <a:effectLst/>
                <a:latin typeface="+mn-lt"/>
                <a:ea typeface="+mn-ea"/>
                <a:cs typeface="+mn-cs"/>
              </a:rPr>
              <a:t>Bereidt</a:t>
            </a:r>
            <a:r>
              <a:rPr lang="nl-NL" sz="1200" kern="1200" dirty="0">
                <a:solidFill>
                  <a:schemeClr val="tx1"/>
                </a:solidFill>
                <a:effectLst/>
                <a:latin typeface="+mn-lt"/>
                <a:ea typeface="+mn-ea"/>
                <a:cs typeface="+mn-cs"/>
              </a:rPr>
              <a:t> den weg des HEEREN, maakt recht in de wildernis een baan voor onzen God!</a:t>
            </a:r>
          </a:p>
          <a:p>
            <a:r>
              <a:rPr lang="nl-NL" sz="1200" kern="1200" dirty="0">
                <a:solidFill>
                  <a:schemeClr val="tx1"/>
                </a:solidFill>
                <a:effectLst/>
                <a:latin typeface="+mn-lt"/>
                <a:ea typeface="+mn-ea"/>
                <a:cs typeface="+mn-cs"/>
              </a:rPr>
              <a:t>4 Alle dalen zullen verhoogd worden, en alle bergen en heuvelen zullen vernederd worden; en wat krom is, dat zal recht, en wat hobbelachtig is, dat zal tot een vallei gemaakt worden.</a:t>
            </a:r>
          </a:p>
          <a:p>
            <a:r>
              <a:rPr lang="nl-NL" sz="1200" kern="1200" dirty="0">
                <a:solidFill>
                  <a:schemeClr val="tx1"/>
                </a:solidFill>
                <a:effectLst/>
                <a:latin typeface="+mn-lt"/>
                <a:ea typeface="+mn-ea"/>
                <a:cs typeface="+mn-cs"/>
              </a:rPr>
              <a:t>5 En de heerlijkheid des HEEREN zal geopenbaard worden; en </a:t>
            </a:r>
            <a:r>
              <a:rPr lang="nl-NL" sz="1200" b="1" kern="1200" dirty="0">
                <a:solidFill>
                  <a:schemeClr val="tx1"/>
                </a:solidFill>
                <a:effectLst/>
                <a:latin typeface="+mn-lt"/>
                <a:ea typeface="+mn-ea"/>
                <a:cs typeface="+mn-cs"/>
              </a:rPr>
              <a:t>alle vlees tegelijk</a:t>
            </a:r>
            <a:r>
              <a:rPr lang="nl-NL" sz="1200" kern="1200" dirty="0">
                <a:solidFill>
                  <a:schemeClr val="tx1"/>
                </a:solidFill>
                <a:effectLst/>
                <a:latin typeface="+mn-lt"/>
                <a:ea typeface="+mn-ea"/>
                <a:cs typeface="+mn-cs"/>
              </a:rPr>
              <a:t> zal zien, dat het de mond des HEEREN gesproken heeft.</a:t>
            </a:r>
          </a:p>
          <a:p>
            <a:r>
              <a:rPr lang="nl-NL" sz="1200" kern="1200" dirty="0">
                <a:solidFill>
                  <a:schemeClr val="tx1"/>
                </a:solidFill>
                <a:effectLst/>
                <a:latin typeface="+mn-lt"/>
                <a:ea typeface="+mn-ea"/>
                <a:cs typeface="+mn-cs"/>
              </a:rPr>
              <a:t>6 Een stem zegt: Roept! En hij zegt: Wat zal ik roepen? Alle vlees is gras, en al zijn goedertierenheid als een bloem des </a:t>
            </a:r>
            <a:r>
              <a:rPr lang="nl-NL" sz="1200" kern="1200" dirty="0" err="1">
                <a:solidFill>
                  <a:schemeClr val="tx1"/>
                </a:solidFill>
                <a:effectLst/>
                <a:latin typeface="+mn-lt"/>
                <a:ea typeface="+mn-ea"/>
                <a:cs typeface="+mn-cs"/>
              </a:rPr>
              <a:t>velds</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7 Het gras verdort, de bloem valt af, als de </a:t>
            </a:r>
            <a:r>
              <a:rPr lang="nl-NL" sz="1200" b="1" kern="1200" dirty="0">
                <a:solidFill>
                  <a:schemeClr val="tx1"/>
                </a:solidFill>
                <a:effectLst/>
                <a:latin typeface="+mn-lt"/>
                <a:ea typeface="+mn-ea"/>
                <a:cs typeface="+mn-cs"/>
              </a:rPr>
              <a:t>Geest des HEEREN</a:t>
            </a:r>
            <a:r>
              <a:rPr lang="nl-NL" sz="1200" kern="1200" dirty="0">
                <a:solidFill>
                  <a:schemeClr val="tx1"/>
                </a:solidFill>
                <a:effectLst/>
                <a:latin typeface="+mn-lt"/>
                <a:ea typeface="+mn-ea"/>
                <a:cs typeface="+mn-cs"/>
              </a:rPr>
              <a:t> daarin blaast; voorwaar, het volk is gras.</a:t>
            </a:r>
          </a:p>
          <a:p>
            <a:r>
              <a:rPr lang="nl-NL" sz="1200" kern="1200" dirty="0">
                <a:solidFill>
                  <a:schemeClr val="tx1"/>
                </a:solidFill>
                <a:effectLst/>
                <a:latin typeface="+mn-lt"/>
                <a:ea typeface="+mn-ea"/>
                <a:cs typeface="+mn-cs"/>
              </a:rPr>
              <a:t>8 Het gras verdort, de bloem valt af; maar het Woord onzes Gods bestaat </a:t>
            </a:r>
            <a:r>
              <a:rPr lang="nl-NL" sz="1200" b="1" kern="1200" dirty="0">
                <a:solidFill>
                  <a:schemeClr val="tx1"/>
                </a:solidFill>
                <a:effectLst/>
                <a:latin typeface="+mn-lt"/>
                <a:ea typeface="+mn-ea"/>
                <a:cs typeface="+mn-cs"/>
              </a:rPr>
              <a:t>in der eeuwigheid</a:t>
            </a:r>
            <a:r>
              <a:rPr lang="nl-NL" sz="1200" kern="1200" dirty="0">
                <a:solidFill>
                  <a:schemeClr val="tx1"/>
                </a:solidFill>
                <a:effectLst/>
                <a:latin typeface="+mn-lt"/>
                <a:ea typeface="+mn-ea"/>
                <a:cs typeface="+mn-cs"/>
              </a:rPr>
              <a:t>.</a:t>
            </a:r>
          </a:p>
          <a:p>
            <a:endParaRPr lang="nl-NL" sz="1200" kern="1200" dirty="0">
              <a:solidFill>
                <a:schemeClr val="tx1"/>
              </a:solidFill>
              <a:effectLst/>
              <a:latin typeface="+mn-lt"/>
              <a:ea typeface="+mn-ea"/>
              <a:cs typeface="+mn-cs"/>
            </a:endParaRP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2991337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16</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Achtergrond</a:t>
            </a:r>
          </a:p>
          <a:p>
            <a:r>
              <a:rPr lang="nl-NL" sz="1200" kern="1200" dirty="0">
                <a:solidFill>
                  <a:schemeClr val="tx1"/>
                </a:solidFill>
                <a:effectLst/>
                <a:latin typeface="+mn-lt"/>
                <a:ea typeface="+mn-ea"/>
                <a:cs typeface="+mn-cs"/>
              </a:rPr>
              <a:t>En de engel antwoordende zei tot haar [Maria]: ‘De Heilige Geest zal over u komen en de kracht van de Allerhoogste zal u overschaduwen; daarom ook Dat Heilige, Dat uit u geboren zal worden, zal Gods Zoon genaamd worden.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Maria zal zwanger worden. Dat heeft de engel tegen haar gezegd. Haar Zoon zal de Messias zijn. Onverwacht stond de engel voor haar. Wonderlijke woorden. Zwanger? Een Zoon baren? Koning? Ze vraagt: Hoe zal dat wezen? Nee, Maria reageert hier niet zoals Zacharias. Die vroeg in ongeloof om een teken. Maria vraagt hoe ze zwanger kan worden. Er komt geen man aan te pas. Het antwoord maakt het nog wonderlijker. Dat zal God Zelf doen. Want wat bij de mensen onmogelijk is, is mogelijk bij God. De Vader geeft Zijn Zoon en uit de Heilige Geest wordt Maria zwanger. De volheid van de tijd is gekomen. De Messias zal worden geboren.</a:t>
            </a:r>
          </a:p>
          <a:p>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Vragen</a:t>
            </a:r>
          </a:p>
          <a:p>
            <a:r>
              <a:rPr lang="nl-NL" sz="1200" kern="1200" dirty="0">
                <a:solidFill>
                  <a:schemeClr val="tx1"/>
                </a:solidFill>
                <a:effectLst/>
                <a:latin typeface="+mn-lt"/>
                <a:ea typeface="+mn-ea"/>
                <a:cs typeface="+mn-cs"/>
              </a:rPr>
              <a:t>1. Wat betekenen de woorden: ‘volheid van de tijd’?</a:t>
            </a:r>
          </a:p>
          <a:p>
            <a:r>
              <a:rPr lang="nl-NL" sz="1200" kern="1200" dirty="0">
                <a:solidFill>
                  <a:schemeClr val="tx1"/>
                </a:solidFill>
                <a:effectLst/>
                <a:latin typeface="+mn-lt"/>
                <a:ea typeface="+mn-ea"/>
                <a:cs typeface="+mn-cs"/>
              </a:rPr>
              <a:t>2. Probeer eens te zeggen wat het wonder is van de geboorte van de Heere Jezus.</a:t>
            </a:r>
          </a:p>
          <a:p>
            <a:r>
              <a:rPr lang="nl-NL" sz="1200" kern="1200" dirty="0">
                <a:solidFill>
                  <a:schemeClr val="tx1"/>
                </a:solidFill>
                <a:effectLst/>
                <a:latin typeface="+mn-lt"/>
                <a:ea typeface="+mn-ea"/>
                <a:cs typeface="+mn-cs"/>
              </a:rPr>
              <a:t>3. Noem of schrijf eens op wat de engel in vers 31 – 33 van de Heere Jezus zegt. Wat betekent dat allemaal?</a:t>
            </a:r>
          </a:p>
          <a:p>
            <a:r>
              <a:rPr lang="nl-NL" sz="1200" kern="1200" dirty="0">
                <a:solidFill>
                  <a:schemeClr val="tx1"/>
                </a:solidFill>
                <a:effectLst/>
                <a:latin typeface="+mn-lt"/>
                <a:ea typeface="+mn-ea"/>
                <a:cs typeface="+mn-cs"/>
              </a:rPr>
              <a:t>4. Maria vroeg niet om een teken, zoals Zacharias. Toch krijgt ze een teken. Welk teken is dat?</a:t>
            </a:r>
          </a:p>
          <a:p>
            <a:r>
              <a:rPr lang="nl-NL" sz="1200" kern="1200" dirty="0">
                <a:solidFill>
                  <a:schemeClr val="tx1"/>
                </a:solidFill>
                <a:effectLst/>
                <a:latin typeface="+mn-lt"/>
                <a:ea typeface="+mn-ea"/>
                <a:cs typeface="+mn-cs"/>
              </a:rPr>
              <a:t>5. Wat komt er bij je naar boven als je vers 37 leest? Wat zeggen deze woorden jou?</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Achtergrond</a:t>
            </a:r>
          </a:p>
          <a:p>
            <a:r>
              <a:rPr lang="nl-NL" sz="1200" kern="1200" dirty="0">
                <a:solidFill>
                  <a:schemeClr val="tx1"/>
                </a:solidFill>
                <a:effectLst/>
                <a:latin typeface="+mn-lt"/>
                <a:ea typeface="+mn-ea"/>
                <a:cs typeface="+mn-cs"/>
              </a:rPr>
              <a:t>En de engel antwoordende zei tot haar [Maria]: ‘De Heilige Geest zal over u komen en de kracht van de Allerhoogste zal u overschaduwen; daarom ook Dat Heilige, Dat uit u geboren zal worden, zal Gods Zoon genaamd worden.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Maria zal zwanger worden. Dat heeft de engel tegen haar gezegd. Haar Zoon zal de Messias zijn. Onverwacht stond de engel voor haar. Wonderlijke woorden. Zwanger? Een Zoon baren? Koning? Ze vraagt: Hoe zal dat wezen? Nee, Maria reageert hier niet zoals Zacharias. Die vroeg in ongeloof om een teken. Maria vraagt hoe ze zwanger kan worden. Er komt geen man aan te pas. Het antwoord maakt het nog wonderlijker. Dat zal God Zelf doen. Want wat bij de mensen onmogelijk is, is mogelijk bij God. De Vader geeft Zijn Zoon en uit de Heilige Geest wordt Maria zwanger. De volheid van de tijd is gekomen. De Messias zal worden geboren.</a:t>
            </a:r>
          </a:p>
          <a:p>
            <a:r>
              <a:rPr lang="nl-NL" sz="1200"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154923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een jongere de binnenkomer van pagina 52 voorlezen.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Of we op bezoek gaan, hangt soms van onze beleefdheid af. Er is sprake van een zekere vrijblijvendheid. Zien we de boodschap van het Evangelie ook als vrijblijvend?</a:t>
            </a:r>
          </a:p>
          <a:p>
            <a:r>
              <a:rPr lang="nl-NL" sz="1200" kern="1200" dirty="0">
                <a:solidFill>
                  <a:schemeClr val="tx1"/>
                </a:solidFill>
                <a:effectLst/>
                <a:latin typeface="+mn-lt"/>
                <a:ea typeface="+mn-ea"/>
                <a:cs typeface="+mn-cs"/>
              </a:rPr>
              <a:t>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5</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alleen een Middelaar Die God is, de schuld van de zonde kan betalen en de straf op de zonde kan dragen.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mens heeft door zijn zonde schuld bij God, daarom moet die schuld door een mens betaald worden. </a:t>
            </a:r>
          </a:p>
          <a:p>
            <a:r>
              <a:rPr lang="nl-NL" dirty="0"/>
              <a:t>1) Jezus is écht mens. 2) De Heere Jezus is de beloofde Messias.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Omdat de Heere Jezus uit de Heilige Geest is geboren.</a:t>
            </a:r>
          </a:p>
          <a:p>
            <a:r>
              <a:rPr lang="nl-NL" dirty="0"/>
              <a:t>De Heere Jezus moest beginnen waar de zondaren beginnen: bij de ontvangenis.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Jezus heeft alles gedaan zoals wij waren.</a:t>
            </a:r>
          </a:p>
          <a:p>
            <a:r>
              <a:rPr lang="nl-NL" dirty="0"/>
              <a:t>Omdat de Heere Jezus alles heeft meegemaakt en weet wat het is.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de koning van ons land ervoor zou kiezen om te gaan leven als een zwerver.</a:t>
            </a:r>
          </a:p>
          <a:p>
            <a:r>
              <a:rPr lang="nl-NL" dirty="0"/>
              <a:t>Hij koos ervoor en zei: ‘Zie, ik kom om Uw wil te doen’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11</a:t>
            </a:fld>
            <a:endParaRPr lang="nl-NL" dirty="0"/>
          </a:p>
        </p:txBody>
      </p:sp>
    </p:spTree>
    <p:extLst>
      <p:ext uri="{BB962C8B-B14F-4D97-AF65-F5344CB8AC3E}">
        <p14:creationId xmlns:p14="http://schemas.microsoft.com/office/powerpoint/2010/main" val="25574680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15-1-2018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Zijn geboorte</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God de Zoon</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fontScale="90000"/>
          </a:bodyPr>
          <a:lstStyle/>
          <a:p>
            <a:r>
              <a:rPr lang="nl-NL" sz="3600" dirty="0"/>
              <a:t>Begrip: In alles gelijk</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heeft Jezus geleefd?</a:t>
            </a:r>
          </a:p>
          <a:p>
            <a:pPr marL="285750" indent="-285750">
              <a:buFont typeface="Arial" panose="020B0604020202020204" pitchFamily="34" charset="0"/>
              <a:buChar char="•"/>
            </a:pPr>
            <a:r>
              <a:rPr lang="nl-NL" dirty="0"/>
              <a:t>Waarom kun je in alle dingen van het leven naar de Heere Jezus?</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In alles gelijk</a:t>
            </a:r>
          </a:p>
        </p:txBody>
      </p:sp>
      <p:pic>
        <p:nvPicPr>
          <p:cNvPr id="8" name="Tijdelijke aanduiding voor inhoud 6" descr="Afbeelding met schaal, apparaat, lucht&#10;&#10;Beschrijving is gegenereerd met zeer hoge betrouwbaarheid">
            <a:extLst>
              <a:ext uri="{FF2B5EF4-FFF2-40B4-BE49-F238E27FC236}">
                <a16:creationId xmlns:a16="http://schemas.microsoft.com/office/drawing/2014/main" id="{7D0E3C23-8E5D-4BD1-BD4D-189DCE3B11A2}"/>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506" r="28506"/>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normAutofit fontScale="90000"/>
          </a:bodyPr>
          <a:lstStyle/>
          <a:p>
            <a:r>
              <a:rPr lang="nl-NL" dirty="0"/>
              <a:t>Begrip: Vernedering</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Waarmee kunnen we de komst van de Heere Jezus naar de aarde vergelijken?</a:t>
            </a:r>
          </a:p>
          <a:p>
            <a:pPr marL="285750" indent="-285750">
              <a:buFont typeface="Arial" panose="020B0604020202020204" pitchFamily="34" charset="0"/>
              <a:buChar char="•"/>
            </a:pPr>
            <a:r>
              <a:rPr lang="nl-NL" dirty="0"/>
              <a:t>Hoe verliet de Heere Jezus de hemel?</a:t>
            </a:r>
          </a:p>
          <a:p>
            <a:pPr marL="285750" indent="-285750">
              <a:buFont typeface="Arial" panose="020B0604020202020204" pitchFamily="34" charset="0"/>
              <a:buChar char="•"/>
            </a:pPr>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Vernedering</a:t>
            </a:r>
          </a:p>
        </p:txBody>
      </p:sp>
      <p:sp>
        <p:nvSpPr>
          <p:cNvPr id="6" name="Tijdelijke aanduiding voor afbeelding 5">
            <a:extLst>
              <a:ext uri="{FF2B5EF4-FFF2-40B4-BE49-F238E27FC236}">
                <a16:creationId xmlns:a16="http://schemas.microsoft.com/office/drawing/2014/main" id="{C8B0D1FB-C1FA-43B9-8A07-126D53793A5A}"/>
              </a:ext>
            </a:extLst>
          </p:cNvPr>
          <p:cNvSpPr>
            <a:spLocks noGrp="1"/>
          </p:cNvSpPr>
          <p:nvPr>
            <p:ph type="pic" sz="quarter" idx="12"/>
          </p:nvPr>
        </p:nvSpPr>
        <p:spPr/>
      </p:sp>
      <p:cxnSp>
        <p:nvCxnSpPr>
          <p:cNvPr id="9" name="Rechte verbindingslijn met pijl 8">
            <a:extLst>
              <a:ext uri="{FF2B5EF4-FFF2-40B4-BE49-F238E27FC236}">
                <a16:creationId xmlns:a16="http://schemas.microsoft.com/office/drawing/2014/main" id="{29C59EED-3180-4080-9441-DD66DBDDEDE9}"/>
              </a:ext>
            </a:extLst>
          </p:cNvPr>
          <p:cNvCxnSpPr>
            <a:cxnSpLocks/>
          </p:cNvCxnSpPr>
          <p:nvPr/>
        </p:nvCxnSpPr>
        <p:spPr>
          <a:xfrm>
            <a:off x="7806438" y="1244923"/>
            <a:ext cx="3369923" cy="4368154"/>
          </a:xfrm>
          <a:prstGeom prst="straightConnector1">
            <a:avLst/>
          </a:prstGeom>
          <a:ln w="635000">
            <a:solidFill>
              <a:srgbClr val="A2569E"/>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7509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55,</a:t>
            </a:r>
          </a:p>
        </p:txBody>
      </p:sp>
    </p:spTree>
    <p:extLst>
      <p:ext uri="{BB962C8B-B14F-4D97-AF65-F5344CB8AC3E}">
        <p14:creationId xmlns:p14="http://schemas.microsoft.com/office/powerpoint/2010/main" val="168606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nl-NL" dirty="0"/>
              <a:t>God de Zoon was echt God en mens.</a:t>
            </a:r>
          </a:p>
          <a:p>
            <a:r>
              <a:rPr lang="nl-NL" dirty="0"/>
              <a:t>God de Zoon was zonder zonde.</a:t>
            </a:r>
          </a:p>
          <a:p>
            <a:r>
              <a:rPr lang="nl-NL" dirty="0"/>
              <a:t>God de Zoon was ons in alles gelijk geworden.</a:t>
            </a:r>
          </a:p>
          <a:p>
            <a:r>
              <a:rPr lang="nl-NL" dirty="0"/>
              <a:t>God de Zoon heeft Zich vernederd om de wil van de Vader te doen. </a:t>
            </a:r>
          </a:p>
          <a:p>
            <a:endParaRPr lang="nl-NL" dirty="0"/>
          </a:p>
        </p:txBody>
      </p:sp>
    </p:spTree>
    <p:extLst>
      <p:ext uri="{BB962C8B-B14F-4D97-AF65-F5344CB8AC3E}">
        <p14:creationId xmlns:p14="http://schemas.microsoft.com/office/powerpoint/2010/main" val="675279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Leg de trappen van vernedering uit in je eigen woorden. </a:t>
            </a:r>
          </a:p>
          <a:p>
            <a:r>
              <a:rPr lang="nl-NL" dirty="0"/>
              <a:t>Praat er over in tweetallen en schrijf je antwoord op bij de aantekeningen op pagina 56.</a:t>
            </a:r>
          </a:p>
          <a:p>
            <a:r>
              <a:rPr lang="nl-NL" dirty="0"/>
              <a:t>Deel het met de grote groep. </a:t>
            </a:r>
          </a:p>
          <a:p>
            <a:endParaRPr lang="nl-NL" dirty="0"/>
          </a:p>
        </p:txBody>
      </p:sp>
    </p:spTree>
    <p:extLst>
      <p:ext uri="{BB962C8B-B14F-4D97-AF65-F5344CB8AC3E}">
        <p14:creationId xmlns:p14="http://schemas.microsoft.com/office/powerpoint/2010/main" val="50565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r>
              <a:rPr lang="nl-NL" dirty="0"/>
              <a:t>Zoals Christus heeft geleden moet een christen ook lijden. </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nl-NL" b="1" dirty="0"/>
              <a:t>Waarom lezen we in de Bijbel dat Jezus écht mens was?</a:t>
            </a:r>
          </a:p>
          <a:p>
            <a:pPr marL="285750" indent="-285750">
              <a:buFont typeface="Arial" panose="020B0604020202020204" pitchFamily="34" charset="0"/>
              <a:buChar char="•"/>
            </a:pPr>
            <a:r>
              <a:rPr lang="nl-NL" dirty="0"/>
              <a:t>Schrijf het op pagina 56.</a:t>
            </a:r>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Lofzang van Zacharias:1</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a:t>Lukas 1:26-38</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lstStyle/>
          <a:p>
            <a:r>
              <a:rPr lang="nl-NL" dirty="0"/>
              <a:t>1. Lezen &gt; Je stelt jezelf de vraag: Wat staat er?</a:t>
            </a:r>
          </a:p>
          <a:p>
            <a:endParaRPr lang="nl-NL" dirty="0"/>
          </a:p>
          <a:p>
            <a:r>
              <a:rPr lang="nl-NL" dirty="0"/>
              <a:t>2. Luisteren &gt; Je stelt jezelf de vraag: Wat betekent het?</a:t>
            </a:r>
          </a:p>
          <a:p>
            <a:endParaRPr lang="nl-NL" dirty="0"/>
          </a:p>
          <a:p>
            <a:r>
              <a:rPr lang="nl-NL" dirty="0"/>
              <a:t>3. Leren &gt; Je stelt jezelf de vraag: Hoe beïnvloedt dit mijn leven?</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Autofit/>
          </a:bodyPr>
          <a:lstStyle/>
          <a:p>
            <a:r>
              <a:rPr lang="nl-NL" sz="1400" dirty="0"/>
              <a:t>1. Wat betekenen de woorden: ‘volheid van de tijd’?</a:t>
            </a:r>
          </a:p>
          <a:p>
            <a:r>
              <a:rPr lang="nl-NL" sz="1400" dirty="0"/>
              <a:t>2. Probeer eens te zeggen wat het wonder is van de geboorte van de Heere Jezus.</a:t>
            </a:r>
          </a:p>
          <a:p>
            <a:r>
              <a:rPr lang="nl-NL" sz="1400" dirty="0"/>
              <a:t>3. Noem of schrijf eens op wat de engel in vers 31 – 33 van de Heere Jezus zegt. Wat betekent dat allemaal?</a:t>
            </a:r>
          </a:p>
          <a:p>
            <a:r>
              <a:rPr lang="nl-NL" sz="1400" dirty="0"/>
              <a:t>4. Maria vroeg niet om een teken, zoals Zacharias. Toch krijgt ze een teken. Welk teken is dat?</a:t>
            </a:r>
          </a:p>
          <a:p>
            <a:r>
              <a:rPr lang="nl-NL" sz="1400" dirty="0"/>
              <a:t>5. Wat komt er bij je naar boven als je vers 37 leest? Wat zeggen deze woorden jou?</a:t>
            </a:r>
          </a:p>
          <a:p>
            <a:pPr marL="342900" indent="-342900">
              <a:buFont typeface="+mj-lt"/>
              <a:buAutoNum type="arabicPeriod"/>
            </a:pPr>
            <a:endParaRPr lang="nl-NL" sz="1400" dirty="0"/>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2293172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3">
            <a:extLst>
              <a:ext uri="{FF2B5EF4-FFF2-40B4-BE49-F238E27FC236}">
                <a16:creationId xmlns:a16="http://schemas.microsoft.com/office/drawing/2014/main" id="{C34F09C9-454F-4529-B0A1-16160842264D}"/>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r="22574"/>
          <a:stretch/>
        </p:blipFill>
        <p:spPr>
          <a:xfrm>
            <a:off x="6984000" y="190800"/>
            <a:ext cx="5014800" cy="6476400"/>
          </a:xfrm>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ken het derde artikel van de Apostolische geloofsbelijdenis uit mijn hoofd: Die ontvangen is van den Heiligen Geest, geboren uit de maagd Maria.</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het voor de Heere Jezus een grote vernedering was om als hulpeloze baby naar de aarde te komen.</a:t>
            </a:r>
            <a:endParaRPr lang="en-US" dirty="0"/>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waarom het nodig was dat de Heere Jezus als baby werd geboren. </a:t>
            </a:r>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lstStyle/>
          <a:p>
            <a:r>
              <a:rPr lang="nl-NL" dirty="0"/>
              <a:t>Begrip: Echt God</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moet de Middelaar echt God zijn?</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Echt God</a:t>
            </a:r>
          </a:p>
        </p:txBody>
      </p:sp>
      <p:pic>
        <p:nvPicPr>
          <p:cNvPr id="10" name="Tijdelijke aanduiding voor inhoud 11">
            <a:extLst>
              <a:ext uri="{FF2B5EF4-FFF2-40B4-BE49-F238E27FC236}">
                <a16:creationId xmlns:a16="http://schemas.microsoft.com/office/drawing/2014/main" id="{B3B7221D-E4E9-4D85-9BF6-2EC4BB320EC2}"/>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100000" l="5573" r="90625">
                        <a14:foregroundMark x1="20365" y1="58981" x2="20000" y2="98519"/>
                        <a14:foregroundMark x1="78490" y1="66204" x2="78854" y2="99167"/>
                        <a14:foregroundMark x1="50729" y1="60278" x2="49219" y2="95833"/>
                        <a14:foregroundMark x1="43698" y1="95185" x2="58490" y2="99167"/>
                        <a14:foregroundMark x1="12604" y1="96481" x2="26667" y2="96481"/>
                        <a14:foregroundMark x1="77344" y1="61019" x2="83281" y2="61019"/>
                        <a14:foregroundMark x1="72917" y1="89259" x2="74010" y2="87963"/>
                        <a14:foregroundMark x1="83646" y1="87963" x2="85885" y2="89259"/>
                      </a14:backgroundRemoval>
                    </a14:imgEffect>
                  </a14:imgLayer>
                </a14:imgProps>
              </a:ext>
              <a:ext uri="{28A0092B-C50C-407E-A947-70E740481C1C}">
                <a14:useLocalDpi xmlns:a14="http://schemas.microsoft.com/office/drawing/2010/main" val="0"/>
              </a:ext>
            </a:extLst>
          </a:blip>
          <a:srcRect l="8578" t="-88011" r="8212" b="-3047"/>
          <a:stretch/>
        </p:blipFill>
        <p:spPr>
          <a:xfrm>
            <a:off x="6984000" y="190800"/>
            <a:ext cx="5014800" cy="6476400"/>
          </a:xfrm>
          <a:prstGeom prst="rect">
            <a:avLst/>
          </a:prstGeom>
        </p:spPr>
      </p:pic>
    </p:spTree>
    <p:extLst>
      <p:ext uri="{BB962C8B-B14F-4D97-AF65-F5344CB8AC3E}">
        <p14:creationId xmlns:p14="http://schemas.microsoft.com/office/powerpoint/2010/main" val="332617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a:bodyPr>
          <a:lstStyle/>
          <a:p>
            <a:r>
              <a:rPr lang="nl-NL" dirty="0"/>
              <a:t>Begrip: Echt mens</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Waarom moet de Middelaar echt Mens zijn?</a:t>
            </a:r>
          </a:p>
          <a:p>
            <a:pPr marL="285750" indent="-285750">
              <a:buFont typeface="Arial" panose="020B0604020202020204" pitchFamily="34" charset="0"/>
              <a:buChar char="•"/>
            </a:pPr>
            <a:r>
              <a:rPr lang="nl-NL" dirty="0"/>
              <a:t>Welke twee dingen maakt de Heere duidelijk in de geslachtsregisters?</a:t>
            </a:r>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p:txBody>
          <a:bodyPr>
            <a:normAutofit/>
          </a:bodyPr>
          <a:lstStyle/>
          <a:p>
            <a:r>
              <a:rPr lang="nl-NL" dirty="0"/>
              <a:t>Begrip: Echt mens</a:t>
            </a:r>
          </a:p>
        </p:txBody>
      </p:sp>
      <p:pic>
        <p:nvPicPr>
          <p:cNvPr id="8" name="Tijdelijke aanduiding voor inhoud 6" descr="Afbeelding met grond&#10;&#10;Beschrijving is gegenereerd met hoge betrouwbaarheid">
            <a:extLst>
              <a:ext uri="{FF2B5EF4-FFF2-40B4-BE49-F238E27FC236}">
                <a16:creationId xmlns:a16="http://schemas.microsoft.com/office/drawing/2014/main" id="{BAE50E46-C2D6-4D2A-B0B1-C3721514A84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433" r="24433"/>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Zonder zonde</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Hoe kan het dat de Heere Jezus geboren is zonder zonde?</a:t>
            </a:r>
          </a:p>
          <a:p>
            <a:pPr marL="285750" indent="-285750">
              <a:buFont typeface="Arial" panose="020B0604020202020204" pitchFamily="34" charset="0"/>
              <a:buChar char="•"/>
            </a:pPr>
            <a:r>
              <a:rPr lang="nl-NL" dirty="0"/>
              <a:t>Waarom kwam de Heere Jezus niet als volwassen man op de wereld?</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p:txBody>
          <a:bodyPr>
            <a:normAutofit/>
          </a:bodyPr>
          <a:lstStyle/>
          <a:p>
            <a:r>
              <a:rPr lang="nl-NL" dirty="0"/>
              <a:t>Begrip: Zonder zonde</a:t>
            </a:r>
          </a:p>
        </p:txBody>
      </p:sp>
      <p:pic>
        <p:nvPicPr>
          <p:cNvPr id="8" name="Tijdelijke aanduiding voor inhoud 7" descr="Afbeelding met buiten, boom, water, lucht&#10;&#10;Beschrijving is gegenereerd met zeer hoge betrouwbaarheid">
            <a:extLst>
              <a:ext uri="{FF2B5EF4-FFF2-40B4-BE49-F238E27FC236}">
                <a16:creationId xmlns:a16="http://schemas.microsoft.com/office/drawing/2014/main" id="{3D5F4D61-A413-43B1-B7D1-0A2755A4A6AF}"/>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5280" r="25280"/>
          <a:stretch/>
        </p:blipFill>
        <p:spPr>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1</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859D5B59-AC2E-431B-9DA9-0559DB8AA871}"/>
</file>

<file path=customXml/itemProps2.xml><?xml version="1.0" encoding="utf-8"?>
<ds:datastoreItem xmlns:ds="http://schemas.openxmlformats.org/officeDocument/2006/customXml" ds:itemID="{69314685-4B56-4050-AC31-F758F1FC9140}"/>
</file>

<file path=customXml/itemProps3.xml><?xml version="1.0" encoding="utf-8"?>
<ds:datastoreItem xmlns:ds="http://schemas.openxmlformats.org/officeDocument/2006/customXml" ds:itemID="{9AC67C5F-5DAA-4D4B-BA98-0FF61C805E35}"/>
</file>

<file path=docProps/app.xml><?xml version="1.0" encoding="utf-8"?>
<Properties xmlns="http://schemas.openxmlformats.org/officeDocument/2006/extended-properties" xmlns:vt="http://schemas.openxmlformats.org/officeDocument/2006/docPropsVTypes">
  <Template>LeerMij-catechesatiemethode-HHJO</Template>
  <TotalTime>92</TotalTime>
  <Words>814</Words>
  <Application>Microsoft Office PowerPoint</Application>
  <PresentationFormat>Breedbeeld</PresentationFormat>
  <Paragraphs>124</Paragraphs>
  <Slides>19</Slides>
  <Notes>13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ITC Officina Serif Std Book</vt:lpstr>
      <vt:lpstr>Segoe UI</vt:lpstr>
      <vt:lpstr>Office-thema</vt:lpstr>
      <vt:lpstr>God de Zoon</vt:lpstr>
      <vt:lpstr>Opening</vt:lpstr>
      <vt:lpstr>Bijbelstudie</vt:lpstr>
      <vt:lpstr>Bijbelstudie</vt:lpstr>
      <vt:lpstr>Binnenkomer</vt:lpstr>
      <vt:lpstr>Doelen</vt:lpstr>
      <vt:lpstr>Begrip: Echt God</vt:lpstr>
      <vt:lpstr>Begrip: Echt mens</vt:lpstr>
      <vt:lpstr>Begrip: Zonder zonde</vt:lpstr>
      <vt:lpstr>Begrip: In alles gelijk</vt:lpstr>
      <vt:lpstr>Begrip: Vernedering</vt:lpstr>
      <vt:lpstr>Verwerkingsvragen</vt:lpstr>
      <vt:lpstr>Samenvatting</vt:lpstr>
      <vt:lpstr>Huiswerk volgende keer</vt:lpstr>
      <vt:lpstr>Verwerkingsopdracht</vt:lpstr>
      <vt:lpstr>Stelling</vt:lpstr>
      <vt:lpstr>Bespreekopdracht</vt:lpstr>
      <vt:lpstr>Woordweb</vt:lpstr>
      <vt:lpstr>Verhaal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Arie van der Plas</cp:lastModifiedBy>
  <cp:revision>18</cp:revision>
  <dcterms:created xsi:type="dcterms:W3CDTF">2018-01-11T12:38:21Z</dcterms:created>
  <dcterms:modified xsi:type="dcterms:W3CDTF">2018-01-15T13:13:59Z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