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58" r:id="rId4"/>
    <p:sldId id="279" r:id="rId5"/>
    <p:sldId id="260"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5" r:id="rId21"/>
    <p:sldId id="274" r:id="rId22"/>
    <p:sldId id="281"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Werkvorm</a:t>
            </a:r>
          </a:p>
          <a:p>
            <a:r>
              <a:rPr lang="nl-NL" sz="1200" kern="1200" dirty="0">
                <a:solidFill>
                  <a:schemeClr val="tx1"/>
                </a:solidFill>
                <a:effectLst/>
                <a:latin typeface="+mn-lt"/>
                <a:ea typeface="+mn-ea"/>
                <a:cs typeface="+mn-cs"/>
              </a:rPr>
              <a:t>Als werkvorm voor deze Bijbelstudie is gekozen voor een gatentekst. Het doel is om de jongeren actief betrekken bij het lezen van dit gedeelte.</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het werkboekje staat het te lezen Bijbelgedeelte afgedrukt waarin de hieronder dikgedrukte woorden zijn weggelaten. Laat hen eerst zelf nadenken over wat er moet komen te staan in de rechthoekjes. Vervolgens leest u het gedeelte voor en controleren en verbeteren zij hun tekst.</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Antwoorden</a:t>
            </a:r>
          </a:p>
          <a:p>
            <a:r>
              <a:rPr lang="nl-NL" sz="1200" kern="1200" dirty="0">
                <a:solidFill>
                  <a:schemeClr val="tx1"/>
                </a:solidFill>
                <a:effectLst/>
                <a:latin typeface="+mn-lt"/>
                <a:ea typeface="+mn-ea"/>
                <a:cs typeface="+mn-cs"/>
              </a:rPr>
              <a:t>1 Troost, troost </a:t>
            </a:r>
            <a:r>
              <a:rPr lang="nl-NL" sz="1200" b="1" kern="1200" dirty="0">
                <a:solidFill>
                  <a:schemeClr val="tx1"/>
                </a:solidFill>
                <a:effectLst/>
                <a:latin typeface="+mn-lt"/>
                <a:ea typeface="+mn-ea"/>
                <a:cs typeface="+mn-cs"/>
              </a:rPr>
              <a:t>Mijn</a:t>
            </a:r>
            <a:r>
              <a:rPr lang="nl-NL" sz="1200" kern="1200" dirty="0">
                <a:solidFill>
                  <a:schemeClr val="tx1"/>
                </a:solidFill>
                <a:effectLst/>
                <a:latin typeface="+mn-lt"/>
                <a:ea typeface="+mn-ea"/>
                <a:cs typeface="+mn-cs"/>
              </a:rPr>
              <a:t> volk, zal </a:t>
            </a:r>
            <a:r>
              <a:rPr lang="nl-NL" sz="1200" b="1" kern="1200" dirty="0" err="1">
                <a:solidFill>
                  <a:schemeClr val="tx1"/>
                </a:solidFill>
                <a:effectLst/>
                <a:latin typeface="+mn-lt"/>
                <a:ea typeface="+mn-ea"/>
                <a:cs typeface="+mn-cs"/>
              </a:rPr>
              <a:t>ulieder</a:t>
            </a:r>
            <a:r>
              <a:rPr lang="nl-NL" sz="1200" kern="1200" dirty="0">
                <a:solidFill>
                  <a:schemeClr val="tx1"/>
                </a:solidFill>
                <a:effectLst/>
                <a:latin typeface="+mn-lt"/>
                <a:ea typeface="+mn-ea"/>
                <a:cs typeface="+mn-cs"/>
              </a:rPr>
              <a:t> God zeggen.</a:t>
            </a:r>
          </a:p>
          <a:p>
            <a:r>
              <a:rPr lang="nl-NL" sz="1200" kern="1200" dirty="0">
                <a:solidFill>
                  <a:schemeClr val="tx1"/>
                </a:solidFill>
                <a:effectLst/>
                <a:latin typeface="+mn-lt"/>
                <a:ea typeface="+mn-ea"/>
                <a:cs typeface="+mn-cs"/>
              </a:rPr>
              <a:t>2 Spreekt naar het hart van Jeruzalem, en roept haar toe, dat haar strijd vervuld is, dat haar ongerechtigheid </a:t>
            </a:r>
            <a:r>
              <a:rPr lang="nl-NL" sz="1200" b="1" kern="1200" dirty="0">
                <a:solidFill>
                  <a:schemeClr val="tx1"/>
                </a:solidFill>
                <a:effectLst/>
                <a:latin typeface="+mn-lt"/>
                <a:ea typeface="+mn-ea"/>
                <a:cs typeface="+mn-cs"/>
              </a:rPr>
              <a:t>verzoend </a:t>
            </a:r>
            <a:r>
              <a:rPr lang="nl-NL" sz="1200" kern="1200" dirty="0">
                <a:solidFill>
                  <a:schemeClr val="tx1"/>
                </a:solidFill>
                <a:effectLst/>
                <a:latin typeface="+mn-lt"/>
                <a:ea typeface="+mn-ea"/>
                <a:cs typeface="+mn-cs"/>
              </a:rPr>
              <a:t>is, dat zij van de hand des HEEREN dubbel ontvangen heeft voor al haar zonden.</a:t>
            </a:r>
          </a:p>
          <a:p>
            <a:r>
              <a:rPr lang="nl-NL" sz="1200" kern="1200" dirty="0">
                <a:solidFill>
                  <a:schemeClr val="tx1"/>
                </a:solidFill>
                <a:effectLst/>
                <a:latin typeface="+mn-lt"/>
                <a:ea typeface="+mn-ea"/>
                <a:cs typeface="+mn-cs"/>
              </a:rPr>
              <a:t>3 Een stem des </a:t>
            </a:r>
            <a:r>
              <a:rPr lang="nl-NL" sz="1200" kern="1200" dirty="0" err="1">
                <a:solidFill>
                  <a:schemeClr val="tx1"/>
                </a:solidFill>
                <a:effectLst/>
                <a:latin typeface="+mn-lt"/>
                <a:ea typeface="+mn-ea"/>
                <a:cs typeface="+mn-cs"/>
              </a:rPr>
              <a:t>roependen</a:t>
            </a:r>
            <a:r>
              <a:rPr lang="nl-NL" sz="1200" kern="1200" dirty="0">
                <a:solidFill>
                  <a:schemeClr val="tx1"/>
                </a:solidFill>
                <a:effectLst/>
                <a:latin typeface="+mn-lt"/>
                <a:ea typeface="+mn-ea"/>
                <a:cs typeface="+mn-cs"/>
              </a:rPr>
              <a:t> in de woestijn: </a:t>
            </a:r>
            <a:r>
              <a:rPr lang="nl-NL" sz="1200" b="1" kern="1200" dirty="0">
                <a:solidFill>
                  <a:schemeClr val="tx1"/>
                </a:solidFill>
                <a:effectLst/>
                <a:latin typeface="+mn-lt"/>
                <a:ea typeface="+mn-ea"/>
                <a:cs typeface="+mn-cs"/>
              </a:rPr>
              <a:t>Bereidt</a:t>
            </a:r>
            <a:r>
              <a:rPr lang="nl-NL" sz="1200" kern="1200" dirty="0">
                <a:solidFill>
                  <a:schemeClr val="tx1"/>
                </a:solidFill>
                <a:effectLst/>
                <a:latin typeface="+mn-lt"/>
                <a:ea typeface="+mn-ea"/>
                <a:cs typeface="+mn-cs"/>
              </a:rPr>
              <a:t> den weg des HEEREN, maakt recht in de wildernis een baan voor onzen God!</a:t>
            </a:r>
          </a:p>
          <a:p>
            <a:r>
              <a:rPr lang="nl-NL" sz="1200" kern="1200" dirty="0">
                <a:solidFill>
                  <a:schemeClr val="tx1"/>
                </a:solidFill>
                <a:effectLst/>
                <a:latin typeface="+mn-lt"/>
                <a:ea typeface="+mn-ea"/>
                <a:cs typeface="+mn-cs"/>
              </a:rPr>
              <a:t>4 Alle dalen zullen verhoogd worden, en alle bergen en heuvelen zullen vernederd worden; en wat krom is, dat zal recht, en wat hobbelachtig is, dat zal tot een vallei gemaakt worden.</a:t>
            </a:r>
          </a:p>
          <a:p>
            <a:r>
              <a:rPr lang="nl-NL" sz="1200" kern="1200" dirty="0">
                <a:solidFill>
                  <a:schemeClr val="tx1"/>
                </a:solidFill>
                <a:effectLst/>
                <a:latin typeface="+mn-lt"/>
                <a:ea typeface="+mn-ea"/>
                <a:cs typeface="+mn-cs"/>
              </a:rPr>
              <a:t>5 En de heerlijkheid des HEEREN zal geopenbaard worden; en </a:t>
            </a:r>
            <a:r>
              <a:rPr lang="nl-NL" sz="1200" b="1" kern="1200" dirty="0">
                <a:solidFill>
                  <a:schemeClr val="tx1"/>
                </a:solidFill>
                <a:effectLst/>
                <a:latin typeface="+mn-lt"/>
                <a:ea typeface="+mn-ea"/>
                <a:cs typeface="+mn-cs"/>
              </a:rPr>
              <a:t>alle vlees tegelijk</a:t>
            </a:r>
            <a:r>
              <a:rPr lang="nl-NL" sz="1200" kern="1200" dirty="0">
                <a:solidFill>
                  <a:schemeClr val="tx1"/>
                </a:solidFill>
                <a:effectLst/>
                <a:latin typeface="+mn-lt"/>
                <a:ea typeface="+mn-ea"/>
                <a:cs typeface="+mn-cs"/>
              </a:rPr>
              <a:t> zal zien, dat het de mond des HEEREN gesproken heeft.</a:t>
            </a:r>
          </a:p>
          <a:p>
            <a:r>
              <a:rPr lang="nl-NL" sz="1200" kern="1200" dirty="0">
                <a:solidFill>
                  <a:schemeClr val="tx1"/>
                </a:solidFill>
                <a:effectLst/>
                <a:latin typeface="+mn-lt"/>
                <a:ea typeface="+mn-ea"/>
                <a:cs typeface="+mn-cs"/>
              </a:rPr>
              <a:t>6 Een stem zegt: Roept! En hij zegt: Wat zal ik roepen? Alle vlees is gras, en al zijn goedertierenheid als een bloem des </a:t>
            </a:r>
            <a:r>
              <a:rPr lang="nl-NL" sz="1200" kern="1200" dirty="0" err="1">
                <a:solidFill>
                  <a:schemeClr val="tx1"/>
                </a:solidFill>
                <a:effectLst/>
                <a:latin typeface="+mn-lt"/>
                <a:ea typeface="+mn-ea"/>
                <a:cs typeface="+mn-cs"/>
              </a:rPr>
              <a:t>velds</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7 Het gras verdort, de bloem valt af, als de </a:t>
            </a:r>
            <a:r>
              <a:rPr lang="nl-NL" sz="1200" b="1" kern="1200" dirty="0">
                <a:solidFill>
                  <a:schemeClr val="tx1"/>
                </a:solidFill>
                <a:effectLst/>
                <a:latin typeface="+mn-lt"/>
                <a:ea typeface="+mn-ea"/>
                <a:cs typeface="+mn-cs"/>
              </a:rPr>
              <a:t>Geest des HEEREN</a:t>
            </a:r>
            <a:r>
              <a:rPr lang="nl-NL" sz="1200" kern="1200" dirty="0">
                <a:solidFill>
                  <a:schemeClr val="tx1"/>
                </a:solidFill>
                <a:effectLst/>
                <a:latin typeface="+mn-lt"/>
                <a:ea typeface="+mn-ea"/>
                <a:cs typeface="+mn-cs"/>
              </a:rPr>
              <a:t> daarin blaast; voorwaar, het volk is gras.</a:t>
            </a:r>
          </a:p>
          <a:p>
            <a:r>
              <a:rPr lang="nl-NL" sz="1200" kern="1200" dirty="0">
                <a:solidFill>
                  <a:schemeClr val="tx1"/>
                </a:solidFill>
                <a:effectLst/>
                <a:latin typeface="+mn-lt"/>
                <a:ea typeface="+mn-ea"/>
                <a:cs typeface="+mn-cs"/>
              </a:rPr>
              <a:t>8 Het gras verdort, de bloem valt af; maar het Woord onzes Gods bestaat </a:t>
            </a:r>
            <a:r>
              <a:rPr lang="nl-NL" sz="1200" b="1" kern="1200" dirty="0">
                <a:solidFill>
                  <a:schemeClr val="tx1"/>
                </a:solidFill>
                <a:effectLst/>
                <a:latin typeface="+mn-lt"/>
                <a:ea typeface="+mn-ea"/>
                <a:cs typeface="+mn-cs"/>
              </a:rPr>
              <a:t>in der eeuwigheid</a:t>
            </a:r>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Stelling</a:t>
            </a:r>
          </a:p>
          <a:p>
            <a:r>
              <a:rPr lang="nl-NL" dirty="0"/>
              <a:t>‘Als de Heilige Geest de troost geeft, hoef je er zelf niets aan te doen om eigendom van Christus te worden.’</a:t>
            </a:r>
          </a:p>
          <a:p>
            <a:endParaRPr lang="nl-NL" dirty="0"/>
          </a:p>
          <a:p>
            <a:r>
              <a:rPr lang="nl-NL" dirty="0"/>
              <a:t>Deze stelling kunt u als volgt bespreken:</a:t>
            </a:r>
          </a:p>
          <a:p>
            <a:endParaRPr lang="nl-NL" dirty="0"/>
          </a:p>
          <a:p>
            <a:r>
              <a:rPr lang="nl-NL" dirty="0"/>
              <a:t>Doeners</a:t>
            </a:r>
          </a:p>
          <a:p>
            <a:r>
              <a:rPr lang="nl-NL" dirty="0"/>
              <a:t>Schrijf de stelling op een groot vel papier of bord.</a:t>
            </a:r>
          </a:p>
          <a:p>
            <a:r>
              <a:rPr lang="nl-NL" dirty="0"/>
              <a:t>Hang in drie hoeken één vel papier met ja - nee - weet niet.</a:t>
            </a:r>
          </a:p>
          <a:p>
            <a:r>
              <a:rPr lang="nl-NL" dirty="0"/>
              <a:t>Laat iedereen stelling nemen door te gaan staan in één van de drie hoeken. </a:t>
            </a:r>
          </a:p>
          <a:p>
            <a:r>
              <a:rPr lang="nl-NL" dirty="0"/>
              <a:t>Elke groep schrijft nu een argument passend bij hun keuze.</a:t>
            </a:r>
          </a:p>
          <a:p>
            <a:r>
              <a:rPr lang="nl-NL" dirty="0"/>
              <a:t>De groepen gaan met elkaar in gesprek. Blijf wel zelf de gespreksleider. Diegene die van mening verandert,  moet letterlijk van plaats veranderen.</a:t>
            </a:r>
          </a:p>
          <a:p>
            <a:endParaRPr lang="nl-NL" dirty="0"/>
          </a:p>
          <a:p>
            <a:r>
              <a:rPr lang="nl-NL" dirty="0"/>
              <a:t>Denkers</a:t>
            </a:r>
          </a:p>
          <a:p>
            <a:r>
              <a:rPr lang="nl-NL" dirty="0"/>
              <a:t>Laat in groepen van 4 personen een tegenovergestelde stelling formuleren.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40145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Als alternatieve binnenkomer (in plaats van het </a:t>
            </a:r>
            <a:r>
              <a:rPr lang="nl-NL" sz="1200" kern="1200" dirty="0" err="1">
                <a:solidFill>
                  <a:schemeClr val="tx1"/>
                </a:solidFill>
                <a:effectLst/>
                <a:latin typeface="+mn-lt"/>
                <a:ea typeface="+mn-ea"/>
                <a:cs typeface="+mn-cs"/>
              </a:rPr>
              <a:t>woordweb</a:t>
            </a:r>
            <a:r>
              <a:rPr lang="nl-NL" sz="1200" kern="1200" dirty="0">
                <a:solidFill>
                  <a:schemeClr val="tx1"/>
                </a:solidFill>
                <a:effectLst/>
                <a:latin typeface="+mn-lt"/>
                <a:ea typeface="+mn-ea"/>
                <a:cs typeface="+mn-cs"/>
              </a:rPr>
              <a:t>) zou gevraagd kunnen worden welke christelijke feestdagen er gevierd worden. Laat de catechisanten de feestdagen in volgorde van plaatsen.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andere mogelijkheid is de catechisanten te vragen waarom Jezus niet op aarde bleef. Dan zou het immers veel gemakkelijker te zijn om in Hem te geloven? Laat hen op elkaar reageren.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Bijbelstudie</a:t>
            </a:r>
          </a:p>
          <a:p>
            <a:r>
              <a:rPr lang="nl-NL" sz="1200" b="1" kern="1200" dirty="0">
                <a:solidFill>
                  <a:schemeClr val="tx1"/>
                </a:solidFill>
                <a:effectLst/>
                <a:latin typeface="+mn-lt"/>
                <a:ea typeface="+mn-ea"/>
                <a:cs typeface="+mn-cs"/>
              </a:rPr>
              <a:t>Achtergrond</a:t>
            </a:r>
          </a:p>
          <a:p>
            <a:r>
              <a:rPr lang="nl-NL" sz="1200" kern="1200" dirty="0">
                <a:solidFill>
                  <a:schemeClr val="tx1"/>
                </a:solidFill>
                <a:effectLst/>
                <a:latin typeface="+mn-lt"/>
                <a:ea typeface="+mn-ea"/>
                <a:cs typeface="+mn-cs"/>
              </a:rPr>
              <a:t>De Heere Jezus brengt Zijn discipelen bijeen bij de Olijfberg met als doel om afscheid te nemen en te vertrekken naar de hemel. Als ze samengekomen zijn, stellen de discipelen Hem een vraag: ‘Heere, zult U nu Israëls koninkrijk weer herstellen?’ Anders gezegd: ‘Gaat U dan nu beginnen de Romeinen uit ons land te verjagen?’ Je zou kunnen denken: maar discipelen, hoe komen jullie daar nou bij? Is jullie nog niet duidelijk geworden dat Jezus daarvoor niet op aarde kwam? Het is begrijpelijk dat je dat denkt. Toch was hun vraag zo gek nog niet. Jezus had hun veel verteld over het koninkrijk. Dat Zijn discipelen verlangend uitzagen naar de komst van dat rijk was helemaal niet verkeerd. Wat verkeerd was, was dat zij dachten dat het koninkrijk samenviel met het volk Israël. Terwijl dat helemaal niet zo is, volgens Jezus! Jezus onderwijst hen voor het laatst. Hij wijst hen erop dat zij zich niet met Gods zaken moeten bemoeien. Tegelijkertijd geeft Hij hun een rijke belofte: ze zullen de Geest ontvangen! De Heilige Geest zal zorgen dat ze van Christus zullen getuigen, eerst in Jeruzalem, dan in heel Israël en zelfs in Samaria, en dan zelfs tot aan het einde van de wereld: de heidense stad Rome! Heel de wereld zal over Jezus horen, doordat de Geest de discipelen laat getuigen! Deze troostrijke belofte is het laatste wat Jezus’ leerlingen van hun lieve Meester horen. Hij wordt opgeheven. God neemt Hem op. Dat doet Hij zegenend, schrijft Lukas in zijn evangelie (24:51). Een wolk zorgt ervoor dat Hij niet meer te zien is. Die wolk duidt, net als bij de verheerlijking op de berg (Luk. 9:34-35) iets aan van Gods heerlijkheid. Terwijl de discipelen Jezus nastaren, komen er twee mannen in witte kleren, engelen, bij hen staan. Ze vertroosten hen en vertellen dat Jezus weer terug zal komen. Net zoals Hij opvoer – lichamelijk dus! De discipelen zijn niet langer verdrietig, maar loven de Heere (Luk. 24:52). Met elkaar bidden ze om de komst van de Heilige Geest, Die Jezus hun beloofd had.</a:t>
            </a: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Vragen</a:t>
            </a:r>
          </a:p>
          <a:p>
            <a:pPr lvl="0"/>
            <a:r>
              <a:rPr lang="nl-NL" sz="1200" kern="1200" dirty="0">
                <a:solidFill>
                  <a:schemeClr val="tx1"/>
                </a:solidFill>
                <a:effectLst/>
                <a:latin typeface="+mn-lt"/>
                <a:ea typeface="+mn-ea"/>
                <a:cs typeface="+mn-cs"/>
              </a:rPr>
              <a:t>De discipelen begrepen nog niet goed wat de Heere Jezus bedoelde toen Hij sprak over het koninkrijk. Zou het ook kunnen dat jij iets niet goed begrijpt? Kun je hier iets aan veranderen?</a:t>
            </a:r>
          </a:p>
          <a:p>
            <a:pPr lvl="0"/>
            <a:r>
              <a:rPr lang="nl-NL" sz="1200" kern="1200" dirty="0">
                <a:solidFill>
                  <a:schemeClr val="tx1"/>
                </a:solidFill>
                <a:effectLst/>
                <a:latin typeface="+mn-lt"/>
                <a:ea typeface="+mn-ea"/>
                <a:cs typeface="+mn-cs"/>
              </a:rPr>
              <a:t>De Heere Jezus beloofde Zijn Heilige Geest aan de discipelen. Die Geest is gekomen met Pinksteren. Heb jij nog wat aan die belofte?</a:t>
            </a:r>
          </a:p>
          <a:p>
            <a:pPr lvl="0"/>
            <a:r>
              <a:rPr lang="nl-NL" sz="1200" kern="1200" dirty="0">
                <a:solidFill>
                  <a:schemeClr val="tx1"/>
                </a:solidFill>
                <a:effectLst/>
                <a:latin typeface="+mn-lt"/>
                <a:ea typeface="+mn-ea"/>
                <a:cs typeface="+mn-cs"/>
              </a:rPr>
              <a:t>In vers 9 kun je lezen dat Jezus </a:t>
            </a:r>
            <a:r>
              <a:rPr lang="nl-NL" sz="1200" i="1" kern="1200" dirty="0">
                <a:solidFill>
                  <a:schemeClr val="tx1"/>
                </a:solidFill>
                <a:effectLst/>
                <a:latin typeface="+mn-lt"/>
                <a:ea typeface="+mn-ea"/>
                <a:cs typeface="+mn-cs"/>
              </a:rPr>
              <a:t>werd opgenomen</a:t>
            </a:r>
            <a:r>
              <a:rPr lang="nl-NL" sz="1200" kern="1200" dirty="0">
                <a:solidFill>
                  <a:schemeClr val="tx1"/>
                </a:solidFill>
                <a:effectLst/>
                <a:latin typeface="+mn-lt"/>
                <a:ea typeface="+mn-ea"/>
                <a:cs typeface="+mn-cs"/>
              </a:rPr>
              <a:t>. Wie nam Hem op? Wat betekende dit voor Hem? Wat heeft dit jou te zeggen?</a:t>
            </a:r>
          </a:p>
          <a:p>
            <a:pPr lvl="0"/>
            <a:r>
              <a:rPr lang="nl-NL" sz="1200" kern="1200" dirty="0">
                <a:solidFill>
                  <a:schemeClr val="tx1"/>
                </a:solidFill>
                <a:effectLst/>
                <a:latin typeface="+mn-lt"/>
                <a:ea typeface="+mn-ea"/>
                <a:cs typeface="+mn-cs"/>
              </a:rPr>
              <a:t>Engelen vertroosten de discipelen (vers 10). Bestaan engelen nog steeds? Zo ja, wat doen ze?</a:t>
            </a:r>
          </a:p>
          <a:p>
            <a:pPr lvl="0"/>
            <a:r>
              <a:rPr lang="nl-NL" sz="1200" kern="1200" dirty="0">
                <a:solidFill>
                  <a:schemeClr val="tx1"/>
                </a:solidFill>
                <a:effectLst/>
                <a:latin typeface="+mn-lt"/>
                <a:ea typeface="+mn-ea"/>
                <a:cs typeface="+mn-cs"/>
              </a:rPr>
              <a:t>Hoe kan het dat de discipelen blij zijn na Jezus’ hemelvaart? Scheiden doet toch altijd pijn?</a:t>
            </a:r>
          </a:p>
          <a:p>
            <a:pPr lvl="0"/>
            <a:r>
              <a:rPr lang="nl-NL" sz="1200" kern="1200" dirty="0">
                <a:solidFill>
                  <a:schemeClr val="tx1"/>
                </a:solidFill>
                <a:effectLst/>
                <a:latin typeface="+mn-lt"/>
                <a:ea typeface="+mn-ea"/>
                <a:cs typeface="+mn-cs"/>
              </a:rPr>
              <a:t>Nadat Jezus werd opgenomen, kwamen de discipelen samen en ze baden (vers 13 en 14). Waarschijnlijk baden ze om vervulling van de belofte van de Geest. Zijn er aan jou ook beloften gedaan? Wat doe je met die beloften? Kun je iets leren van de discipelen?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Heere Jezus brengt Zijn discipelen bijeen bij de Olijfberg met als doel om afscheid te nemen en te vertrekken naar de hemel. Als ze samengekomen zijn, stellen de discipelen Hem een vraag: ‘Heere, zult U nu Israëls koninkrijk weer herstellen?’ Anders gezegd: ‘Gaat U dan nu beginnen de Romeinen uit ons land te verjagen?’ Je zou kunnen denken: maar discipelen, hoe komen jullie daar nou bij? Is jullie nog niet duidelijk geworden dat Jezus daarvoor niet op aarde kwam? Het is begrijpelijk dat je dat denkt. Toch was hun vraag zo gek nog niet. Jezus had hun veel verteld over het koninkrijk. Dat Zijn discipelen verlangend uitzagen naar de komst van dat rijk was helemaal niet verkeerd. Wat verkeerd was, was dat zij dachten dat het koninkrijk samenviel met het volk Israël. Terwijl dat helemaal niet zo is, volgens Jezus! Jezus onderwijst hen voor het laatst. Hij wijst hen erop dat zij zich niet met Gods zaken moeten bemoeien. Tegelijkertijd geeft Hij hun een rijke belofte: ze zullen de Geest ontvangen! De Heilige Geest zal zorgen dat ze van Christus zullen getuigen, eerst in Jeruzalem, dan in heel Israël en zelfs in Samaria, en dan zelfs tot aan het einde van de wereld: de heidense stad Rome! Heel de wereld zal over Jezus horen, doordat de Geest de discipelen laat getuigen! Deze troostrijke belofte is het laatste wat Jezus’ leerlingen van hun lieve Meester horen. Hij wordt opgeheven. God neemt Hem op. Dat doet Hij zegenend, schrijft Lukas in zijn evangelie (24:51). Een wolk zorgt ervoor dat Hij niet meer te zien is. Die wolk duidt, net als bij de verheerlijking op de berg (Luk. 9:34-35) iets aan van Gods heerlijkheid. Terwijl de discipelen Jezus nastaren, komen er twee mannen in witte kleren, engelen, bij hen staan. Ze vertroosten hen en vertellen dat Jezus weer terug zal komen. Net zoals Hij opvoer – lichamelijk dus! De discipelen zijn niet langer verdrietig, maar loven de Heere (Luk. 24:52). Met elkaar bidden ze om de komst van de Heilige Geest, Die Jezus hun beloofd had.</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154923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een jongere de binnenkomer van pagina 67 voorlezen. </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Hij liet hen zien hoe de profetieën uit het Oude Testament in Zijn sterven en weer opstaan vervuld waren. </a:t>
            </a:r>
          </a:p>
          <a:p>
            <a:r>
              <a:rPr lang="nl-NL" dirty="0"/>
              <a:t>De discipelen konden het maar moeilijk geloven, daarom bleef de Heere Jezus veertig dagen op aarde.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Zegenend</a:t>
            </a:r>
          </a:p>
          <a:p>
            <a:r>
              <a:rPr lang="nl-NL" dirty="0"/>
              <a:t>We moeten het geloven.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komt voor je op. </a:t>
            </a:r>
          </a:p>
          <a:p>
            <a:r>
              <a:rPr lang="nl-NL" dirty="0"/>
              <a:t>Omdat Hij de schuld voor hen heeft betaald en de straf gedragen heeft. </a:t>
            </a:r>
          </a:p>
          <a:p>
            <a:r>
              <a:rPr lang="nl-NL" dirty="0"/>
              <a:t>Je bent dan zeker van je vrijspraak.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Christus het hoofd is en zijn leden horen bij Hem. </a:t>
            </a:r>
          </a:p>
          <a:p>
            <a:r>
              <a:rPr lang="nl-NL" dirty="0"/>
              <a:t>In de hemel.</a:t>
            </a:r>
          </a:p>
          <a:p>
            <a:r>
              <a:rPr lang="nl-NL" dirty="0"/>
              <a:t>Als de Heere Jezus wederkomt.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betekent dat je beseft dat de wereld niet je thuis is. </a:t>
            </a:r>
          </a:p>
          <a:p>
            <a:r>
              <a:rPr lang="nl-NL" dirty="0"/>
              <a:t>Omdat het hier op aarde nooit volmaakt is.</a:t>
            </a:r>
          </a:p>
          <a:p>
            <a:r>
              <a:rPr lang="nl-NL" dirty="0"/>
              <a:t>Naar het moment dat ze volmaakt met Hem zullen leven.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dirty="0"/>
          </a:p>
        </p:txBody>
      </p:sp>
    </p:spTree>
    <p:extLst>
      <p:ext uri="{BB962C8B-B14F-4D97-AF65-F5344CB8AC3E}">
        <p14:creationId xmlns:p14="http://schemas.microsoft.com/office/powerpoint/2010/main" val="255746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Zijn hemelvaart en zitten aan Gods rechterhand</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God de Zoon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600" dirty="0"/>
              <a:t>Begrip: Hoofd</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Waarom horen Christus en zijn gemeente bij elkaar?</a:t>
            </a:r>
          </a:p>
          <a:p>
            <a:pPr marL="285750" indent="-285750">
              <a:buFont typeface="Arial" panose="020B0604020202020204" pitchFamily="34" charset="0"/>
              <a:buChar char="•"/>
            </a:pPr>
            <a:r>
              <a:rPr lang="nl-NL" dirty="0"/>
              <a:t>Waar is het Hoofd van de kerk?</a:t>
            </a:r>
          </a:p>
          <a:p>
            <a:pPr marL="285750" indent="-285750">
              <a:buFont typeface="Arial" panose="020B0604020202020204" pitchFamily="34" charset="0"/>
              <a:buChar char="•"/>
            </a:pPr>
            <a:r>
              <a:rPr lang="nl-NL" dirty="0"/>
              <a:t>Wanneer mogen de Zijnen voor altijd bij Hem zijn?</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Hoofd</a:t>
            </a:r>
          </a:p>
        </p:txBody>
      </p:sp>
      <p:pic>
        <p:nvPicPr>
          <p:cNvPr id="9" name="Tijdelijke aanduiding voor inhoud 7" descr="Afbeelding met ketting, metaalgoed&#10;&#10;Beschrijving is gegenereerd met zeer hoge betrouwbaarheid">
            <a:extLst>
              <a:ext uri="{FF2B5EF4-FFF2-40B4-BE49-F238E27FC236}">
                <a16:creationId xmlns:a16="http://schemas.microsoft.com/office/drawing/2014/main" id="{604C413F-22DC-4875-A925-65D88B25149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5664" r="35664"/>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normAutofit fontScale="90000"/>
          </a:bodyPr>
          <a:lstStyle/>
          <a:p>
            <a:r>
              <a:rPr lang="nl-NL" dirty="0"/>
              <a:t>Begrip: Hemelsgezind</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het dat je dingen zoekt die boven zijn?</a:t>
            </a:r>
          </a:p>
          <a:p>
            <a:pPr marL="285750" indent="-285750">
              <a:buFont typeface="Arial" panose="020B0604020202020204" pitchFamily="34" charset="0"/>
              <a:buChar char="•"/>
            </a:pPr>
            <a:r>
              <a:rPr lang="nl-NL" dirty="0"/>
              <a:t>Waarom is het een </a:t>
            </a:r>
            <a:r>
              <a:rPr lang="nl-NL" i="1" dirty="0"/>
              <a:t>zoeken </a:t>
            </a:r>
            <a:r>
              <a:rPr lang="nl-NL" dirty="0"/>
              <a:t>van de dingen die boven zijn?</a:t>
            </a:r>
          </a:p>
          <a:p>
            <a:pPr marL="285750" indent="-285750">
              <a:buFont typeface="Arial" panose="020B0604020202020204" pitchFamily="34" charset="0"/>
              <a:buChar char="•"/>
            </a:pPr>
            <a:r>
              <a:rPr lang="nl-NL" dirty="0"/>
              <a:t>Waar doet dat naar verlangen?</a:t>
            </a:r>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Hemelsgezind</a:t>
            </a:r>
          </a:p>
        </p:txBody>
      </p:sp>
      <p:pic>
        <p:nvPicPr>
          <p:cNvPr id="9" name="Tijdelijke aanduiding voor inhoud 7" descr="Afbeelding met rook, natuur, buiten, lucht&#10;&#10;Beschrijving is gegenereerd met zeer hoge betrouwbaarheid">
            <a:extLst>
              <a:ext uri="{FF2B5EF4-FFF2-40B4-BE49-F238E27FC236}">
                <a16:creationId xmlns:a16="http://schemas.microsoft.com/office/drawing/2014/main" id="{09E979A6-6C7E-4DD5-A73D-13F3F107CFC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6948" b="6948"/>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68,</a:t>
            </a:r>
          </a:p>
        </p:txBody>
      </p:sp>
    </p:spTree>
    <p:extLst>
      <p:ext uri="{BB962C8B-B14F-4D97-AF65-F5344CB8AC3E}">
        <p14:creationId xmlns:p14="http://schemas.microsoft.com/office/powerpoint/2010/main" val="168606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De Heere Jezus was veertig dagen na Zijn opstanding op aarde.</a:t>
            </a:r>
          </a:p>
          <a:p>
            <a:r>
              <a:rPr lang="nl-NL" dirty="0"/>
              <a:t>De Heere Jezus ging zegenend naar de hemel.</a:t>
            </a:r>
          </a:p>
          <a:p>
            <a:r>
              <a:rPr lang="nl-NL" dirty="0"/>
              <a:t>De Heere Jezus neemt het voor Zijn kinderen op.</a:t>
            </a:r>
          </a:p>
          <a:p>
            <a:r>
              <a:rPr lang="nl-NL" dirty="0"/>
              <a:t>De Heere Jezus is het Hoofd van het lichaam.</a:t>
            </a:r>
          </a:p>
          <a:p>
            <a:r>
              <a:rPr lang="nl-NL" dirty="0"/>
              <a:t>De kinderen van de Heere Jezus zoeken de dingen die van Christus zijn. </a:t>
            </a:r>
          </a:p>
        </p:txBody>
      </p:sp>
    </p:spTree>
    <p:extLst>
      <p:ext uri="{BB962C8B-B14F-4D97-AF65-F5344CB8AC3E}">
        <p14:creationId xmlns:p14="http://schemas.microsoft.com/office/powerpoint/2010/main" val="67527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Waar denken jullie aan bij hemelsgezind zijn?</a:t>
            </a:r>
            <a:endParaRPr lang="nl-NL" dirty="0"/>
          </a:p>
          <a:p>
            <a:r>
              <a:rPr lang="nl-NL" dirty="0"/>
              <a:t>Praat er over in tweetallen en schrijf je antwoord op bij de aantekeningen op pagina 69.</a:t>
            </a:r>
          </a:p>
          <a:p>
            <a:r>
              <a:rPr lang="nl-NL" dirty="0"/>
              <a:t>Deel het met de grote groep. </a:t>
            </a:r>
          </a:p>
          <a:p>
            <a:pPr marL="0" indent="0">
              <a:buNone/>
            </a:pPr>
            <a:endParaRPr lang="nl-NL" dirty="0"/>
          </a:p>
        </p:txBody>
      </p:sp>
    </p:spTree>
    <p:extLst>
      <p:ext uri="{BB962C8B-B14F-4D97-AF65-F5344CB8AC3E}">
        <p14:creationId xmlns:p14="http://schemas.microsoft.com/office/powerpoint/2010/main" val="5056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Je kunt merken aan mensen of ze hemelsgezind zijn of niet!</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Wat zegt de Bijbel over de Heere Jezus als voorspreker?</a:t>
            </a:r>
          </a:p>
          <a:p>
            <a:pPr marL="285750" indent="-285750">
              <a:buFont typeface="Arial" panose="020B0604020202020204" pitchFamily="34" charset="0"/>
              <a:buChar char="•"/>
            </a:pPr>
            <a:r>
              <a:rPr lang="nl-NL" dirty="0"/>
              <a:t>Schrijf het op pagina 65.</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47:3</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Handelingen 1:4-14</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a:t>Alternatieve binnenkomer (1): </a:t>
            </a:r>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266328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dirty="0"/>
              <a:t>Welke christelijke feestdagen zijn er?</a:t>
            </a:r>
          </a:p>
          <a:p>
            <a:pPr marL="285750" lvl="0" indent="-285750">
              <a:buFont typeface="Arial" panose="020B0604020202020204" pitchFamily="34" charset="0"/>
              <a:buChar char="•"/>
            </a:pPr>
            <a:endParaRPr lang="nl-NL" dirty="0"/>
          </a:p>
        </p:txBody>
      </p:sp>
      <p:pic>
        <p:nvPicPr>
          <p:cNvPr id="9" name="Tijdelijke aanduiding voor inhoud 5" descr="Afbeelding met tekst, boek, krant&#10;&#10;Beschrijving is gegenereerd met zeer hoge betrouwbaarheid">
            <a:extLst>
              <a:ext uri="{FF2B5EF4-FFF2-40B4-BE49-F238E27FC236}">
                <a16:creationId xmlns:a16="http://schemas.microsoft.com/office/drawing/2014/main" id="{EA67B9C6-E35E-417F-BB89-53905E2C5B08}"/>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prstGeom prst="rect">
            <a:avLst/>
          </a:prstGeom>
        </p:spPr>
      </p:pic>
    </p:spTree>
    <p:extLst>
      <p:ext uri="{BB962C8B-B14F-4D97-AF65-F5344CB8AC3E}">
        <p14:creationId xmlns:p14="http://schemas.microsoft.com/office/powerpoint/2010/main" val="222118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(3)</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Waarom beleef de Heere Jezus niet op aarde?</a:t>
            </a:r>
          </a:p>
          <a:p>
            <a:pPr marL="285750" lvl="0" indent="-285750">
              <a:buFont typeface="Arial" panose="020B0604020202020204" pitchFamily="34" charset="0"/>
              <a:buChar char="•"/>
            </a:pPr>
            <a:endParaRPr lang="nl-NL" dirty="0"/>
          </a:p>
        </p:txBody>
      </p:sp>
      <p:pic>
        <p:nvPicPr>
          <p:cNvPr id="8" name="Tijdelijke aanduiding voor inhoud 5" descr="Afbeelding met gras, buiten, lucht, natuur&#10;&#10;Beschrijving is gegenereerd met zeer hoge betrouwbaarheid">
            <a:extLst>
              <a:ext uri="{FF2B5EF4-FFF2-40B4-BE49-F238E27FC236}">
                <a16:creationId xmlns:a16="http://schemas.microsoft.com/office/drawing/2014/main" id="{1F7765B1-6402-4EED-92B8-A40CD181B7F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552" t="86" r="46832" b="-86"/>
          <a:stretch/>
        </p:blipFill>
        <p:spPr>
          <a:xfrm>
            <a:off x="6984000" y="190800"/>
            <a:ext cx="5014800" cy="6476400"/>
          </a:xfrm>
          <a:prstGeom prst="rect">
            <a:avLst/>
          </a:prstGeom>
        </p:spPr>
      </p:pic>
    </p:spTree>
    <p:extLst>
      <p:ext uri="{BB962C8B-B14F-4D97-AF65-F5344CB8AC3E}">
        <p14:creationId xmlns:p14="http://schemas.microsoft.com/office/powerpoint/2010/main" val="240506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nl-NL" dirty="0"/>
              <a:t>1. Waarom geeft de Heere Jezus niet aan wanneer het Koninkrijk der hemelen zal komen?</a:t>
            </a:r>
          </a:p>
          <a:p>
            <a:r>
              <a:rPr lang="nl-NL" dirty="0"/>
              <a:t>2. Lees vers 9 nog een keer. Weet je ook voorbeelden uit het Oude Testament van mensen die opgevaren zijn naar de hemel?</a:t>
            </a:r>
          </a:p>
          <a:p>
            <a:r>
              <a:rPr lang="nl-NL" dirty="0"/>
              <a:t>3. Lees vers 8 nog een keer.</a:t>
            </a:r>
          </a:p>
          <a:p>
            <a:r>
              <a:rPr lang="nl-NL" dirty="0"/>
              <a:t>a. Wanneer moeten de discipelen getuigen?</a:t>
            </a:r>
          </a:p>
          <a:p>
            <a:r>
              <a:rPr lang="nl-NL" dirty="0"/>
              <a:t>b. Waar moeten de discipelen getuigen?</a:t>
            </a:r>
          </a:p>
          <a:p>
            <a:r>
              <a:rPr lang="nl-NL" dirty="0"/>
              <a:t>c. Wat leer jij daarvan?</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a:xfrm>
            <a:off x="2711624" y="667800"/>
            <a:ext cx="4003199" cy="954000"/>
          </a:xfrm>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a:xfrm>
            <a:off x="2711624" y="1752197"/>
            <a:ext cx="4021138" cy="4915003"/>
          </a:xfrm>
        </p:spPr>
        <p:txBody>
          <a:bodyPr>
            <a:noAutofit/>
          </a:bodyPr>
          <a:lstStyle/>
          <a:p>
            <a:pPr marL="342900" indent="-342900">
              <a:buFont typeface="+mj-lt"/>
              <a:buAutoNum type="arabicPeriod"/>
            </a:pPr>
            <a:r>
              <a:rPr lang="nl-NL" sz="1400" dirty="0"/>
              <a:t>De discipelen begrepen nog niet goed wat de Heere Jezus bedoelde toen Hij sprak over het koninkrijk. Zou het ook kunnen dat jij iets niet goed begrijpt? Kun je hier iets aan veranderen?</a:t>
            </a:r>
          </a:p>
          <a:p>
            <a:pPr marL="342900" indent="-342900">
              <a:buFont typeface="+mj-lt"/>
              <a:buAutoNum type="arabicPeriod"/>
            </a:pPr>
            <a:r>
              <a:rPr lang="nl-NL" sz="1400" dirty="0"/>
              <a:t>De Heere Jezus beloofde Zijn Heilige Geest aan de discipelen. Die Geest is gekomen met Pinksteren. Heb jij nog wat aan die belofte?</a:t>
            </a:r>
          </a:p>
          <a:p>
            <a:pPr marL="342900" indent="-342900">
              <a:buFont typeface="+mj-lt"/>
              <a:buAutoNum type="arabicPeriod"/>
            </a:pPr>
            <a:r>
              <a:rPr lang="nl-NL" sz="1400" dirty="0"/>
              <a:t>In vers 9 kun je lezen dat Jezus werd opgenomen. Wie nam Hem op? Wat betekende dit voor Hem? Wat heeft dit jou te zeggen?</a:t>
            </a:r>
          </a:p>
          <a:p>
            <a:pPr marL="342900" indent="-342900">
              <a:buFont typeface="+mj-lt"/>
              <a:buAutoNum type="arabicPeriod"/>
            </a:pPr>
            <a:r>
              <a:rPr lang="nl-NL" sz="1400" dirty="0"/>
              <a:t>Engelen vertroosten de discipelen (vers 10). Bestaan engelen nog steeds? Zo ja, wat doen ze?</a:t>
            </a:r>
          </a:p>
          <a:p>
            <a:pPr marL="342900" indent="-342900">
              <a:buFont typeface="+mj-lt"/>
              <a:buAutoNum type="arabicPeriod"/>
            </a:pPr>
            <a:r>
              <a:rPr lang="nl-NL" sz="1400" dirty="0"/>
              <a:t>Hoe kan het dat de discipelen blij zijn na Jezus’ hemelvaart? Scheiden doet toch altijd pijn?</a:t>
            </a:r>
          </a:p>
          <a:p>
            <a:pPr marL="342900" indent="-342900">
              <a:buFont typeface="+mj-lt"/>
              <a:buAutoNum type="arabicPeriod"/>
            </a:pPr>
            <a:r>
              <a:rPr lang="nl-NL" sz="1400" dirty="0"/>
              <a:t>Nadat Jezus werd opgenomen, kwamen de discipelen samen en ze baden (vers 13 en 14). Waarschijnlijk baden ze om vervulling van de belofte van de Geest. Zijn er aan jou ook beloften gedaan? Wat doe je met die beloften? Kun je iets leren van de discipelen? </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229317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3" descr="Afbeelding met buiten, lucht, boom, gebouw&#10;&#10;Beschrijving is gegenereerd met zeer hoge betrouwbaarheid">
            <a:extLst>
              <a:ext uri="{FF2B5EF4-FFF2-40B4-BE49-F238E27FC236}">
                <a16:creationId xmlns:a16="http://schemas.microsoft.com/office/drawing/2014/main" id="{B291E561-5D13-438F-A79B-C484FF21516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7049" b="7049"/>
          <a:stretch/>
        </p:blipFill>
        <p:spPr>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de Heere Jezus naar de hemel gevaren is.</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de Heere Jezus moet kennen als mijn Hoofd en mijn Voorspreker.</a:t>
            </a:r>
            <a:endParaRPr lang="en-US" dirty="0"/>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uitleggen wat het zoeken van de dingen die boven zijn inhoudt. </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Begrip: Veertig dagen</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liet de Heere Jezus in de veertig dagen zien?</a:t>
            </a:r>
          </a:p>
          <a:p>
            <a:pPr marL="285750" indent="-285750">
              <a:buFont typeface="Arial" panose="020B0604020202020204" pitchFamily="34" charset="0"/>
              <a:buChar char="•"/>
            </a:pPr>
            <a:r>
              <a:rPr lang="nl-NL" dirty="0"/>
              <a:t>Waarom is de Heere Jezus veertig dagen op de aarde gebleven?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Veertig dagen</a:t>
            </a:r>
          </a:p>
        </p:txBody>
      </p:sp>
      <p:pic>
        <p:nvPicPr>
          <p:cNvPr id="10" name="Tijdelijke aanduiding voor inhoud 11" descr="Afbeelding met water, buiten, lucht, natuur&#10;&#10;Beschrijving is gegenereerd met zeer hoge betrouwbaarheid">
            <a:extLst>
              <a:ext uri="{FF2B5EF4-FFF2-40B4-BE49-F238E27FC236}">
                <a16:creationId xmlns:a16="http://schemas.microsoft.com/office/drawing/2014/main" id="{1A421E62-7A8C-4722-B234-EDF08F1D543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11" r="24211"/>
          <a:stretch/>
        </p:blipFill>
        <p:spPr>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Hemelvaart</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is de Heere Jezus naar de hemel gevaren?</a:t>
            </a:r>
          </a:p>
          <a:p>
            <a:pPr marL="285750" indent="-285750">
              <a:buFont typeface="Arial" panose="020B0604020202020204" pitchFamily="34" charset="0"/>
              <a:buChar char="•"/>
            </a:pPr>
            <a:r>
              <a:rPr lang="nl-NL" dirty="0"/>
              <a:t>Wat is er belangrijk aan de Heere Jezus zijn hemelvaart?</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Hemelvaart</a:t>
            </a:r>
          </a:p>
        </p:txBody>
      </p:sp>
      <p:pic>
        <p:nvPicPr>
          <p:cNvPr id="8" name="Tijdelijke aanduiding voor inhoud 11" descr="Afbeelding met lucht, buiten&#10;&#10;Beschrijving is gegenereerd met zeer hoge betrouwbaarheid">
            <a:extLst>
              <a:ext uri="{FF2B5EF4-FFF2-40B4-BE49-F238E27FC236}">
                <a16:creationId xmlns:a16="http://schemas.microsoft.com/office/drawing/2014/main" id="{0182907C-1F66-4B7E-8987-E66FF7BD284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8608" r="38608"/>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dirty="0"/>
              <a:t>Begrip: Voorspreker</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doet een voorspreker?</a:t>
            </a:r>
          </a:p>
          <a:p>
            <a:pPr marL="285750" indent="-285750">
              <a:buFont typeface="Arial" panose="020B0604020202020204" pitchFamily="34" charset="0"/>
              <a:buChar char="•"/>
            </a:pPr>
            <a:r>
              <a:rPr lang="nl-NL" dirty="0"/>
              <a:t>Waarom pleit de Heere Jezus zijn kinderen vrij?</a:t>
            </a:r>
          </a:p>
          <a:p>
            <a:pPr marL="285750" indent="-285750">
              <a:buFont typeface="Arial" panose="020B0604020202020204" pitchFamily="34" charset="0"/>
              <a:buChar char="•"/>
            </a:pPr>
            <a:r>
              <a:rPr lang="nl-NL" dirty="0"/>
              <a:t>Waar ben je zeker van als de Heere Jezus jouw Voorspreker is?</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Voorspreker</a:t>
            </a:r>
          </a:p>
        </p:txBody>
      </p:sp>
      <p:pic>
        <p:nvPicPr>
          <p:cNvPr id="8" name="Tijdelijke aanduiding voor inhoud 7" descr="Afbeelding met kleding, kostuum&#10;&#10;Beschrijving is gegenereerd met zeer hoge betrouwbaarheid">
            <a:extLst>
              <a:ext uri="{FF2B5EF4-FFF2-40B4-BE49-F238E27FC236}">
                <a16:creationId xmlns:a16="http://schemas.microsoft.com/office/drawing/2014/main" id="{00F3A7A1-C3C3-4D9F-A728-CBFE1AFE5A2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0643" r="30643"/>
          <a:stretch/>
        </p:blipFill>
        <p:spPr>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45522D93-E20C-4FEA-8CDD-F0D8D9E0927E}"/>
</file>

<file path=customXml/itemProps2.xml><?xml version="1.0" encoding="utf-8"?>
<ds:datastoreItem xmlns:ds="http://schemas.openxmlformats.org/officeDocument/2006/customXml" ds:itemID="{BE3D7C50-7351-4091-907B-7F2835E1D4CE}"/>
</file>

<file path=customXml/itemProps3.xml><?xml version="1.0" encoding="utf-8"?>
<ds:datastoreItem xmlns:ds="http://schemas.openxmlformats.org/officeDocument/2006/customXml" ds:itemID="{ABA6D0DB-23A9-48F4-860B-3782B9790752}"/>
</file>

<file path=docProps/app.xml><?xml version="1.0" encoding="utf-8"?>
<Properties xmlns="http://schemas.openxmlformats.org/officeDocument/2006/extended-properties" xmlns:vt="http://schemas.openxmlformats.org/officeDocument/2006/docPropsVTypes">
  <Template>LeerMij-catechesatiemethode-HHJO</Template>
  <TotalTime>90</TotalTime>
  <Words>1830</Words>
  <Application>Microsoft Office PowerPoint</Application>
  <PresentationFormat>Breedbeeld</PresentationFormat>
  <Paragraphs>153</Paragraphs>
  <Slides>22</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ITC Officina Serif Std Book</vt:lpstr>
      <vt:lpstr>Segoe UI</vt:lpstr>
      <vt:lpstr>Office-thema</vt:lpstr>
      <vt:lpstr>God de Zoon</vt:lpstr>
      <vt:lpstr>Opening</vt:lpstr>
      <vt:lpstr>Bijbelstudie</vt:lpstr>
      <vt:lpstr>Bijbelstudie</vt:lpstr>
      <vt:lpstr>Binnenkomer</vt:lpstr>
      <vt:lpstr>Doelen</vt:lpstr>
      <vt:lpstr>Begrip: Veertig dagen</vt:lpstr>
      <vt:lpstr>Begrip: Hemelvaart</vt:lpstr>
      <vt:lpstr>Begrip: Voorspreker</vt:lpstr>
      <vt:lpstr>Begrip: Hoofd</vt:lpstr>
      <vt:lpstr>Begrip: Hemelsgezind</vt:lpstr>
      <vt:lpstr>Verwerkingsvragen</vt:lpstr>
      <vt:lpstr>Samenvatting</vt:lpstr>
      <vt:lpstr>Huiswerk volgende keer</vt:lpstr>
      <vt:lpstr>Verwerkingsopdracht</vt:lpstr>
      <vt:lpstr>Stelling</vt:lpstr>
      <vt:lpstr>Bespreekopdracht</vt:lpstr>
      <vt:lpstr>Woordweb</vt:lpstr>
      <vt:lpstr>Verhaal</vt:lpstr>
      <vt:lpstr>Alternatieve binnenkomer (1): Woordweb</vt:lpstr>
      <vt:lpstr>Alternatieve binnenkomer (2)</vt:lpstr>
      <vt:lpstr>Alternatieve binnenkomer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18</cp:revision>
  <dcterms:created xsi:type="dcterms:W3CDTF">2018-01-11T12:38:21Z</dcterms:created>
  <dcterms:modified xsi:type="dcterms:W3CDTF">2018-01-15T13:52:51Z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