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5" r:id="rId21"/>
    <p:sldId id="274" r:id="rId22"/>
    <p:sldId id="281" r:id="rId23"/>
    <p:sldId id="28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0" d="100"/>
          <a:sy n="50" d="100"/>
        </p:scale>
        <p:origin x="17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Werkvorm</a:t>
            </a:r>
          </a:p>
          <a:p>
            <a:r>
              <a:rPr lang="nl-NL" sz="1200" kern="1200" dirty="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1 Troost, troost </a:t>
            </a:r>
            <a:r>
              <a:rPr lang="nl-NL" sz="1200" b="1" kern="1200" dirty="0">
                <a:solidFill>
                  <a:schemeClr val="tx1"/>
                </a:solidFill>
                <a:effectLst/>
                <a:latin typeface="+mn-lt"/>
                <a:ea typeface="+mn-ea"/>
                <a:cs typeface="+mn-cs"/>
              </a:rPr>
              <a:t>Mijn</a:t>
            </a:r>
            <a:r>
              <a:rPr lang="nl-NL" sz="1200" kern="1200" dirty="0">
                <a:solidFill>
                  <a:schemeClr val="tx1"/>
                </a:solidFill>
                <a:effectLst/>
                <a:latin typeface="+mn-lt"/>
                <a:ea typeface="+mn-ea"/>
                <a:cs typeface="+mn-cs"/>
              </a:rPr>
              <a:t> volk, zal </a:t>
            </a:r>
            <a:r>
              <a:rPr lang="nl-NL" sz="1200" b="1" kern="1200" dirty="0" err="1">
                <a:solidFill>
                  <a:schemeClr val="tx1"/>
                </a:solidFill>
                <a:effectLst/>
                <a:latin typeface="+mn-lt"/>
                <a:ea typeface="+mn-ea"/>
                <a:cs typeface="+mn-cs"/>
              </a:rPr>
              <a:t>ulieder</a:t>
            </a:r>
            <a:r>
              <a:rPr lang="nl-NL" sz="1200" kern="1200" dirty="0">
                <a:solidFill>
                  <a:schemeClr val="tx1"/>
                </a:solidFill>
                <a:effectLst/>
                <a:latin typeface="+mn-lt"/>
                <a:ea typeface="+mn-ea"/>
                <a:cs typeface="+mn-cs"/>
              </a:rPr>
              <a:t> God zeggen.</a:t>
            </a:r>
          </a:p>
          <a:p>
            <a:r>
              <a:rPr lang="nl-NL" sz="1200" kern="1200" dirty="0">
                <a:solidFill>
                  <a:schemeClr val="tx1"/>
                </a:solidFill>
                <a:effectLst/>
                <a:latin typeface="+mn-lt"/>
                <a:ea typeface="+mn-ea"/>
                <a:cs typeface="+mn-cs"/>
              </a:rPr>
              <a:t>2 Spreekt naar het hart van Jeruzalem, en roept haar toe, dat haar strijd vervuld is, dat haar ongerechtigheid </a:t>
            </a:r>
            <a:r>
              <a:rPr lang="nl-NL" sz="1200" b="1" kern="1200" dirty="0">
                <a:solidFill>
                  <a:schemeClr val="tx1"/>
                </a:solidFill>
                <a:effectLst/>
                <a:latin typeface="+mn-lt"/>
                <a:ea typeface="+mn-ea"/>
                <a:cs typeface="+mn-cs"/>
              </a:rPr>
              <a:t>verzoend </a:t>
            </a:r>
            <a:r>
              <a:rPr lang="nl-NL" sz="1200" kern="1200" dirty="0">
                <a:solidFill>
                  <a:schemeClr val="tx1"/>
                </a:solidFill>
                <a:effectLst/>
                <a:latin typeface="+mn-lt"/>
                <a:ea typeface="+mn-ea"/>
                <a:cs typeface="+mn-cs"/>
              </a:rPr>
              <a:t>is, dat zij van de hand des HEEREN dubbel ontvangen heeft voor al haar zonden.</a:t>
            </a:r>
          </a:p>
          <a:p>
            <a:r>
              <a:rPr lang="nl-NL" sz="1200" kern="1200" dirty="0">
                <a:solidFill>
                  <a:schemeClr val="tx1"/>
                </a:solidFill>
                <a:effectLst/>
                <a:latin typeface="+mn-lt"/>
                <a:ea typeface="+mn-ea"/>
                <a:cs typeface="+mn-cs"/>
              </a:rPr>
              <a:t>3 Een stem des </a:t>
            </a:r>
            <a:r>
              <a:rPr lang="nl-NL" sz="1200" kern="1200" dirty="0" err="1">
                <a:solidFill>
                  <a:schemeClr val="tx1"/>
                </a:solidFill>
                <a:effectLst/>
                <a:latin typeface="+mn-lt"/>
                <a:ea typeface="+mn-ea"/>
                <a:cs typeface="+mn-cs"/>
              </a:rPr>
              <a:t>roependen</a:t>
            </a:r>
            <a:r>
              <a:rPr lang="nl-NL" sz="1200" kern="1200" dirty="0">
                <a:solidFill>
                  <a:schemeClr val="tx1"/>
                </a:solidFill>
                <a:effectLst/>
                <a:latin typeface="+mn-lt"/>
                <a:ea typeface="+mn-ea"/>
                <a:cs typeface="+mn-cs"/>
              </a:rPr>
              <a:t> in de woestijn: </a:t>
            </a:r>
            <a:r>
              <a:rPr lang="nl-NL" sz="1200" b="1" kern="1200" dirty="0">
                <a:solidFill>
                  <a:schemeClr val="tx1"/>
                </a:solidFill>
                <a:effectLst/>
                <a:latin typeface="+mn-lt"/>
                <a:ea typeface="+mn-ea"/>
                <a:cs typeface="+mn-cs"/>
              </a:rPr>
              <a:t>Bereidt</a:t>
            </a:r>
            <a:r>
              <a:rPr lang="nl-NL" sz="1200" kern="1200" dirty="0">
                <a:solidFill>
                  <a:schemeClr val="tx1"/>
                </a:solidFill>
                <a:effectLst/>
                <a:latin typeface="+mn-lt"/>
                <a:ea typeface="+mn-ea"/>
                <a:cs typeface="+mn-cs"/>
              </a:rPr>
              <a:t> den weg des HEEREN, maakt recht in de wildernis een baan voor onzen God!</a:t>
            </a:r>
          </a:p>
          <a:p>
            <a:r>
              <a:rPr lang="nl-NL" sz="1200" kern="1200" dirty="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a:solidFill>
                  <a:schemeClr val="tx1"/>
                </a:solidFill>
                <a:effectLst/>
                <a:latin typeface="+mn-lt"/>
                <a:ea typeface="+mn-ea"/>
                <a:cs typeface="+mn-cs"/>
              </a:rPr>
              <a:t>5 En de heerlijkheid des HEEREN zal geopenbaard worden; en </a:t>
            </a:r>
            <a:r>
              <a:rPr lang="nl-NL" sz="1200" b="1" kern="1200" dirty="0">
                <a:solidFill>
                  <a:schemeClr val="tx1"/>
                </a:solidFill>
                <a:effectLst/>
                <a:latin typeface="+mn-lt"/>
                <a:ea typeface="+mn-ea"/>
                <a:cs typeface="+mn-cs"/>
              </a:rPr>
              <a:t>alle vlees tegelijk</a:t>
            </a:r>
            <a:r>
              <a:rPr lang="nl-NL" sz="1200" kern="1200" dirty="0">
                <a:solidFill>
                  <a:schemeClr val="tx1"/>
                </a:solidFill>
                <a:effectLst/>
                <a:latin typeface="+mn-lt"/>
                <a:ea typeface="+mn-ea"/>
                <a:cs typeface="+mn-cs"/>
              </a:rPr>
              <a:t> zal zien, dat het de mond des HEEREN gesproken heeft.</a:t>
            </a:r>
          </a:p>
          <a:p>
            <a:r>
              <a:rPr lang="nl-NL" sz="1200" kern="1200" dirty="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a:solidFill>
                  <a:schemeClr val="tx1"/>
                </a:solidFill>
                <a:effectLst/>
                <a:latin typeface="+mn-lt"/>
                <a:ea typeface="+mn-ea"/>
                <a:cs typeface="+mn-cs"/>
              </a:rPr>
              <a:t>velds</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7 Het gras verdort, de bloem valt af, als de </a:t>
            </a:r>
            <a:r>
              <a:rPr lang="nl-NL" sz="1200" b="1" kern="1200" dirty="0">
                <a:solidFill>
                  <a:schemeClr val="tx1"/>
                </a:solidFill>
                <a:effectLst/>
                <a:latin typeface="+mn-lt"/>
                <a:ea typeface="+mn-ea"/>
                <a:cs typeface="+mn-cs"/>
              </a:rPr>
              <a:t>Geest des HEEREN</a:t>
            </a:r>
            <a:r>
              <a:rPr lang="nl-NL" sz="1200" kern="1200" dirty="0">
                <a:solidFill>
                  <a:schemeClr val="tx1"/>
                </a:solidFill>
                <a:effectLst/>
                <a:latin typeface="+mn-lt"/>
                <a:ea typeface="+mn-ea"/>
                <a:cs typeface="+mn-cs"/>
              </a:rPr>
              <a:t> daarin blaast; voorwaar, het volk is gras.</a:t>
            </a:r>
          </a:p>
          <a:p>
            <a:r>
              <a:rPr lang="nl-NL" sz="1200" kern="1200" dirty="0">
                <a:solidFill>
                  <a:schemeClr val="tx1"/>
                </a:solidFill>
                <a:effectLst/>
                <a:latin typeface="+mn-lt"/>
                <a:ea typeface="+mn-ea"/>
                <a:cs typeface="+mn-cs"/>
              </a:rPr>
              <a:t>8 Het gras verdort, de bloem valt af; maar het Woord onzes Gods bestaat </a:t>
            </a:r>
            <a:r>
              <a:rPr lang="nl-NL" sz="1200" b="1" kern="1200" dirty="0">
                <a:solidFill>
                  <a:schemeClr val="tx1"/>
                </a:solidFill>
                <a:effectLst/>
                <a:latin typeface="+mn-lt"/>
                <a:ea typeface="+mn-ea"/>
                <a:cs typeface="+mn-cs"/>
              </a:rPr>
              <a:t>in der eeuwigheid</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Stelling</a:t>
            </a:r>
          </a:p>
          <a:p>
            <a:r>
              <a:rPr lang="nl-NL" dirty="0"/>
              <a:t>‘Als de Heilige Geest de troost geeft, hoef je er zelf niets aan te doen om eigendom van Christus te worden.’</a:t>
            </a:r>
          </a:p>
          <a:p>
            <a:endParaRPr lang="nl-NL" dirty="0"/>
          </a:p>
          <a:p>
            <a:r>
              <a:rPr lang="nl-NL" dirty="0"/>
              <a:t>Deze stelling kunt u als volgt bespreken:</a:t>
            </a:r>
          </a:p>
          <a:p>
            <a:endParaRPr lang="nl-NL" dirty="0"/>
          </a:p>
          <a:p>
            <a:r>
              <a:rPr lang="nl-NL" dirty="0"/>
              <a:t>Doeners</a:t>
            </a:r>
          </a:p>
          <a:p>
            <a:r>
              <a:rPr lang="nl-NL" dirty="0"/>
              <a:t>Schrijf de stelling op een groot vel papier of bord.</a:t>
            </a:r>
          </a:p>
          <a:p>
            <a:r>
              <a:rPr lang="nl-NL" dirty="0"/>
              <a:t>Hang in drie hoeken één vel papier met ja - nee - weet niet.</a:t>
            </a:r>
          </a:p>
          <a:p>
            <a:r>
              <a:rPr lang="nl-NL" dirty="0"/>
              <a:t>Laat iedereen stelling nemen door te gaan staan in één van de drie hoeken. </a:t>
            </a:r>
          </a:p>
          <a:p>
            <a:r>
              <a:rPr lang="nl-NL" dirty="0"/>
              <a:t>Elke groep schrijft nu een argument passend bij hun keuze.</a:t>
            </a:r>
          </a:p>
          <a:p>
            <a:r>
              <a:rPr lang="nl-NL" dirty="0"/>
              <a:t>De groepen gaan met elkaar in gesprek. Blijf wel zelf de gespreksleider. Diegene die van mening verandert,  moet letterlijk van plaats veranderen.</a:t>
            </a:r>
          </a:p>
          <a:p>
            <a:endParaRPr lang="nl-NL" dirty="0"/>
          </a:p>
          <a:p>
            <a:r>
              <a:rPr lang="nl-NL" dirty="0"/>
              <a:t>Denkers</a:t>
            </a:r>
          </a:p>
          <a:p>
            <a:r>
              <a:rPr lang="nl-NL" dirty="0"/>
              <a:t>Laat in groepen van 4 personen een tegenovergestelde stelling formuleren.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167607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catechisanten voorafgaand aan de </a:t>
            </a:r>
            <a:r>
              <a:rPr lang="nl-NL" sz="1200" kern="1200" dirty="0" err="1">
                <a:solidFill>
                  <a:schemeClr val="tx1"/>
                </a:solidFill>
                <a:effectLst/>
                <a:latin typeface="+mn-lt"/>
                <a:ea typeface="+mn-ea"/>
                <a:cs typeface="+mn-cs"/>
              </a:rPr>
              <a:t>catecheseles</a:t>
            </a:r>
            <a:r>
              <a:rPr lang="nl-NL" sz="1200" kern="1200" dirty="0">
                <a:solidFill>
                  <a:schemeClr val="tx1"/>
                </a:solidFill>
                <a:effectLst/>
                <a:latin typeface="+mn-lt"/>
                <a:ea typeface="+mn-ea"/>
                <a:cs typeface="+mn-cs"/>
              </a:rPr>
              <a:t> thuis een krant lezen met de volgende opdracht: ‘Zoek drie dingen op die te maken hebben met de wederkomst van de Heere Jezus.’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catechisanten in groepen uiteengaan. Eén van hen leest hardop artikel 37 van de Nederlandse Geloofsbelijdenis voor. Een ander luistert en schrijft op wat er over de goddelozen wordt gezegd, een derde luistert en schrijft op wat er over de uitverkorenen gezegd wordt. Laat hen hun bevindingen vergelijken. Wat valt op? Wat kan hiervan geleerd worden?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catechisanten in groepen uiteengaan. Eén van hen leest hardop artikel 37 van de Nederlandse Geloofsbelijdenis voor. Een ander luistert en schrijft op wat er over de goddelozen wordt gezegd, een derde luistert en schrijft op wat er over de uitverkorenen gezegd wordt. Laat hen hun bevindingen vergelijken. Wat valt op? Wat kan hiervan geleerd worden?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94821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Bijbelstudie</a:t>
            </a:r>
          </a:p>
          <a:p>
            <a:r>
              <a:rPr lang="nl-NL" sz="1200" b="1" kern="1200" dirty="0">
                <a:solidFill>
                  <a:schemeClr val="tx1"/>
                </a:solidFill>
                <a:effectLst/>
                <a:latin typeface="+mn-lt"/>
                <a:ea typeface="+mn-ea"/>
                <a:cs typeface="+mn-cs"/>
              </a:rPr>
              <a:t>Achtergrond</a:t>
            </a:r>
          </a:p>
          <a:p>
            <a:r>
              <a:rPr lang="nl-NL" sz="1200" kern="1200" dirty="0">
                <a:solidFill>
                  <a:schemeClr val="tx1"/>
                </a:solidFill>
                <a:effectLst/>
                <a:latin typeface="+mn-lt"/>
                <a:ea typeface="+mn-ea"/>
                <a:cs typeface="+mn-cs"/>
              </a:rPr>
              <a:t>Jezus is een preek aan het houden over het einde van de tijd. Hij is aan het einde van deze preek gekomen. Nu begint Hij over het oordeel op de oordeelsdag. Zoals een herder kan zien wat schapen zijn en wat bokken zijn en alleen de schapen bij zich wil hebben, zo zal Christus de ‘schapen’ van de ‘bokken’ scheiden. Hoe doet Hij dat? Dat is wel het wonderlijkste van dit Bijbelgedeelte. De Heere Jezus gaat kijken naar wat de mensen gedaan hebben. Dus niet of ze in Hem geloofden – natuurlijk is dit van levensbelang! Maar daar gaat het hier niet om. Het gaat om het water geven aan een dorstige Jezus, kleding geven aan Jezus, Jezus bezoeken. De mensen die van de Rechter te horen krijgen, dat zij in het koninkrijk binnen mogen komen, zullen verbaasd zijn. Hebben wij de Heere Jezus water gegeven, Hem bezocht? Dan maakt de Rechter, Jezus Zelf, duidelijk dat het bezoeken van Zijn broeders (Zijn knechten, maar ook al Zijn kinderen) eigenlijk het bezoeken van Hemzelf is! Zij die aan de linkerhand moeten staan, hebben Gods knechten niet geholpen. Zij zullen het eeuwige vuur in moeten.</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Vragen</a:t>
            </a:r>
          </a:p>
          <a:p>
            <a:pPr lvl="0"/>
            <a:r>
              <a:rPr lang="nl-NL" sz="1200" kern="1200" dirty="0">
                <a:solidFill>
                  <a:schemeClr val="tx1"/>
                </a:solidFill>
                <a:effectLst/>
                <a:latin typeface="+mn-lt"/>
                <a:ea typeface="+mn-ea"/>
                <a:cs typeface="+mn-cs"/>
              </a:rPr>
              <a:t>Wie worden er geoordeeld op de dag van Jezus’ terugkomst?</a:t>
            </a:r>
          </a:p>
          <a:p>
            <a:pPr lvl="0"/>
            <a:r>
              <a:rPr lang="nl-NL" sz="1200" kern="1200" dirty="0">
                <a:solidFill>
                  <a:schemeClr val="tx1"/>
                </a:solidFill>
                <a:effectLst/>
                <a:latin typeface="+mn-lt"/>
                <a:ea typeface="+mn-ea"/>
                <a:cs typeface="+mn-cs"/>
              </a:rPr>
              <a:t>Hoe zal het oordeel plaatsvinden? Wie mogen er aan Jezus’ rechter- en wie moeten er aan Zijn linkerhand gaan staan?</a:t>
            </a:r>
          </a:p>
          <a:p>
            <a:pPr lvl="0"/>
            <a:r>
              <a:rPr lang="nl-NL" sz="1200" kern="1200" dirty="0">
                <a:solidFill>
                  <a:schemeClr val="tx1"/>
                </a:solidFill>
                <a:effectLst/>
                <a:latin typeface="+mn-lt"/>
                <a:ea typeface="+mn-ea"/>
                <a:cs typeface="+mn-cs"/>
              </a:rPr>
              <a:t>Betekent dit gedeelte dat je in het koninkrijk mag komen als je goed je best doet om Gods kinderen te helpen? Wat kun je leren van dit gedeelte?</a:t>
            </a:r>
          </a:p>
          <a:p>
            <a:pPr lvl="0"/>
            <a:r>
              <a:rPr lang="nl-NL" sz="1200" kern="1200" dirty="0">
                <a:solidFill>
                  <a:schemeClr val="tx1"/>
                </a:solidFill>
                <a:effectLst/>
                <a:latin typeface="+mn-lt"/>
                <a:ea typeface="+mn-ea"/>
                <a:cs typeface="+mn-cs"/>
              </a:rPr>
              <a:t>Wat heeft het jou te zeggen dat de mensen die binnen mochten komen verbaasd waren?</a:t>
            </a:r>
          </a:p>
          <a:p>
            <a:pPr lvl="0"/>
            <a:r>
              <a:rPr lang="nl-NL" sz="1200" kern="1200" dirty="0">
                <a:solidFill>
                  <a:schemeClr val="tx1"/>
                </a:solidFill>
                <a:effectLst/>
                <a:latin typeface="+mn-lt"/>
                <a:ea typeface="+mn-ea"/>
                <a:cs typeface="+mn-cs"/>
              </a:rPr>
              <a:t>Hoeveel verschillende uitkomsten van het oordeel zijn er mogelijk? Wat zou de Rechter zeggen als jij nu geoordeeld zou worden?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een jongere de binnenkomer van pagina 71 voorlezen.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Wederkomst = terugkomst</a:t>
            </a:r>
          </a:p>
          <a:p>
            <a:r>
              <a:rPr lang="nl-NL" dirty="0"/>
              <a:t>De mensen die in de Heere Jezus geloven.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Jezus Zelf.</a:t>
            </a:r>
          </a:p>
          <a:p>
            <a:r>
              <a:rPr lang="nl-NL" dirty="0"/>
              <a:t>Als je één zonde hebt gedaan.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a:t>
            </a:r>
          </a:p>
          <a:p>
            <a:r>
              <a:rPr lang="nl-NL" dirty="0"/>
              <a:t>Als je zonden vergeven zijn door de Heere Jezus, dan spreekt Hij je vrij. </a:t>
            </a:r>
          </a:p>
          <a:p>
            <a:r>
              <a:rPr lang="nl-NL" dirty="0"/>
              <a:t>Als je nooit werkelijk in de Heere Jezus hebt geloofd.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is daar </a:t>
            </a:r>
            <a:r>
              <a:rPr lang="nl-NL" i="1" dirty="0"/>
              <a:t>afwezig </a:t>
            </a:r>
            <a:r>
              <a:rPr lang="nl-NL" i="0" dirty="0"/>
              <a:t>met Zijn goede gaven. </a:t>
            </a:r>
          </a:p>
          <a:p>
            <a:r>
              <a:rPr lang="nl-NL" i="0" dirty="0"/>
              <a:t>God is daar </a:t>
            </a:r>
            <a:r>
              <a:rPr lang="nl-NL" i="1" dirty="0"/>
              <a:t>aanwezig </a:t>
            </a:r>
            <a:r>
              <a:rPr lang="nl-NL" i="0" dirty="0"/>
              <a:t>met Zijn toorn.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pijn, verdriet, zonde, iets wat tussen de Heere en ons instaat, nooit meer de Heere verdriet doen. </a:t>
            </a:r>
          </a:p>
          <a:p>
            <a:r>
              <a:rPr lang="nl-NL" dirty="0"/>
              <a:t>In de hemel is alles volmaakt!</a:t>
            </a:r>
          </a:p>
          <a:p>
            <a:r>
              <a:rPr lang="nl-NL" dirty="0"/>
              <a:t>Altijd bij Hem te zijn.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Zijn wederkomst en oordeel</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Zoon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Hel</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Waarmee is God </a:t>
            </a:r>
            <a:r>
              <a:rPr lang="nl-NL" i="1" dirty="0"/>
              <a:t>afwezig</a:t>
            </a:r>
            <a:r>
              <a:rPr lang="nl-NL" dirty="0"/>
              <a:t> in de hel?</a:t>
            </a:r>
          </a:p>
          <a:p>
            <a:pPr marL="285750" indent="-285750">
              <a:buFont typeface="Arial" panose="020B0604020202020204" pitchFamily="34" charset="0"/>
              <a:buChar char="•"/>
            </a:pPr>
            <a:r>
              <a:rPr lang="nl-NL" dirty="0"/>
              <a:t>Waarmee is God </a:t>
            </a:r>
            <a:r>
              <a:rPr lang="nl-NL" i="1" dirty="0"/>
              <a:t>aanwezig</a:t>
            </a:r>
            <a:r>
              <a:rPr lang="nl-NL" dirty="0"/>
              <a:t> in de hel?</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Hel</a:t>
            </a:r>
          </a:p>
        </p:txBody>
      </p:sp>
      <p:pic>
        <p:nvPicPr>
          <p:cNvPr id="8" name="Tijdelijke aanduiding voor inhoud 11">
            <a:extLst>
              <a:ext uri="{FF2B5EF4-FFF2-40B4-BE49-F238E27FC236}">
                <a16:creationId xmlns:a16="http://schemas.microsoft.com/office/drawing/2014/main" id="{D8281F8A-48AA-4DA8-8006-D2009AA5B59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4365" b="4365"/>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nl-NL" dirty="0"/>
              <a:t>Begrip: Hemel</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zal er in de hemel niet zijn?</a:t>
            </a:r>
          </a:p>
          <a:p>
            <a:pPr marL="285750" indent="-285750">
              <a:buFont typeface="Arial" panose="020B0604020202020204" pitchFamily="34" charset="0"/>
              <a:buChar char="•"/>
            </a:pPr>
            <a:r>
              <a:rPr lang="nl-NL" dirty="0"/>
              <a:t>Wat is de hemel voor plek?</a:t>
            </a:r>
          </a:p>
          <a:p>
            <a:pPr marL="285750" indent="-285750">
              <a:buFont typeface="Arial" panose="020B0604020202020204" pitchFamily="34" charset="0"/>
              <a:buChar char="•"/>
            </a:pPr>
            <a:r>
              <a:rPr lang="nl-NL" dirty="0"/>
              <a:t>Wat is het grootste geluk voor wie de Heere liefheeft?</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Hemel</a:t>
            </a:r>
          </a:p>
        </p:txBody>
      </p:sp>
      <p:pic>
        <p:nvPicPr>
          <p:cNvPr id="9" name="Tijdelijke aanduiding voor inhoud 11">
            <a:extLst>
              <a:ext uri="{FF2B5EF4-FFF2-40B4-BE49-F238E27FC236}">
                <a16:creationId xmlns:a16="http://schemas.microsoft.com/office/drawing/2014/main" id="{51C39ACE-C3AC-49A2-B031-27A1690E265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4365" b="4365"/>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74,</a:t>
            </a:r>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Wederkomst = terugkomst.</a:t>
            </a:r>
          </a:p>
          <a:p>
            <a:r>
              <a:rPr lang="nl-NL" dirty="0"/>
              <a:t>De Heere Jezus zal Rechter zijn.</a:t>
            </a:r>
          </a:p>
          <a:p>
            <a:r>
              <a:rPr lang="nl-NL" dirty="0"/>
              <a:t>Vrijspraak voor wie in Hem geloven, je mag dan naar de hemel. </a:t>
            </a:r>
          </a:p>
          <a:p>
            <a:r>
              <a:rPr lang="nl-NL" dirty="0"/>
              <a:t>De hemel is een volmaakte plaats.</a:t>
            </a:r>
          </a:p>
          <a:p>
            <a:r>
              <a:rPr lang="nl-NL" dirty="0"/>
              <a:t>Oordeel voor wie niet in Hem gelooft, je moet dan naar de hel. </a:t>
            </a:r>
          </a:p>
          <a:p>
            <a:r>
              <a:rPr lang="nl-NL" dirty="0"/>
              <a:t>De hel is waar Gods goede gaven afwezig zijn en Gods toorn aanwezig is. </a:t>
            </a:r>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Hoe denken jullie over de wederkomst?</a:t>
            </a:r>
            <a:endParaRPr lang="nl-NL" dirty="0"/>
          </a:p>
          <a:p>
            <a:r>
              <a:rPr lang="nl-NL" dirty="0"/>
              <a:t>Praat er over in tweetallen en schrijf je antwoord op bij de aantekeningen op pagina 75.</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Bang zijn voor de wederkomst is een slecht teken. </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Leg de uitspraak uit wie de Rechter als Redder kent hoeft niet bang te zijn!</a:t>
            </a:r>
          </a:p>
          <a:p>
            <a:r>
              <a:rPr lang="nl-NL" dirty="0"/>
              <a:t>Schrijf het op pagina 75.</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98:4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a:t>Mattheüs 25:31-46 </a:t>
            </a:r>
            <a:endParaRPr lang="nl-NL" dirty="0"/>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a:t>Alternatieve binnenkomer (1)/</a:t>
            </a:r>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348908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9" name="Tijdelijke aanduiding voor inhoud 9" descr="Afbeelding met tafel, kop, zitten, binnen&#10;&#10;Beschrijving is gegenereerd met zeer hoge betrouwbaarheid">
            <a:extLst>
              <a:ext uri="{FF2B5EF4-FFF2-40B4-BE49-F238E27FC236}">
                <a16:creationId xmlns:a16="http://schemas.microsoft.com/office/drawing/2014/main" id="{D423B303-9FEB-4AC8-BD4F-BBF4EB57074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(3)</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r>
              <a:rPr lang="nl-NL" dirty="0"/>
              <a:t>Persoon 1. Lees artikel 37 voor.</a:t>
            </a:r>
          </a:p>
          <a:p>
            <a:r>
              <a:rPr lang="nl-NL" dirty="0"/>
              <a:t>Persoon 2: Luistert wat er over de goddelozen wordt gezegd.</a:t>
            </a:r>
          </a:p>
          <a:p>
            <a:r>
              <a:rPr lang="nl-NL" dirty="0"/>
              <a:t>Persoon 3: Schrijft op wat er over de uitverkorenen wordt gezegd. </a:t>
            </a:r>
          </a:p>
          <a:p>
            <a:pPr marL="285750" lvl="0" indent="-285750">
              <a:buFont typeface="Arial" panose="020B0604020202020204" pitchFamily="34" charset="0"/>
              <a:buChar char="•"/>
            </a:pPr>
            <a:endParaRPr lang="nl-NL" dirty="0"/>
          </a:p>
        </p:txBody>
      </p:sp>
      <p:pic>
        <p:nvPicPr>
          <p:cNvPr id="8" name="Tijdelijke aanduiding voor inhoud 9" descr="Afbeelding met persoon, binnen, zitten, kind&#10;&#10;Beschrijving is gegenereerd met zeer hoge betrouwbaarheid">
            <a:extLst>
              <a:ext uri="{FF2B5EF4-FFF2-40B4-BE49-F238E27FC236}">
                <a16:creationId xmlns:a16="http://schemas.microsoft.com/office/drawing/2014/main" id="{FAB130EC-9F20-411A-8EC2-31A00DD0EE1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(4)/Stelling</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r>
              <a:rPr lang="nl-NL" dirty="0"/>
              <a:t>Het kan niet waar zijn dat iedereen de Heere Jezus ziet als Hij terugkomt.</a:t>
            </a:r>
          </a:p>
        </p:txBody>
      </p:sp>
      <p:pic>
        <p:nvPicPr>
          <p:cNvPr id="9" name="Tijdelijke aanduiding voor afbeelding 6">
            <a:extLst>
              <a:ext uri="{FF2B5EF4-FFF2-40B4-BE49-F238E27FC236}">
                <a16:creationId xmlns:a16="http://schemas.microsoft.com/office/drawing/2014/main" id="{6FFE7651-5232-4FE7-BF8D-70CB82F6E49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327330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Lezen &gt; </a:t>
            </a:r>
            <a:r>
              <a:rPr lang="nl-NL" i="1" dirty="0"/>
              <a:t>Je stelt jezelf de vraag: Wat staat er?</a:t>
            </a:r>
          </a:p>
          <a:p>
            <a:pPr marL="342900" indent="-342900">
              <a:buAutoNum type="arabicPeriod"/>
            </a:pPr>
            <a:endParaRPr lang="nl-NL" i="1" dirty="0"/>
          </a:p>
          <a:p>
            <a:r>
              <a:rPr lang="nl-NL" dirty="0"/>
              <a:t>2. Luisteren &gt; </a:t>
            </a:r>
            <a:r>
              <a:rPr lang="nl-NL" i="1" dirty="0"/>
              <a:t>Je stelt jezelf de vraag: Wat betekent het?</a:t>
            </a:r>
          </a:p>
          <a:p>
            <a:endParaRPr lang="nl-NL" i="1" dirty="0"/>
          </a:p>
          <a:p>
            <a:r>
              <a:rPr lang="nl-NL" dirty="0"/>
              <a:t>3. Leren &gt; </a:t>
            </a:r>
            <a:r>
              <a:rPr lang="nl-NL" i="1" dirty="0"/>
              <a:t>Je stelt jezelf de vraag: Hoe beïnvloedt dit mijn leven?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a:xfrm>
            <a:off x="2711624" y="2732088"/>
            <a:ext cx="4021138" cy="3935112"/>
          </a:xfrm>
        </p:spPr>
        <p:txBody>
          <a:bodyPr>
            <a:noAutofit/>
          </a:bodyPr>
          <a:lstStyle/>
          <a:p>
            <a:pPr marL="342900" indent="-342900">
              <a:buFont typeface="+mj-lt"/>
              <a:buAutoNum type="arabicPeriod"/>
            </a:pPr>
            <a:r>
              <a:rPr lang="nl-NL" sz="1400" dirty="0"/>
              <a:t>Wie worden er geoordeeld op de dag van Jezus’ terugkomst?</a:t>
            </a:r>
          </a:p>
          <a:p>
            <a:pPr marL="342900" indent="-342900">
              <a:buFont typeface="+mj-lt"/>
              <a:buAutoNum type="arabicPeriod"/>
            </a:pPr>
            <a:r>
              <a:rPr lang="nl-NL" sz="1400" dirty="0"/>
              <a:t>Hoe zal het oordeel plaatsvinden? Wie mogen er aan Jezus’ rechter- en wie moeten er aan Zijn linkerhand gaan staan?</a:t>
            </a:r>
          </a:p>
          <a:p>
            <a:pPr marL="342900" indent="-342900">
              <a:buFont typeface="+mj-lt"/>
              <a:buAutoNum type="arabicPeriod"/>
            </a:pPr>
            <a:r>
              <a:rPr lang="nl-NL" sz="1400" dirty="0"/>
              <a:t>Betekent dit gedeelte dat je in het koninkrijk mag komen als je goed je best doet om Gods kinderen te helpen? Wat kun je leren van dit gedeelte?</a:t>
            </a:r>
          </a:p>
          <a:p>
            <a:pPr marL="342900" indent="-342900">
              <a:buFont typeface="+mj-lt"/>
              <a:buAutoNum type="arabicPeriod"/>
            </a:pPr>
            <a:r>
              <a:rPr lang="nl-NL" sz="1400" dirty="0"/>
              <a:t>Wat heeft het jou te zeggen dat de mensen die binnen mochten komen verbaasd waren?</a:t>
            </a:r>
          </a:p>
          <a:p>
            <a:pPr marL="342900" indent="-342900">
              <a:buFont typeface="+mj-lt"/>
              <a:buAutoNum type="arabicPeriod"/>
            </a:pPr>
            <a:r>
              <a:rPr lang="nl-NL" sz="1400" dirty="0"/>
              <a:t>Hoeveel verschillende uitkomsten van het oordeel zijn er mogelijk? Wat zou de Rechter zeggen als jij nu geoordeeld zou worden? </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4" descr="Afbeelding met buiten, gebouw, persoon, groep&#10;&#10;Beschrijving is gegenereerd met zeer hoge betrouwbaarheid">
            <a:extLst>
              <a:ext uri="{FF2B5EF4-FFF2-40B4-BE49-F238E27FC236}">
                <a16:creationId xmlns:a16="http://schemas.microsoft.com/office/drawing/2014/main" id="{19B8188C-5AA8-45D5-A736-84AF0334E0A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2" t="5296" r="55139"/>
          <a:stretch/>
        </p:blipFill>
        <p:spPr>
          <a:xfrm>
            <a:off x="6984000" y="190800"/>
            <a:ext cx="5014800" cy="64764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de Heere Jezus terug zal komen om alle mensen te oordelen.</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de Heere Jezus moet kennen als mijn Redder. Dan hoef ik niet bang te zijn voor Zijn wederkomst. Dan mag ik er zelfs naar uitkijken. </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probeer mijn leven te laten stempelen door de terugkomst van de Heere Jezus.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Wederkomst</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wederkomst?</a:t>
            </a:r>
          </a:p>
          <a:p>
            <a:pPr marL="285750" indent="-285750">
              <a:buFont typeface="Arial" panose="020B0604020202020204" pitchFamily="34" charset="0"/>
              <a:buChar char="•"/>
            </a:pPr>
            <a:r>
              <a:rPr lang="nl-NL" dirty="0"/>
              <a:t>Welke mensen kijken er uit naar de wederkomst?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Wederkomst</a:t>
            </a:r>
          </a:p>
        </p:txBody>
      </p:sp>
      <p:pic>
        <p:nvPicPr>
          <p:cNvPr id="10" name="Tijdelijke aanduiding voor inhoud 15" descr="Afbeelding met persoon, lucht, camera, man&#10;&#10;Beschrijving is gegenereerd met zeer hoge betrouwbaarheid">
            <a:extLst>
              <a:ext uri="{FF2B5EF4-FFF2-40B4-BE49-F238E27FC236}">
                <a16:creationId xmlns:a16="http://schemas.microsoft.com/office/drawing/2014/main" id="{23E2B734-A6A4-4320-943A-0D9F4759EE1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1772" r="21772"/>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Oordeel</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is de rechter als de Heere Jezus terugkomt?</a:t>
            </a:r>
          </a:p>
          <a:p>
            <a:pPr marL="285750" indent="-285750">
              <a:buFont typeface="Arial" panose="020B0604020202020204" pitchFamily="34" charset="0"/>
              <a:buChar char="•"/>
            </a:pPr>
            <a:r>
              <a:rPr lang="nl-NL" dirty="0"/>
              <a:t>Wanneer ben je als strafbaar?</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Oordeel</a:t>
            </a:r>
          </a:p>
        </p:txBody>
      </p:sp>
      <p:pic>
        <p:nvPicPr>
          <p:cNvPr id="8" name="Tijdelijke aanduiding voor inhoud 15">
            <a:extLst>
              <a:ext uri="{FF2B5EF4-FFF2-40B4-BE49-F238E27FC236}">
                <a16:creationId xmlns:a16="http://schemas.microsoft.com/office/drawing/2014/main" id="{5AC1CA9D-6547-4CA3-A863-AD0C19E03567}"/>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2500" b="99010" l="18958" r="80938"/>
                    </a14:imgEffect>
                  </a14:imgLayer>
                </a14:imgProps>
              </a:ex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Vrijspraak</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zouden er allemaal veroordeeld moeten worden?</a:t>
            </a:r>
          </a:p>
          <a:p>
            <a:pPr marL="285750" indent="-285750">
              <a:buFont typeface="Arial" panose="020B0604020202020204" pitchFamily="34" charset="0"/>
              <a:buChar char="•"/>
            </a:pPr>
            <a:r>
              <a:rPr lang="nl-NL" dirty="0"/>
              <a:t>Wanneer spreekt de Heere Jezus je vrij?</a:t>
            </a:r>
          </a:p>
          <a:p>
            <a:pPr marL="285750" indent="-285750">
              <a:buFont typeface="Arial" panose="020B0604020202020204" pitchFamily="34" charset="0"/>
              <a:buChar char="•"/>
            </a:pPr>
            <a:r>
              <a:rPr lang="nl-NL" dirty="0"/>
              <a:t>Wanneer ben je schuldig?</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Vrijspraak</a:t>
            </a:r>
          </a:p>
        </p:txBody>
      </p:sp>
      <p:pic>
        <p:nvPicPr>
          <p:cNvPr id="8" name="Tijdelijke aanduiding voor inhoud 11" descr="Afbeelding met lucht, buiten, persoon, atletiekwedstrijd&#10;&#10;Beschrijving is gegenereerd met zeer hoge betrouwbaarheid">
            <a:extLst>
              <a:ext uri="{FF2B5EF4-FFF2-40B4-BE49-F238E27FC236}">
                <a16:creationId xmlns:a16="http://schemas.microsoft.com/office/drawing/2014/main" id="{A1872555-921D-4D28-B128-069CFDBD7A1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1150" t="-42" r="10740" b="42"/>
          <a:stretch/>
        </p:blipFill>
        <p:spPr>
          <a:xfrm>
            <a:off x="6984000" y="190800"/>
            <a:ext cx="5014800" cy="64764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48572FD3-DB7E-44E7-8CB6-0A6BD50515A3}"/>
</file>

<file path=customXml/itemProps2.xml><?xml version="1.0" encoding="utf-8"?>
<ds:datastoreItem xmlns:ds="http://schemas.openxmlformats.org/officeDocument/2006/customXml" ds:itemID="{30A9BDBF-9B82-4694-9629-36C7511C50E7}"/>
</file>

<file path=customXml/itemProps3.xml><?xml version="1.0" encoding="utf-8"?>
<ds:datastoreItem xmlns:ds="http://schemas.openxmlformats.org/officeDocument/2006/customXml" ds:itemID="{8FABD2E6-A99C-47FB-831F-AD9299427987}"/>
</file>

<file path=docProps/app.xml><?xml version="1.0" encoding="utf-8"?>
<Properties xmlns="http://schemas.openxmlformats.org/officeDocument/2006/extended-properties" xmlns:vt="http://schemas.openxmlformats.org/officeDocument/2006/docPropsVTypes">
  <Template>LeerMij-catechesatiemethode-HHJO</Template>
  <TotalTime>89</TotalTime>
  <Words>1244</Words>
  <Application>Microsoft Office PowerPoint</Application>
  <PresentationFormat>Breedbeeld</PresentationFormat>
  <Paragraphs>153</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God de Zoon</vt:lpstr>
      <vt:lpstr>Opening</vt:lpstr>
      <vt:lpstr>Bijbelstudie</vt:lpstr>
      <vt:lpstr>Bijbelstudie</vt:lpstr>
      <vt:lpstr>Binnenkomer</vt:lpstr>
      <vt:lpstr>Doelen</vt:lpstr>
      <vt:lpstr>Begrip: Wederkomst</vt:lpstr>
      <vt:lpstr>Begrip: Oordeel</vt:lpstr>
      <vt:lpstr>Begrip: Vrijspraak</vt:lpstr>
      <vt:lpstr>Begrip: Hel</vt:lpstr>
      <vt:lpstr>Begrip: Hemel</vt:lpstr>
      <vt:lpstr>Verwerkingsvragen</vt:lpstr>
      <vt:lpstr>Samenvatting</vt:lpstr>
      <vt:lpstr>Huiswerk volgende keer</vt:lpstr>
      <vt:lpstr>Verwerkingsopdracht</vt:lpstr>
      <vt:lpstr>Stelling</vt:lpstr>
      <vt:lpstr>Bespreekopdracht</vt:lpstr>
      <vt:lpstr>Woordweb</vt:lpstr>
      <vt:lpstr>Verhaal</vt:lpstr>
      <vt:lpstr>Alternatieve binnenkomer (1)/Woordweb</vt:lpstr>
      <vt:lpstr>Alternatieve binnenkomer (2)</vt:lpstr>
      <vt:lpstr>Alternatieve binnenkomer (3)</vt:lpstr>
      <vt:lpstr>Alternatieve binnenkomer (4)/Stelling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2018-01-15T14:03:04Z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