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58" r:id="rId4"/>
    <p:sldId id="279" r:id="rId5"/>
    <p:sldId id="260"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5" r:id="rId21"/>
    <p:sldId id="274" r:id="rId22"/>
    <p:sldId id="281" r:id="rId23"/>
    <p:sldId id="283"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0" d="100"/>
          <a:sy n="50" d="100"/>
        </p:scale>
        <p:origin x="17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Bij de Psalmen kan er een keuze worden gemaakt.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5935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Als alternatieve introductie (in plaats van het </a:t>
            </a:r>
            <a:r>
              <a:rPr lang="nl-NL" sz="1200" kern="1200" dirty="0" err="1">
                <a:solidFill>
                  <a:schemeClr val="tx1"/>
                </a:solidFill>
                <a:effectLst/>
                <a:latin typeface="+mn-lt"/>
                <a:ea typeface="+mn-ea"/>
                <a:cs typeface="+mn-cs"/>
              </a:rPr>
              <a:t>woordweb</a:t>
            </a:r>
            <a:r>
              <a:rPr lang="nl-NL" sz="1200" kern="1200" dirty="0">
                <a:solidFill>
                  <a:schemeClr val="tx1"/>
                </a:solidFill>
                <a:effectLst/>
                <a:latin typeface="+mn-lt"/>
                <a:ea typeface="+mn-ea"/>
                <a:cs typeface="+mn-cs"/>
              </a:rPr>
              <a:t>) zou gevraagd kunnen worden wat de catechisanten in hun leven ervaren van het werk van de Heilige Geest.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andere optie is om de catechisanten aan de drie-eenheid te herinneren en te vragen 1) wie er voor hen het belangrijkste is en 2) wat de verschillende Personen met elkaar te maken hebben. De antwoorden kunnen met elkaar vergeleken worden, met specifiek aandacht voor de waarschijnlijk minder belangrijk gevonden Heilige Geest.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de catechisanten de geloofsbelijdenissen van </a:t>
            </a:r>
            <a:r>
              <a:rPr lang="nl-NL" sz="1200" kern="1200" dirty="0" err="1">
                <a:solidFill>
                  <a:schemeClr val="tx1"/>
                </a:solidFill>
                <a:effectLst/>
                <a:latin typeface="+mn-lt"/>
                <a:ea typeface="+mn-ea"/>
                <a:cs typeface="+mn-cs"/>
              </a:rPr>
              <a:t>Athanasius</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Nicéa</a:t>
            </a:r>
            <a:r>
              <a:rPr lang="nl-NL" sz="1200" kern="1200" dirty="0">
                <a:solidFill>
                  <a:schemeClr val="tx1"/>
                </a:solidFill>
                <a:effectLst/>
                <a:latin typeface="+mn-lt"/>
                <a:ea typeface="+mn-ea"/>
                <a:cs typeface="+mn-cs"/>
              </a:rPr>
              <a:t> lezen. Hoeveel aandacht is hierin voor het werk van de Heilige Geest.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Bijbelstudie</a:t>
            </a:r>
          </a:p>
          <a:p>
            <a:r>
              <a:rPr lang="nl-NL" sz="1200" kern="1200" dirty="0">
                <a:solidFill>
                  <a:schemeClr val="tx1"/>
                </a:solidFill>
                <a:effectLst/>
                <a:latin typeface="+mn-lt"/>
                <a:ea typeface="+mn-ea"/>
                <a:cs typeface="+mn-cs"/>
              </a:rPr>
              <a:t>De Heere Jezus gaat de aarde verlaten. Hij vertelt dit aan Zijn discipelen. Toch heeft het nut dat Hij weggaat, zo maakt Hij duidelijk. Hij zal de Trooster, de Helper, sturen. Deze Trooster is de Heilige Geest. Hij zal de wereld overtuigen van haar zonde van ongeloof, van de gerechtigheid en </a:t>
            </a:r>
            <a:r>
              <a:rPr lang="nl-NL" sz="1200" kern="1200" dirty="0" err="1">
                <a:solidFill>
                  <a:schemeClr val="tx1"/>
                </a:solidFill>
                <a:effectLst/>
                <a:latin typeface="+mn-lt"/>
                <a:ea typeface="+mn-ea"/>
                <a:cs typeface="+mn-cs"/>
              </a:rPr>
              <a:t>onschuldigheid</a:t>
            </a:r>
            <a:r>
              <a:rPr lang="nl-NL" sz="1200" kern="1200" dirty="0">
                <a:solidFill>
                  <a:schemeClr val="tx1"/>
                </a:solidFill>
                <a:effectLst/>
                <a:latin typeface="+mn-lt"/>
                <a:ea typeface="+mn-ea"/>
                <a:cs typeface="+mn-cs"/>
              </a:rPr>
              <a:t> van de Heere Jezus en van het oordeel waarmee de duivel geoordeeld is. De wereld, daar hoor jij ook bij! Ook jij moet overtuigd worden van deze drie dingen. De Heilige Geest is de Geest van de waarheid. Hij wil jou duidelijk maken wat de waarheid is. Wat Hij zal leren heeft Hij van Christus Zelf, Hij Die de Waarheid is. Hij wil graag Christus verheerlijken, Hem grootmaken. Ook in jouw leven. Dan wordt Hij zo heerlijk voor je. Net als een meisje veel van haar vriend houdt, zo houd jij dan veel van Hem. Je bent vol van Hem. Dat wil de Geest!</a:t>
            </a:r>
          </a:p>
          <a:p>
            <a:r>
              <a:rPr lang="nl-NL" sz="1200" b="1" kern="1200" dirty="0">
                <a:solidFill>
                  <a:schemeClr val="tx1"/>
                </a:solidFill>
                <a:effectLst/>
                <a:latin typeface="+mn-lt"/>
                <a:ea typeface="+mn-ea"/>
                <a:cs typeface="+mn-cs"/>
              </a:rPr>
              <a:t>Vragen</a:t>
            </a:r>
          </a:p>
          <a:p>
            <a:pPr lvl="0"/>
            <a:r>
              <a:rPr lang="nl-NL" sz="1200" kern="1200" dirty="0">
                <a:solidFill>
                  <a:schemeClr val="tx1"/>
                </a:solidFill>
                <a:effectLst/>
                <a:latin typeface="+mn-lt"/>
                <a:ea typeface="+mn-ea"/>
                <a:cs typeface="+mn-cs"/>
              </a:rPr>
              <a:t>Waarom begint de Heere Jezus over de Heilige Geest te vertellen?</a:t>
            </a:r>
          </a:p>
          <a:p>
            <a:pPr lvl="0"/>
            <a:r>
              <a:rPr lang="nl-NL" sz="1200" kern="1200" dirty="0">
                <a:solidFill>
                  <a:schemeClr val="tx1"/>
                </a:solidFill>
                <a:effectLst/>
                <a:latin typeface="+mn-lt"/>
                <a:ea typeface="+mn-ea"/>
                <a:cs typeface="+mn-cs"/>
              </a:rPr>
              <a:t>De Heere Jezus is wel in de hemel, maar er is een Trooster, een Helper op aarde. Ervaar jij dat ook?</a:t>
            </a:r>
          </a:p>
          <a:p>
            <a:pPr lvl="0"/>
            <a:r>
              <a:rPr lang="nl-NL" sz="1200" kern="1200" dirty="0">
                <a:solidFill>
                  <a:schemeClr val="tx1"/>
                </a:solidFill>
                <a:effectLst/>
                <a:latin typeface="+mn-lt"/>
                <a:ea typeface="+mn-ea"/>
                <a:cs typeface="+mn-cs"/>
              </a:rPr>
              <a:t>Van welke drie dingen overtuigt de Heilige Geest? Probeer het in eigen woorden te zeggen.</a:t>
            </a:r>
          </a:p>
          <a:p>
            <a:pPr lvl="0"/>
            <a:r>
              <a:rPr lang="nl-NL" sz="1200" kern="1200" dirty="0">
                <a:solidFill>
                  <a:schemeClr val="tx1"/>
                </a:solidFill>
                <a:effectLst/>
                <a:latin typeface="+mn-lt"/>
                <a:ea typeface="+mn-ea"/>
                <a:cs typeface="+mn-cs"/>
              </a:rPr>
              <a:t>Bedenk wat ‘zonde’ is. Kijk daarna nog eens naar Johannes 16:9. Wat leer je hiervan over wat zonde is?</a:t>
            </a:r>
          </a:p>
          <a:p>
            <a:pPr lvl="0"/>
            <a:r>
              <a:rPr lang="nl-NL" sz="1200" kern="1200" dirty="0">
                <a:solidFill>
                  <a:schemeClr val="tx1"/>
                </a:solidFill>
                <a:effectLst/>
                <a:latin typeface="+mn-lt"/>
                <a:ea typeface="+mn-ea"/>
                <a:cs typeface="+mn-cs"/>
              </a:rPr>
              <a:t>De Geest wil Christus verheerlijken. Hoe verheerlijk jij Christus? (Als catechisanten aangeven dat ze Christus niet verheerlijken, geef dan aan dat ze Hem dus verdriet doen; er is geen middenweg. Laat dit eventueel ook concreet benoemen.)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Bijbelstudie</a:t>
            </a:r>
          </a:p>
          <a:p>
            <a:r>
              <a:rPr lang="nl-NL" sz="1200" kern="1200" dirty="0">
                <a:solidFill>
                  <a:schemeClr val="tx1"/>
                </a:solidFill>
                <a:effectLst/>
                <a:latin typeface="+mn-lt"/>
                <a:ea typeface="+mn-ea"/>
                <a:cs typeface="+mn-cs"/>
              </a:rPr>
              <a:t>De Heere Jezus gaat de aarde verlaten. Hij vertelt dit aan Zijn discipelen. Toch heeft het nut dat Hij weggaat, zo maakt Hij duidelijk. Hij zal de Trooster, de Helper, sturen. Deze Trooster is de Heilige Geest. Hij zal de wereld overtuigen van haar zonde van ongeloof, van de gerechtigheid en </a:t>
            </a:r>
            <a:r>
              <a:rPr lang="nl-NL" sz="1200" kern="1200" dirty="0" err="1">
                <a:solidFill>
                  <a:schemeClr val="tx1"/>
                </a:solidFill>
                <a:effectLst/>
                <a:latin typeface="+mn-lt"/>
                <a:ea typeface="+mn-ea"/>
                <a:cs typeface="+mn-cs"/>
              </a:rPr>
              <a:t>onschuldigheid</a:t>
            </a:r>
            <a:r>
              <a:rPr lang="nl-NL" sz="1200" kern="1200" dirty="0">
                <a:solidFill>
                  <a:schemeClr val="tx1"/>
                </a:solidFill>
                <a:effectLst/>
                <a:latin typeface="+mn-lt"/>
                <a:ea typeface="+mn-ea"/>
                <a:cs typeface="+mn-cs"/>
              </a:rPr>
              <a:t> van de Heere Jezus en van het oordeel waarmee de duivel geoordeeld is. De wereld, daar hoor jij ook bij! Ook jij moet overtuigd worden van deze drie dingen. De Heilige Geest is de Geest van de waarheid. Hij wil jou duidelijk maken wat de waarheid is. Wat Hij zal leren heeft Hij van Christus Zelf, Hij Die de Waarheid is. Hij wil graag Christus verheerlijken, Hem grootmaken. Ook in jouw leven. Dan wordt Hij zo heerlijk voor je. Net als een meisje veel van haar vriend houdt, zo houd jij dan veel van Hem. Je bent vol van Hem. Dat wil de Geest!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154923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Je ziet in je boek een afbeelding van een fundament. Het fundament is al een hele poos geleden gelegd. Hard is er gewerkt om onder de grond sterke funderingen te maken. Maar daarmee staat het huis er nog niet. Sterker nog: er is nog niets van het huis te zien. Wat is er nog voor nodig? Laat de jongeren allerlei materialen opnoemen en schrijf deze op. Maar ook daarmee is het nog steeds geen huis. Er zijn mannen nodig die de stenen gaan gebruiken om muren op die fundamenten te gaan bouwen. Dit beeld kun je gebruiken om te begrijpen waarom de Heilige Geest nodig is. De </a:t>
            </a:r>
            <a:r>
              <a:rPr lang="nl-NL" sz="1200" i="1" kern="1200" dirty="0">
                <a:solidFill>
                  <a:schemeClr val="tx1"/>
                </a:solidFill>
                <a:effectLst/>
                <a:latin typeface="+mn-lt"/>
                <a:ea typeface="+mn-ea"/>
                <a:cs typeface="+mn-cs"/>
              </a:rPr>
              <a:t>Vader</a:t>
            </a:r>
            <a:r>
              <a:rPr lang="nl-NL" sz="1200" kern="1200" dirty="0">
                <a:solidFill>
                  <a:schemeClr val="tx1"/>
                </a:solidFill>
                <a:effectLst/>
                <a:latin typeface="+mn-lt"/>
                <a:ea typeface="+mn-ea"/>
                <a:cs typeface="+mn-cs"/>
              </a:rPr>
              <a:t> heeft van eeuwigheid de fundamenten al gelegd: Hij koos mensen uit en gaf Zijn Zoon. De </a:t>
            </a:r>
            <a:r>
              <a:rPr lang="nl-NL" sz="1200" i="1" kern="1200" dirty="0">
                <a:solidFill>
                  <a:schemeClr val="tx1"/>
                </a:solidFill>
                <a:effectLst/>
                <a:latin typeface="+mn-lt"/>
                <a:ea typeface="+mn-ea"/>
                <a:cs typeface="+mn-cs"/>
              </a:rPr>
              <a:t>Zoon</a:t>
            </a:r>
            <a:r>
              <a:rPr lang="nl-NL" sz="1200" kern="1200" dirty="0">
                <a:solidFill>
                  <a:schemeClr val="tx1"/>
                </a:solidFill>
                <a:effectLst/>
                <a:latin typeface="+mn-lt"/>
                <a:ea typeface="+mn-ea"/>
                <a:cs typeface="+mn-cs"/>
              </a:rPr>
              <a:t>, Jezus, heeft alle materialen klaargelegd: Hij stierf zodat jouw zonden vergeven kunnen worden en je een nieuw leven kunt krijgen. Maar nu gebeurt er niets als niet de </a:t>
            </a:r>
            <a:r>
              <a:rPr lang="nl-NL" sz="1200" i="1" kern="1200" dirty="0">
                <a:solidFill>
                  <a:schemeClr val="tx1"/>
                </a:solidFill>
                <a:effectLst/>
                <a:latin typeface="+mn-lt"/>
                <a:ea typeface="+mn-ea"/>
                <a:cs typeface="+mn-cs"/>
              </a:rPr>
              <a:t>Heilige Geest</a:t>
            </a:r>
            <a:r>
              <a:rPr lang="nl-NL" sz="1200" kern="1200" dirty="0">
                <a:solidFill>
                  <a:schemeClr val="tx1"/>
                </a:solidFill>
                <a:effectLst/>
                <a:latin typeface="+mn-lt"/>
                <a:ea typeface="+mn-ea"/>
                <a:cs typeface="+mn-cs"/>
              </a:rPr>
              <a:t> die materialen gaat gebruiken door op dat fundament te bouwen. Hij gaat alles wat Christus verdiend heeft toepassen. Het is nodig dat Hij werkt!</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Heilige Geest is een Persoon, net zoals God de Vader en God de Zoon.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Bijbel stelt de Heilige Geest op één lijn met God de Vader en God de Zoon. Denk aan het dopen: in de Naam des Vaders, en des Zoons en des Heiligen </a:t>
            </a:r>
            <a:r>
              <a:rPr lang="nl-NL" dirty="0" err="1"/>
              <a:t>Geestes</a:t>
            </a:r>
            <a:r>
              <a:rPr lang="nl-NL" dirty="0"/>
              <a:t>.</a:t>
            </a:r>
          </a:p>
          <a:p>
            <a:r>
              <a:rPr lang="nl-NL" dirty="0"/>
              <a:t>De Heilige Geest is Goddelijke eer waard.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haten God en hebben de zonde lief. </a:t>
            </a:r>
          </a:p>
          <a:p>
            <a:r>
              <a:rPr lang="nl-NL" dirty="0"/>
              <a:t>De Heilige Geest kan ons veranderen.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leert jezelf kennen en God. </a:t>
            </a:r>
          </a:p>
          <a:p>
            <a:r>
              <a:rPr lang="nl-NL" dirty="0"/>
              <a:t>Door het Woord van God. </a:t>
            </a:r>
          </a:p>
          <a:p>
            <a:r>
              <a:rPr lang="nl-NL" dirty="0"/>
              <a:t>De</a:t>
            </a:r>
            <a:r>
              <a:rPr lang="nl-NL" baseline="0" dirty="0"/>
              <a:t> Heilige Geest leert je zien wie jezelf bent. Hij leert je je zonden zien. Hij laat je zien dat heel je hart zondig is.</a:t>
            </a:r>
          </a:p>
          <a:p>
            <a:r>
              <a:rPr lang="nl-NL" baseline="0" dirty="0"/>
              <a:t>God is heilig, liefde en genade. </a:t>
            </a:r>
          </a:p>
          <a:p>
            <a:r>
              <a:rPr lang="nl-NL" baseline="0" dirty="0"/>
              <a:t>Op de Heere Jezus, Die Zijn leven gaf om zondaren zalig te maken. </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de Heilige Geest aan hem is gegeven.</a:t>
            </a:r>
          </a:p>
          <a:p>
            <a:r>
              <a:rPr lang="nl-NL" dirty="0"/>
              <a:t>De Heilige Geest heeft bij je doop belooft dat hij in jou wil werken.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dirty="0"/>
          </a:p>
        </p:txBody>
      </p:sp>
    </p:spTree>
    <p:extLst>
      <p:ext uri="{BB962C8B-B14F-4D97-AF65-F5344CB8AC3E}">
        <p14:creationId xmlns:p14="http://schemas.microsoft.com/office/powerpoint/2010/main" val="2557468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Die Heere is en levend maakt</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God de Heilige Geest</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600" dirty="0"/>
              <a:t>Begrip: Zijn werk</a:t>
            </a:r>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leer je als de Heilige Geest komt?</a:t>
            </a:r>
          </a:p>
          <a:p>
            <a:pPr marL="285750" indent="-285750">
              <a:buFont typeface="Arial" panose="020B0604020202020204" pitchFamily="34" charset="0"/>
              <a:buChar char="•"/>
            </a:pPr>
            <a:r>
              <a:rPr lang="nl-NL" dirty="0"/>
              <a:t>Hoe leer je dat?</a:t>
            </a:r>
          </a:p>
          <a:p>
            <a:pPr marL="285750" indent="-285750">
              <a:buFont typeface="Arial" panose="020B0604020202020204" pitchFamily="34" charset="0"/>
              <a:buChar char="•"/>
            </a:pPr>
            <a:r>
              <a:rPr lang="nl-NL" dirty="0"/>
              <a:t>Wie ben jezelf?</a:t>
            </a:r>
          </a:p>
          <a:p>
            <a:pPr marL="285750" indent="-285750">
              <a:buFont typeface="Arial" panose="020B0604020202020204" pitchFamily="34" charset="0"/>
              <a:buChar char="•"/>
            </a:pPr>
            <a:r>
              <a:rPr lang="nl-NL" dirty="0"/>
              <a:t>Wie is God?</a:t>
            </a:r>
          </a:p>
          <a:p>
            <a:pPr marL="285750" indent="-285750">
              <a:buFont typeface="Arial" panose="020B0604020202020204" pitchFamily="34" charset="0"/>
              <a:buChar char="•"/>
            </a:pPr>
            <a:r>
              <a:rPr lang="nl-NL" dirty="0"/>
              <a:t>Op Wie richt de heilige Geest je blik?</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Zijn werk</a:t>
            </a:r>
          </a:p>
        </p:txBody>
      </p:sp>
      <p:pic>
        <p:nvPicPr>
          <p:cNvPr id="8" name="Tijdelijke aanduiding voor inhoud 4">
            <a:extLst>
              <a:ext uri="{FF2B5EF4-FFF2-40B4-BE49-F238E27FC236}">
                <a16:creationId xmlns:a16="http://schemas.microsoft.com/office/drawing/2014/main" id="{AA4E4373-8CEA-45E7-8096-D52D55731C72}"/>
              </a:ext>
            </a:extLst>
          </p:cNvPr>
          <p:cNvPicPr>
            <a:picLocks noGrp="1"/>
          </p:cNvPicPr>
          <p:nvPr>
            <p:ph type="pic" sz="quarter" idx="12"/>
          </p:nvPr>
        </p:nvPicPr>
        <p:blipFill rotWithShape="1">
          <a:blip r:embed="rId3" cstate="print">
            <a:extLst>
              <a:ext uri="{28A0092B-C50C-407E-A947-70E740481C1C}">
                <a14:useLocalDpi xmlns:a14="http://schemas.microsoft.com/office/drawing/2010/main" val="0"/>
              </a:ext>
            </a:extLst>
          </a:blip>
          <a:srcRect l="33345" t="145" r="23163" b="-145"/>
          <a:stretch/>
        </p:blipFill>
        <p:spPr>
          <a:xfrm>
            <a:off x="6984000" y="190800"/>
            <a:ext cx="5014800" cy="6476400"/>
          </a:xfrm>
        </p:spPr>
      </p:pic>
    </p:spTree>
    <p:extLst>
      <p:ext uri="{BB962C8B-B14F-4D97-AF65-F5344CB8AC3E}">
        <p14:creationId xmlns:p14="http://schemas.microsoft.com/office/powerpoint/2010/main" val="290845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lstStyle/>
          <a:p>
            <a:r>
              <a:rPr lang="nl-NL" dirty="0"/>
              <a:t>Begrip: Persoonlijk</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kan Gods kind zeggen?</a:t>
            </a:r>
          </a:p>
          <a:p>
            <a:pPr marL="285750" indent="-285750">
              <a:buFont typeface="Arial" panose="020B0604020202020204" pitchFamily="34" charset="0"/>
              <a:buChar char="•"/>
            </a:pPr>
            <a:r>
              <a:rPr lang="nl-NL" dirty="0"/>
              <a:t>Wat heeft de Heilige Geest belooft in je doop?</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Persoonlijk</a:t>
            </a:r>
          </a:p>
        </p:txBody>
      </p:sp>
      <p:pic>
        <p:nvPicPr>
          <p:cNvPr id="9" name="Tijdelijke aanduiding voor inhoud 4">
            <a:extLst>
              <a:ext uri="{FF2B5EF4-FFF2-40B4-BE49-F238E27FC236}">
                <a16:creationId xmlns:a16="http://schemas.microsoft.com/office/drawing/2014/main" id="{9B0EF360-20A1-4C1B-AA3E-1882F7EAD3F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2830" t="14501" r="35693" b="5621"/>
          <a:stretch/>
        </p:blipFill>
        <p:spPr>
          <a:xfrm>
            <a:off x="6984000" y="190800"/>
            <a:ext cx="5014800" cy="6476400"/>
          </a:xfrm>
        </p:spPr>
      </p:pic>
    </p:spTree>
    <p:extLst>
      <p:ext uri="{BB962C8B-B14F-4D97-AF65-F5344CB8AC3E}">
        <p14:creationId xmlns:p14="http://schemas.microsoft.com/office/powerpoint/2010/main" val="190750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79.</a:t>
            </a:r>
          </a:p>
        </p:txBody>
      </p:sp>
    </p:spTree>
    <p:extLst>
      <p:ext uri="{BB962C8B-B14F-4D97-AF65-F5344CB8AC3E}">
        <p14:creationId xmlns:p14="http://schemas.microsoft.com/office/powerpoint/2010/main" val="168606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De Heilige Geest is God</a:t>
            </a:r>
          </a:p>
          <a:p>
            <a:r>
              <a:rPr lang="nl-NL" dirty="0"/>
              <a:t>De Heilige Geest is Goddelijke eer waard</a:t>
            </a:r>
          </a:p>
          <a:p>
            <a:r>
              <a:rPr lang="nl-NL" dirty="0"/>
              <a:t>De Heilige Geest maakt dode zondaren levend</a:t>
            </a:r>
          </a:p>
          <a:p>
            <a:r>
              <a:rPr lang="nl-NL" dirty="0"/>
              <a:t>De Heilige Geest leert wie jezelf bent en wie God is</a:t>
            </a:r>
          </a:p>
          <a:p>
            <a:r>
              <a:rPr lang="nl-NL" dirty="0"/>
              <a:t>De Heilige Geest heeft beloofd dat Hij in je zal werken. </a:t>
            </a:r>
          </a:p>
        </p:txBody>
      </p:sp>
    </p:spTree>
    <p:extLst>
      <p:ext uri="{BB962C8B-B14F-4D97-AF65-F5344CB8AC3E}">
        <p14:creationId xmlns:p14="http://schemas.microsoft.com/office/powerpoint/2010/main" val="67527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Waarom zal er over de Heilige Geest zo weinig worden gesproken?</a:t>
            </a:r>
            <a:endParaRPr lang="nl-NL" dirty="0"/>
          </a:p>
          <a:p>
            <a:r>
              <a:rPr lang="nl-NL" dirty="0"/>
              <a:t>Praat er over in tweetallen en schrijf je antwoord op bij de aantekeningen op pagina 80.</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Je kunt niet zonder de Heilige Geest in het christelijk geloof!</a:t>
            </a:r>
          </a:p>
          <a:p>
            <a:endParaRPr lang="nl-NL"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Leg uit waarom in de geloofsbelijdenis van </a:t>
            </a:r>
            <a:r>
              <a:rPr lang="nl-NL" b="1" dirty="0" err="1"/>
              <a:t>Nicea</a:t>
            </a:r>
            <a:r>
              <a:rPr lang="nl-NL" b="1" dirty="0"/>
              <a:t> wordt gesproken over de Heilige Geest als: ‘Die Heere is en levend maakt’. </a:t>
            </a:r>
          </a:p>
          <a:p>
            <a:pPr marL="285750" indent="-285750">
              <a:buFont typeface="Arial" panose="020B0604020202020204" pitchFamily="34" charset="0"/>
              <a:buChar char="•"/>
            </a:pPr>
            <a:r>
              <a:rPr lang="nl-NL" dirty="0"/>
              <a:t>Schrijf het op pagina 80.</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25:2 of 119:9</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a:t>Johannes 16:5-15</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a:t>Alternatieve binnenkomer (1)/</a:t>
            </a:r>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2656828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lvl="0"/>
            <a:r>
              <a:rPr lang="nl-NL" dirty="0"/>
              <a:t>Wat ervaar jij van het werk van de Heilige Geest?</a:t>
            </a:r>
          </a:p>
        </p:txBody>
      </p:sp>
      <p:pic>
        <p:nvPicPr>
          <p:cNvPr id="9" name="Tijdelijke aanduiding voor inhoud 6" descr="Afbeelding met lucht, buiten, water&#10;&#10;Beschrijving is gegenereerd met zeer hoge betrouwbaarheid">
            <a:extLst>
              <a:ext uri="{FF2B5EF4-FFF2-40B4-BE49-F238E27FC236}">
                <a16:creationId xmlns:a16="http://schemas.microsoft.com/office/drawing/2014/main" id="{C983E02C-7F4E-43C3-81B1-22B71F5E1D8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p:spPr>
      </p:pic>
    </p:spTree>
    <p:extLst>
      <p:ext uri="{BB962C8B-B14F-4D97-AF65-F5344CB8AC3E}">
        <p14:creationId xmlns:p14="http://schemas.microsoft.com/office/powerpoint/2010/main" val="222118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(3)</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Wie is voor jou de belangrijkste uit de drie-eenheid?</a:t>
            </a:r>
          </a:p>
          <a:p>
            <a:pPr marL="285750" indent="-285750">
              <a:buFont typeface="Arial" panose="020B0604020202020204" pitchFamily="34" charset="0"/>
              <a:buChar char="•"/>
            </a:pPr>
            <a:r>
              <a:rPr lang="nl-NL" dirty="0"/>
              <a:t>Wat hebben de verschillende Personen met elkaar te maken?</a:t>
            </a:r>
          </a:p>
          <a:p>
            <a:pPr marL="285750" lvl="0" indent="-285750">
              <a:buFont typeface="Arial" panose="020B0604020202020204" pitchFamily="34" charset="0"/>
              <a:buChar char="•"/>
            </a:pPr>
            <a:endParaRPr lang="nl-NL" dirty="0"/>
          </a:p>
        </p:txBody>
      </p:sp>
      <p:pic>
        <p:nvPicPr>
          <p:cNvPr id="8" name="Tijdelijke aanduiding voor inhoud 6" descr="Afbeelding met tekst, teken&#10;&#10;Beschrijving is gegenereerd met zeer hoge betrouwbaarheid">
            <a:extLst>
              <a:ext uri="{FF2B5EF4-FFF2-40B4-BE49-F238E27FC236}">
                <a16:creationId xmlns:a16="http://schemas.microsoft.com/office/drawing/2014/main" id="{7F581C8B-9B33-452E-A3CD-9EA78D9EA33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544" r="20544"/>
          <a:stretch/>
        </p:blipFill>
        <p:spPr>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(1)</a:t>
            </a:r>
          </a:p>
        </p:txBody>
      </p:sp>
      <p:sp>
        <p:nvSpPr>
          <p:cNvPr id="3" name="Tijdelijke aanduiding voor tekst 2"/>
          <p:cNvSpPr>
            <a:spLocks noGrp="1"/>
          </p:cNvSpPr>
          <p:nvPr>
            <p:ph type="body" sz="quarter" idx="11"/>
          </p:nvPr>
        </p:nvSpPr>
        <p:spPr/>
        <p:txBody>
          <a:bodyPr/>
          <a:lstStyle/>
          <a:p>
            <a:r>
              <a:rPr lang="nl-NL" dirty="0"/>
              <a:t>Hoeveel aandacht is er in de geloofsbelijdenis van </a:t>
            </a:r>
            <a:r>
              <a:rPr lang="nl-NL" dirty="0" err="1"/>
              <a:t>Athanasius</a:t>
            </a:r>
            <a:r>
              <a:rPr lang="nl-NL" dirty="0"/>
              <a:t> en </a:t>
            </a:r>
            <a:r>
              <a:rPr lang="nl-NL" dirty="0" err="1"/>
              <a:t>Niceá</a:t>
            </a:r>
            <a:r>
              <a:rPr lang="nl-NL" dirty="0"/>
              <a:t> voor het werk van de Heilige Geest?</a:t>
            </a:r>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(1)</a:t>
            </a:r>
          </a:p>
        </p:txBody>
      </p:sp>
      <p:pic>
        <p:nvPicPr>
          <p:cNvPr id="8" name="Tijdelijke aanduiding voor inhoud 5" descr="Afbeelding met tekst, boek&#10;&#10;Beschrijving is gegenereerd met zeer hoge betrouwbaarheid">
            <a:extLst>
              <a:ext uri="{FF2B5EF4-FFF2-40B4-BE49-F238E27FC236}">
                <a16:creationId xmlns:a16="http://schemas.microsoft.com/office/drawing/2014/main" id="{E2DAE195-2CDC-401D-B1B1-C4B2B989456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4523" b="4523"/>
          <a:stretch/>
        </p:blipFill>
        <p:spPr>
          <a:prstGeom prst="rect">
            <a:avLst/>
          </a:prstGeom>
          <a:effectLst/>
        </p:spPr>
      </p:pic>
    </p:spTree>
    <p:extLst>
      <p:ext uri="{BB962C8B-B14F-4D97-AF65-F5344CB8AC3E}">
        <p14:creationId xmlns:p14="http://schemas.microsoft.com/office/powerpoint/2010/main" val="245411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r>
              <a:rPr lang="nl-NL" dirty="0"/>
              <a:t>1. Lezen &gt; </a:t>
            </a:r>
            <a:r>
              <a:rPr lang="nl-NL" i="1" dirty="0"/>
              <a:t>Je stelt jezelf de vraag: Wat staat er?</a:t>
            </a:r>
          </a:p>
          <a:p>
            <a:pPr marL="342900" indent="-342900">
              <a:buAutoNum type="arabicPeriod"/>
            </a:pPr>
            <a:endParaRPr lang="nl-NL" i="1" dirty="0"/>
          </a:p>
          <a:p>
            <a:r>
              <a:rPr lang="nl-NL" dirty="0"/>
              <a:t>2. Luisteren &gt; </a:t>
            </a:r>
            <a:r>
              <a:rPr lang="nl-NL" i="1" dirty="0"/>
              <a:t>Je stelt jezelf de vraag: Wat betekent het?</a:t>
            </a:r>
          </a:p>
          <a:p>
            <a:endParaRPr lang="nl-NL" i="1" dirty="0"/>
          </a:p>
          <a:p>
            <a:r>
              <a:rPr lang="nl-NL" dirty="0"/>
              <a:t>3. Leren &gt; </a:t>
            </a:r>
            <a:r>
              <a:rPr lang="nl-NL" i="1" dirty="0"/>
              <a:t>Je stelt jezelf de vraag: Hoe beïnvloedt dit mijn leven?</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a:xfrm>
            <a:off x="2711624" y="2732088"/>
            <a:ext cx="4021138" cy="3935112"/>
          </a:xfrm>
        </p:spPr>
        <p:txBody>
          <a:bodyPr>
            <a:noAutofit/>
          </a:bodyPr>
          <a:lstStyle/>
          <a:p>
            <a:pPr marL="342900" indent="-342900">
              <a:buFont typeface="+mj-lt"/>
              <a:buAutoNum type="arabicPeriod"/>
            </a:pPr>
            <a:r>
              <a:rPr lang="nl-NL" sz="1400" dirty="0"/>
              <a:t>Waarom begint de Heere Jezus over de Heilige Geest te vertellen?</a:t>
            </a:r>
          </a:p>
          <a:p>
            <a:pPr marL="342900" indent="-342900">
              <a:buFont typeface="+mj-lt"/>
              <a:buAutoNum type="arabicPeriod"/>
            </a:pPr>
            <a:r>
              <a:rPr lang="nl-NL" sz="1400" dirty="0"/>
              <a:t>De Heere Jezus is wel in de hemel, maar er is een Trooster, een Helper op aarde. Ervaar jij dat ook?</a:t>
            </a:r>
          </a:p>
          <a:p>
            <a:pPr marL="342900" indent="-342900">
              <a:buFont typeface="+mj-lt"/>
              <a:buAutoNum type="arabicPeriod"/>
            </a:pPr>
            <a:r>
              <a:rPr lang="nl-NL" sz="1400" dirty="0"/>
              <a:t>Van welke drie dingen overtuigt de Heilige Geest? Probeer het in eigen woorden te zeggen.</a:t>
            </a:r>
          </a:p>
          <a:p>
            <a:pPr marL="342900" indent="-342900">
              <a:buFont typeface="+mj-lt"/>
              <a:buAutoNum type="arabicPeriod"/>
            </a:pPr>
            <a:r>
              <a:rPr lang="nl-NL" sz="1400" dirty="0"/>
              <a:t>Bedenk wat ‘zonde’ is. Kijk daarna nog eens naar Johannes 16:9. Wat leer je hiervan over wat zonde is?</a:t>
            </a:r>
          </a:p>
          <a:p>
            <a:pPr marL="342900" indent="-342900">
              <a:buFont typeface="+mj-lt"/>
              <a:buAutoNum type="arabicPeriod"/>
            </a:pPr>
            <a:r>
              <a:rPr lang="nl-NL" sz="1400" dirty="0"/>
              <a:t>De Geest wil Christus verheerlijken. Hoe verheerlijk jij Christus? (Als catechisanten aangeven dat ze Christus niet verheerlijken, geef dan aan dat ze Hem dus verdriet doen; er is geen middenweg. Laat dit eventueel ook concreet benoemen.) </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229317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3" descr="Afbeelding met lucht, buiten, grond, gebouw&#10;&#10;Beschrijving is gegenereerd met zeer hoge betrouwbaarheid">
            <a:extLst>
              <a:ext uri="{FF2B5EF4-FFF2-40B4-BE49-F238E27FC236}">
                <a16:creationId xmlns:a16="http://schemas.microsoft.com/office/drawing/2014/main" id="{55DEDF44-F225-4765-85EB-5E8ACCA51F5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r="42028"/>
          <a:stretch/>
        </p:blipFill>
        <p:spPr>
          <a:xfrm>
            <a:off x="6984000" y="190800"/>
            <a:ext cx="5014800" cy="64764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de Heilige Geest een persoon is Die ook echt God is. </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alleen de Heilige Geest mij geestelijk levend kan maken. </a:t>
            </a:r>
            <a:endParaRPr lang="en-US" dirty="0"/>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de Heilige Geest een plaats geven in mijn persoonlijk gebed. </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Begrip: Een persoon</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Wie is de Heilige Geest?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Een persoon</a:t>
            </a:r>
          </a:p>
        </p:txBody>
      </p:sp>
      <p:pic>
        <p:nvPicPr>
          <p:cNvPr id="10" name="Tijdelijke aanduiding voor inhoud 7">
            <a:extLst>
              <a:ext uri="{FF2B5EF4-FFF2-40B4-BE49-F238E27FC236}">
                <a16:creationId xmlns:a16="http://schemas.microsoft.com/office/drawing/2014/main" id="{3DF28112-8E59-4B0A-A531-CDD4577F7F66}"/>
              </a:ext>
            </a:extLst>
          </p:cNvPr>
          <p:cNvPicPr>
            <a:picLocks noGrp="1"/>
          </p:cNvPicPr>
          <p:nvPr>
            <p:ph type="pic" sz="quarter" idx="12"/>
          </p:nvPr>
        </p:nvPicPr>
        <p:blipFill rotWithShape="1">
          <a:blip r:embed="rId3" cstate="print">
            <a:extLst>
              <a:ext uri="{28A0092B-C50C-407E-A947-70E740481C1C}">
                <a14:useLocalDpi xmlns:a14="http://schemas.microsoft.com/office/drawing/2010/main" val="0"/>
              </a:ext>
            </a:extLst>
          </a:blip>
          <a:srcRect l="48480" t="-287" r="11004" b="287"/>
          <a:stretch/>
        </p:blipFill>
        <p:spPr>
          <a:xfrm>
            <a:off x="6984000" y="190800"/>
            <a:ext cx="5014800" cy="6476400"/>
          </a:xfrm>
        </p:spPr>
      </p:pic>
    </p:spTree>
    <p:extLst>
      <p:ext uri="{BB962C8B-B14F-4D97-AF65-F5344CB8AC3E}">
        <p14:creationId xmlns:p14="http://schemas.microsoft.com/office/powerpoint/2010/main" val="33261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God</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weten we dat de Heilige Geest ook God is?</a:t>
            </a:r>
          </a:p>
          <a:p>
            <a:pPr marL="285750" indent="-285750">
              <a:buFont typeface="Arial" panose="020B0604020202020204" pitchFamily="34" charset="0"/>
              <a:buChar char="•"/>
            </a:pPr>
            <a:r>
              <a:rPr lang="nl-NL" dirty="0"/>
              <a:t>Wat moeten we aan de Heilige Geest geven?</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God</a:t>
            </a:r>
          </a:p>
        </p:txBody>
      </p:sp>
      <p:pic>
        <p:nvPicPr>
          <p:cNvPr id="8" name="Tijdelijke aanduiding voor inhoud 3">
            <a:extLst>
              <a:ext uri="{FF2B5EF4-FFF2-40B4-BE49-F238E27FC236}">
                <a16:creationId xmlns:a16="http://schemas.microsoft.com/office/drawing/2014/main" id="{7C141F9E-474E-4BDB-9EFB-644803B5E014}"/>
              </a:ext>
            </a:extLst>
          </p:cNvPr>
          <p:cNvPicPr>
            <a:picLocks noGrp="1"/>
          </p:cNvPicPr>
          <p:nvPr>
            <p:ph type="pic" sz="quarter" idx="12"/>
          </p:nvPr>
        </p:nvPicPr>
        <p:blipFill rotWithShape="1">
          <a:blip r:embed="rId3" cstate="print">
            <a:extLst>
              <a:ext uri="{28A0092B-C50C-407E-A947-70E740481C1C}">
                <a14:useLocalDpi xmlns:a14="http://schemas.microsoft.com/office/drawing/2010/main" val="0"/>
              </a:ext>
            </a:extLst>
          </a:blip>
          <a:srcRect l="22348" r="22348"/>
          <a:stretch/>
        </p:blipFill>
        <p:spPr/>
      </p:pic>
    </p:spTree>
    <p:extLst>
      <p:ext uri="{BB962C8B-B14F-4D97-AF65-F5344CB8AC3E}">
        <p14:creationId xmlns:p14="http://schemas.microsoft.com/office/powerpoint/2010/main" val="105742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dirty="0"/>
              <a:t>Begrip: Levend maken</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worden we van nature geboren?</a:t>
            </a:r>
          </a:p>
          <a:p>
            <a:pPr marL="285750" indent="-285750">
              <a:buFont typeface="Arial" panose="020B0604020202020204" pitchFamily="34" charset="0"/>
              <a:buChar char="•"/>
            </a:pPr>
            <a:r>
              <a:rPr lang="nl-NL" dirty="0"/>
              <a:t>Wie kan ons veranderen?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Levend maken</a:t>
            </a:r>
          </a:p>
        </p:txBody>
      </p:sp>
      <p:pic>
        <p:nvPicPr>
          <p:cNvPr id="8" name="Tijdelijke aanduiding voor inhoud 3">
            <a:extLst>
              <a:ext uri="{FF2B5EF4-FFF2-40B4-BE49-F238E27FC236}">
                <a16:creationId xmlns:a16="http://schemas.microsoft.com/office/drawing/2014/main" id="{63476EFB-EDBF-4C5F-B927-693DEABB297C}"/>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7299" r="43987"/>
          <a:stretch/>
        </p:blipFill>
        <p:spPr>
          <a:xfrm>
            <a:off x="6984000" y="190800"/>
            <a:ext cx="5014800" cy="6476400"/>
          </a:xfrm>
        </p:spPr>
      </p:pic>
    </p:spTree>
    <p:extLst>
      <p:ext uri="{BB962C8B-B14F-4D97-AF65-F5344CB8AC3E}">
        <p14:creationId xmlns:p14="http://schemas.microsoft.com/office/powerpoint/2010/main" val="526461213"/>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96D390D4-2952-4123-9345-C42E38CCD4B4}"/>
</file>

<file path=customXml/itemProps2.xml><?xml version="1.0" encoding="utf-8"?>
<ds:datastoreItem xmlns:ds="http://schemas.openxmlformats.org/officeDocument/2006/customXml" ds:itemID="{E3106B7B-6308-4E83-AEA6-B36CE27DBADF}"/>
</file>

<file path=customXml/itemProps3.xml><?xml version="1.0" encoding="utf-8"?>
<ds:datastoreItem xmlns:ds="http://schemas.openxmlformats.org/officeDocument/2006/customXml" ds:itemID="{25E20C2B-21E1-4B24-BBE8-E1F9BCDC1FF4}"/>
</file>

<file path=docProps/app.xml><?xml version="1.0" encoding="utf-8"?>
<Properties xmlns="http://schemas.openxmlformats.org/officeDocument/2006/extended-properties" xmlns:vt="http://schemas.openxmlformats.org/officeDocument/2006/docPropsVTypes">
  <Template>LeerMij-catechesatiemethode-HHJO</Template>
  <TotalTime>88</TotalTime>
  <Words>1562</Words>
  <Application>Microsoft Office PowerPoint</Application>
  <PresentationFormat>Breedbeeld</PresentationFormat>
  <Paragraphs>123</Paragraphs>
  <Slides>23</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ITC Officina Serif Std Book</vt:lpstr>
      <vt:lpstr>Segoe UI</vt:lpstr>
      <vt:lpstr>Office-thema</vt:lpstr>
      <vt:lpstr>God de Heilige Geest</vt:lpstr>
      <vt:lpstr>Opening</vt:lpstr>
      <vt:lpstr>Bijbelstudie</vt:lpstr>
      <vt:lpstr>Bijbelstudie</vt:lpstr>
      <vt:lpstr>Binnenkomer</vt:lpstr>
      <vt:lpstr>Doelen</vt:lpstr>
      <vt:lpstr>Begrip: Een persoon</vt:lpstr>
      <vt:lpstr>Begrip: God</vt:lpstr>
      <vt:lpstr>Begrip: Levend maken</vt:lpstr>
      <vt:lpstr>Begrip: Zijn werk</vt:lpstr>
      <vt:lpstr>Begrip: Persoonlijk</vt:lpstr>
      <vt:lpstr>Verwerkingsvragen</vt:lpstr>
      <vt:lpstr>Samenvatting</vt:lpstr>
      <vt:lpstr>Huiswerk volgende keer</vt:lpstr>
      <vt:lpstr>Verwerkingsopdracht</vt:lpstr>
      <vt:lpstr>Stelling</vt:lpstr>
      <vt:lpstr>Bespreekopdracht</vt:lpstr>
      <vt:lpstr>Woordweb</vt:lpstr>
      <vt:lpstr>Verhaal</vt:lpstr>
      <vt:lpstr>Alternatieve binnenkomer (1)/Woordweb</vt:lpstr>
      <vt:lpstr>Alternatieve binnenkomer (2)</vt:lpstr>
      <vt:lpstr>Alternatieve binnenkomer (3)</vt:lpstr>
      <vt:lpstr>Alternatieve verwerkingsopdracht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17</cp:revision>
  <dcterms:created xsi:type="dcterms:W3CDTF">2018-01-11T12:38:21Z</dcterms:created>
  <dcterms:modified xsi:type="dcterms:W3CDTF">2018-01-15T14:12:02Z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