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9" r:id="rId3"/>
    <p:sldId id="258" r:id="rId4"/>
    <p:sldId id="279" r:id="rId5"/>
    <p:sldId id="260" r:id="rId6"/>
    <p:sldId id="257"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 id="278" r:id="rId23"/>
    <p:sldId id="280"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6"/>
    <p:restoredTop sz="69645" autoAdjust="0"/>
  </p:normalViewPr>
  <p:slideViewPr>
    <p:cSldViewPr snapToObjects="1">
      <p:cViewPr varScale="1">
        <p:scale>
          <a:sx n="52" d="100"/>
          <a:sy n="52" d="100"/>
        </p:scale>
        <p:origin x="167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15-1-2018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smtClean="0">
                <a:solidFill>
                  <a:schemeClr val="tx1"/>
                </a:solidFill>
                <a:effectLst/>
                <a:latin typeface="+mn-lt"/>
                <a:ea typeface="+mn-ea"/>
                <a:cs typeface="+mn-cs"/>
              </a:rPr>
              <a:t>Achtergrond</a:t>
            </a:r>
          </a:p>
          <a:p>
            <a:r>
              <a:rPr lang="nl-NL" sz="1200" kern="1200" dirty="0" smtClean="0">
                <a:solidFill>
                  <a:schemeClr val="tx1"/>
                </a:solidFill>
                <a:effectLst/>
                <a:latin typeface="+mn-lt"/>
                <a:ea typeface="+mn-ea"/>
                <a:cs typeface="+mn-cs"/>
              </a:rPr>
              <a:t>Als je ziek bent, is er ergens in het lichaam iets niet goed. Er is een bepaalde afwijking. Paulus schrijft over ‘gezonde woorden’. Timotheüs mag niet afwijken van de woorden die Paulus sprak. Paulus ontving die woorden van de Heere. Door de Heilige Geest. Daar moet Timotheüs zich aan houden. Met andere woorden zegt Paulus dat nog een keer: ‘Bewaar het goede pand.’ Pand wil zeggen: het waardevolle dat aan Timotheüs is toevertrouwd. Hij moet het bewaren. Hij mag er niet slordig mee omgaan. Dat bewaren kan hij niet alleen. Dat kan hij alleen in de kracht van de Heilige Geest. Nu Paulus bijna gaat sterven, vindt hij het heel belangrijk om Timotheüs daar nog een keer op te wijzen. Timotheüs moet dat goed in zijn oren knopen. </a:t>
            </a:r>
          </a:p>
          <a:p>
            <a:r>
              <a:rPr lang="nl-NL" sz="1200" kern="1200" dirty="0" smtClean="0">
                <a:solidFill>
                  <a:schemeClr val="tx1"/>
                </a:solidFill>
                <a:effectLst/>
                <a:latin typeface="+mn-lt"/>
                <a:ea typeface="+mn-ea"/>
                <a:cs typeface="+mn-cs"/>
              </a:rPr>
              <a:t> </a:t>
            </a:r>
          </a:p>
          <a:p>
            <a:r>
              <a:rPr lang="nl-NL" sz="1200" b="1" kern="1200" dirty="0" smtClean="0">
                <a:solidFill>
                  <a:schemeClr val="tx1"/>
                </a:solidFill>
                <a:effectLst/>
                <a:latin typeface="+mn-lt"/>
                <a:ea typeface="+mn-ea"/>
                <a:cs typeface="+mn-cs"/>
              </a:rPr>
              <a:t>Vragen</a:t>
            </a:r>
          </a:p>
          <a:p>
            <a:pPr lvl="0"/>
            <a:r>
              <a:rPr lang="nl-NL" sz="1200" kern="1200" dirty="0" smtClean="0">
                <a:solidFill>
                  <a:schemeClr val="tx1"/>
                </a:solidFill>
                <a:effectLst/>
                <a:latin typeface="+mn-lt"/>
                <a:ea typeface="+mn-ea"/>
                <a:cs typeface="+mn-cs"/>
              </a:rPr>
              <a:t>Wat zijn ‘gezonde woorden’?</a:t>
            </a:r>
          </a:p>
          <a:p>
            <a:pPr lvl="0"/>
            <a:r>
              <a:rPr lang="nl-NL" sz="1200" kern="1200" dirty="0" smtClean="0">
                <a:solidFill>
                  <a:schemeClr val="tx1"/>
                </a:solidFill>
                <a:effectLst/>
                <a:latin typeface="+mn-lt"/>
                <a:ea typeface="+mn-ea"/>
                <a:cs typeface="+mn-cs"/>
              </a:rPr>
              <a:t>Wat betekent: ´het goede pand´?</a:t>
            </a:r>
          </a:p>
          <a:p>
            <a:pPr lvl="0"/>
            <a:r>
              <a:rPr lang="nl-NL" sz="1200" kern="1200" dirty="0" smtClean="0">
                <a:solidFill>
                  <a:schemeClr val="tx1"/>
                </a:solidFill>
                <a:effectLst/>
                <a:latin typeface="+mn-lt"/>
                <a:ea typeface="+mn-ea"/>
                <a:cs typeface="+mn-cs"/>
              </a:rPr>
              <a:t>Waarom vindt Paulus het zo belangrijk om Timotheüs er nog eens goed op te wijzen dat hij niet mag afwijken van wat Paulus leerde?</a:t>
            </a:r>
          </a:p>
          <a:p>
            <a:pPr lvl="0"/>
            <a:r>
              <a:rPr lang="nl-NL" sz="1200" kern="1200" dirty="0" smtClean="0">
                <a:solidFill>
                  <a:schemeClr val="tx1"/>
                </a:solidFill>
                <a:effectLst/>
                <a:latin typeface="+mn-lt"/>
                <a:ea typeface="+mn-ea"/>
                <a:cs typeface="+mn-cs"/>
              </a:rPr>
              <a:t>Hoe kun je het ´goede pand´ bewaren? </a:t>
            </a:r>
          </a:p>
          <a:p>
            <a:pPr lvl="0"/>
            <a:r>
              <a:rPr lang="nl-NL" sz="1200" kern="1200" dirty="0" smtClean="0">
                <a:solidFill>
                  <a:schemeClr val="tx1"/>
                </a:solidFill>
                <a:effectLst/>
                <a:latin typeface="+mn-lt"/>
                <a:ea typeface="+mn-ea"/>
                <a:cs typeface="+mn-cs"/>
              </a:rPr>
              <a:t>Hoe kun je weten dat woorden die bijvoorbeeld ambtsdragers spreken ook ´gezonde woorden´ zijn?</a:t>
            </a:r>
          </a:p>
          <a:p>
            <a:pPr lvl="0"/>
            <a:r>
              <a:rPr lang="nl-NL" sz="1200" kern="1200" dirty="0" smtClean="0">
                <a:solidFill>
                  <a:schemeClr val="tx1"/>
                </a:solidFill>
                <a:effectLst/>
                <a:latin typeface="+mn-lt"/>
                <a:ea typeface="+mn-ea"/>
                <a:cs typeface="+mn-cs"/>
              </a:rPr>
              <a:t>Onze kerk kent zes belijdenisgeschriften. Weet je welke?</a:t>
            </a:r>
          </a:p>
          <a:p>
            <a:pPr lvl="0"/>
            <a:r>
              <a:rPr lang="nl-NL" sz="1200" kern="1200" dirty="0" smtClean="0">
                <a:solidFill>
                  <a:schemeClr val="tx1"/>
                </a:solidFill>
                <a:effectLst/>
                <a:latin typeface="+mn-lt"/>
                <a:ea typeface="+mn-ea"/>
                <a:cs typeface="+mn-cs"/>
              </a:rPr>
              <a:t>Het gaat er niet alleen om dat je de geloofsleer met het hoofd weet. Anders gezegd: dat je het bewaart met je verstand. Als het goed is, is ook het hart er helemaal bij betrokken. Welke woorden uit bovenstaande teksten passen daarbij?</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18</a:t>
            </a:fld>
            <a:endParaRPr lang="nl-NL"/>
          </a:p>
        </p:txBody>
      </p:sp>
    </p:spTree>
    <p:extLst>
      <p:ext uri="{BB962C8B-B14F-4D97-AF65-F5344CB8AC3E}">
        <p14:creationId xmlns:p14="http://schemas.microsoft.com/office/powerpoint/2010/main" val="1002230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19</a:t>
            </a:fld>
            <a:endParaRPr lang="nl-NL"/>
          </a:p>
        </p:txBody>
      </p:sp>
    </p:spTree>
    <p:extLst>
      <p:ext uri="{BB962C8B-B14F-4D97-AF65-F5344CB8AC3E}">
        <p14:creationId xmlns:p14="http://schemas.microsoft.com/office/powerpoint/2010/main" val="2678492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Stelling uit Laurens Snoek, </a:t>
            </a:r>
            <a:r>
              <a:rPr lang="nl-NL" sz="1200" i="1" kern="1200" dirty="0" smtClean="0">
                <a:solidFill>
                  <a:schemeClr val="tx1"/>
                </a:solidFill>
                <a:effectLst/>
                <a:latin typeface="+mn-lt"/>
                <a:ea typeface="+mn-ea"/>
                <a:cs typeface="+mn-cs"/>
              </a:rPr>
              <a:t>Reformatorisch en evangelisch</a:t>
            </a:r>
            <a:r>
              <a:rPr lang="nl-NL" sz="1200" kern="1200" dirty="0" smtClean="0">
                <a:solidFill>
                  <a:schemeClr val="tx1"/>
                </a:solidFill>
                <a:effectLst/>
                <a:latin typeface="+mn-lt"/>
                <a:ea typeface="+mn-ea"/>
                <a:cs typeface="+mn-cs"/>
              </a:rPr>
              <a:t>, Houten 2009, 32: “Eigenlijk vertrouw je teveel op je eigen kracht als je denkt dat je als kerk wel zonder belijdenissen kunt. En vertrouwen op jezelf is gevaarlijk. Daar val je een keer mee om.”</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Lees de stelling en vraag aan de groep: Wat is een belijdenis en waarom heeft de Heere ons die gegeven? Laat ze de vraag noteren en kom er aan het eind van de </a:t>
            </a:r>
            <a:r>
              <a:rPr lang="nl-NL" sz="1200" kern="1200" dirty="0" err="1" smtClean="0">
                <a:solidFill>
                  <a:schemeClr val="tx1"/>
                </a:solidFill>
                <a:effectLst/>
                <a:latin typeface="+mn-lt"/>
                <a:ea typeface="+mn-ea"/>
                <a:cs typeface="+mn-cs"/>
              </a:rPr>
              <a:t>catechisatieles</a:t>
            </a:r>
            <a:r>
              <a:rPr lang="nl-NL" sz="1200" kern="1200" dirty="0" smtClean="0">
                <a:solidFill>
                  <a:schemeClr val="tx1"/>
                </a:solidFill>
                <a:effectLst/>
                <a:latin typeface="+mn-lt"/>
                <a:ea typeface="+mn-ea"/>
                <a:cs typeface="+mn-cs"/>
              </a:rPr>
              <a:t> op terug.</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20</a:t>
            </a:fld>
            <a:endParaRPr lang="nl-NL"/>
          </a:p>
        </p:txBody>
      </p:sp>
    </p:spTree>
    <p:extLst>
      <p:ext uri="{BB962C8B-B14F-4D97-AF65-F5344CB8AC3E}">
        <p14:creationId xmlns:p14="http://schemas.microsoft.com/office/powerpoint/2010/main" val="1857134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B0B9BB3-C02C-45C1-AAA0-73A6C4727453}" type="slidenum">
              <a:rPr lang="nl-NL" smtClean="0"/>
              <a:t>21</a:t>
            </a:fld>
            <a:endParaRPr lang="nl-NL"/>
          </a:p>
        </p:txBody>
      </p:sp>
    </p:spTree>
    <p:extLst>
      <p:ext uri="{BB962C8B-B14F-4D97-AF65-F5344CB8AC3E}">
        <p14:creationId xmlns:p14="http://schemas.microsoft.com/office/powerpoint/2010/main" val="56626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smtClean="0">
                <a:solidFill>
                  <a:schemeClr val="tx1"/>
                </a:solidFill>
                <a:effectLst/>
                <a:latin typeface="+mn-lt"/>
                <a:ea typeface="+mn-ea"/>
                <a:cs typeface="+mn-cs"/>
              </a:rPr>
              <a:t>Achtergrond</a:t>
            </a:r>
          </a:p>
          <a:p>
            <a:r>
              <a:rPr lang="nl-NL" sz="1200" kern="1200" dirty="0" smtClean="0">
                <a:solidFill>
                  <a:schemeClr val="tx1"/>
                </a:solidFill>
                <a:effectLst/>
                <a:latin typeface="+mn-lt"/>
                <a:ea typeface="+mn-ea"/>
                <a:cs typeface="+mn-cs"/>
              </a:rPr>
              <a:t>Petrus had de Heere Jezus driemaal verloochend. Tot drie keer toe krijgt hij nu een indringende vraag van Jezus. Petrus wordt niet boos. Hij zal wel verdrietig geweest zijn, denkend aan de verloochening van zijn Heiland, Die voor hem Zijn leven had gegeven. Petrus zegt: ’Heere, U weet het. U weet dat ik U liefheb.’ Petrus beseft zijn grote zonde, maar hij weet ook rotsvast dat de Heere Jezus zijn Zaligmaker is.</a:t>
            </a:r>
          </a:p>
          <a:p>
            <a:r>
              <a:rPr lang="nl-NL" sz="1200" kern="1200" dirty="0" smtClean="0">
                <a:solidFill>
                  <a:schemeClr val="tx1"/>
                </a:solidFill>
                <a:effectLst/>
                <a:latin typeface="+mn-lt"/>
                <a:ea typeface="+mn-ea"/>
                <a:cs typeface="+mn-cs"/>
              </a:rPr>
              <a:t> </a:t>
            </a:r>
          </a:p>
          <a:p>
            <a:r>
              <a:rPr lang="nl-NL" sz="1200" b="1" kern="1200" dirty="0" smtClean="0">
                <a:solidFill>
                  <a:schemeClr val="tx1"/>
                </a:solidFill>
                <a:effectLst/>
                <a:latin typeface="+mn-lt"/>
                <a:ea typeface="+mn-ea"/>
                <a:cs typeface="+mn-cs"/>
              </a:rPr>
              <a:t>Vragen</a:t>
            </a:r>
          </a:p>
          <a:p>
            <a:pPr lvl="0"/>
            <a:r>
              <a:rPr lang="nl-NL" sz="1200" kern="1200" dirty="0" smtClean="0">
                <a:solidFill>
                  <a:schemeClr val="tx1"/>
                </a:solidFill>
                <a:effectLst/>
                <a:latin typeface="+mn-lt"/>
                <a:ea typeface="+mn-ea"/>
                <a:cs typeface="+mn-cs"/>
              </a:rPr>
              <a:t>Waarom stelt de Heere Jezus drie keer een vraag?</a:t>
            </a:r>
          </a:p>
          <a:p>
            <a:pPr lvl="0"/>
            <a:r>
              <a:rPr lang="nl-NL" sz="1200" kern="1200" dirty="0" smtClean="0">
                <a:solidFill>
                  <a:schemeClr val="tx1"/>
                </a:solidFill>
                <a:effectLst/>
                <a:latin typeface="+mn-lt"/>
                <a:ea typeface="+mn-ea"/>
                <a:cs typeface="+mn-cs"/>
              </a:rPr>
              <a:t>Belijden en volgen van Jezus brengt lijden met zich mee. Hoe zie je dat in dit Bijbelgedeelte?</a:t>
            </a:r>
          </a:p>
          <a:p>
            <a:pPr lvl="0"/>
            <a:r>
              <a:rPr lang="nl-NL" sz="1200" kern="1200" dirty="0" smtClean="0">
                <a:solidFill>
                  <a:schemeClr val="tx1"/>
                </a:solidFill>
                <a:effectLst/>
                <a:latin typeface="+mn-lt"/>
                <a:ea typeface="+mn-ea"/>
                <a:cs typeface="+mn-cs"/>
              </a:rPr>
              <a:t>Weet je hoe het met Petrus afgelopen is?</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22</a:t>
            </a:fld>
            <a:endParaRPr lang="nl-NL"/>
          </a:p>
        </p:txBody>
      </p:sp>
    </p:spTree>
    <p:extLst>
      <p:ext uri="{BB962C8B-B14F-4D97-AF65-F5344CB8AC3E}">
        <p14:creationId xmlns:p14="http://schemas.microsoft.com/office/powerpoint/2010/main" val="1924249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23</a:t>
            </a:fld>
            <a:endParaRPr lang="nl-NL"/>
          </a:p>
        </p:txBody>
      </p:sp>
    </p:spTree>
    <p:extLst>
      <p:ext uri="{BB962C8B-B14F-4D97-AF65-F5344CB8AC3E}">
        <p14:creationId xmlns:p14="http://schemas.microsoft.com/office/powerpoint/2010/main" val="3184896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4</a:t>
            </a:fld>
            <a:endParaRPr lang="nl-NL" dirty="0"/>
          </a:p>
        </p:txBody>
      </p:sp>
    </p:spTree>
    <p:extLst>
      <p:ext uri="{BB962C8B-B14F-4D97-AF65-F5344CB8AC3E}">
        <p14:creationId xmlns:p14="http://schemas.microsoft.com/office/powerpoint/2010/main" val="1549235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Guido de </a:t>
            </a:r>
            <a:r>
              <a:rPr lang="nl-NL" sz="1200" kern="1200" dirty="0" err="1" smtClean="0">
                <a:solidFill>
                  <a:schemeClr val="tx1"/>
                </a:solidFill>
                <a:effectLst/>
                <a:latin typeface="+mn-lt"/>
                <a:ea typeface="+mn-ea"/>
                <a:cs typeface="+mn-cs"/>
              </a:rPr>
              <a:t>Brès</a:t>
            </a:r>
            <a:r>
              <a:rPr lang="nl-NL" sz="1200" kern="1200" dirty="0" smtClean="0">
                <a:solidFill>
                  <a:schemeClr val="tx1"/>
                </a:solidFill>
                <a:effectLst/>
                <a:latin typeface="+mn-lt"/>
                <a:ea typeface="+mn-ea"/>
                <a:cs typeface="+mn-cs"/>
              </a:rPr>
              <a:t> schreef met gevaar voor eigen leven de Nederlandse Geloofsbelijdenis. Hij wilde koning Filips II duidelijk maken dat hij en de andere calvinisten geen ketters waren, maar God naar Zijn Woord wilden dienen. In de NGB legde hij uit wat de Bijbelse leer is. Het is geen </a:t>
            </a:r>
            <a:r>
              <a:rPr lang="nl-NL" sz="1200" kern="1200" dirty="0" err="1" smtClean="0">
                <a:solidFill>
                  <a:schemeClr val="tx1"/>
                </a:solidFill>
                <a:effectLst/>
                <a:latin typeface="+mn-lt"/>
                <a:ea typeface="+mn-ea"/>
                <a:cs typeface="+mn-cs"/>
              </a:rPr>
              <a:t>dorre</a:t>
            </a:r>
            <a:r>
              <a:rPr lang="nl-NL" sz="1200" kern="1200" dirty="0" smtClean="0">
                <a:solidFill>
                  <a:schemeClr val="tx1"/>
                </a:solidFill>
                <a:effectLst/>
                <a:latin typeface="+mn-lt"/>
                <a:ea typeface="+mn-ea"/>
                <a:cs typeface="+mn-cs"/>
              </a:rPr>
              <a:t> opsomming, maar een levend getuigenis. Om het belijdenisgeschrift bij de koning te laten bezorgen, gooide De </a:t>
            </a:r>
            <a:r>
              <a:rPr lang="nl-NL" sz="1200" kern="1200" dirty="0" err="1" smtClean="0">
                <a:solidFill>
                  <a:schemeClr val="tx1"/>
                </a:solidFill>
                <a:effectLst/>
                <a:latin typeface="+mn-lt"/>
                <a:ea typeface="+mn-ea"/>
                <a:cs typeface="+mn-cs"/>
              </a:rPr>
              <a:t>Brès</a:t>
            </a:r>
            <a:r>
              <a:rPr lang="nl-NL" sz="1200" kern="1200" dirty="0" smtClean="0">
                <a:solidFill>
                  <a:schemeClr val="tx1"/>
                </a:solidFill>
                <a:effectLst/>
                <a:latin typeface="+mn-lt"/>
                <a:ea typeface="+mn-ea"/>
                <a:cs typeface="+mn-cs"/>
              </a:rPr>
              <a:t> het over de muur van het kasteel te Doornik. Uiteindelijk zou Guido de </a:t>
            </a:r>
            <a:r>
              <a:rPr lang="nl-NL" sz="1200" kern="1200" dirty="0" err="1" smtClean="0">
                <a:solidFill>
                  <a:schemeClr val="tx1"/>
                </a:solidFill>
                <a:effectLst/>
                <a:latin typeface="+mn-lt"/>
                <a:ea typeface="+mn-ea"/>
                <a:cs typeface="+mn-cs"/>
              </a:rPr>
              <a:t>Brès</a:t>
            </a:r>
            <a:r>
              <a:rPr lang="nl-NL" sz="1200" kern="1200" dirty="0" smtClean="0">
                <a:solidFill>
                  <a:schemeClr val="tx1"/>
                </a:solidFill>
                <a:effectLst/>
                <a:latin typeface="+mn-lt"/>
                <a:ea typeface="+mn-ea"/>
                <a:cs typeface="+mn-cs"/>
              </a:rPr>
              <a:t> met zijn leven betalen voor het belijden van de Bijbelse leer. Belijden betekent vaak lijden. Toen en nu ook nog. Denk maar aan al die vervolgde christenen.</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5</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Belijden betekent: hetzelfde zeggen. </a:t>
            </a:r>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Oude Testament over de beloofde Messias.</a:t>
            </a:r>
          </a:p>
          <a:p>
            <a:r>
              <a:rPr lang="nl-NL" dirty="0"/>
              <a:t>Nieuwe Testament spreekt over Zijn komst en werk</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419679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belijdenisgeschriften verwoorden wat met het hart wordt geloofd. Dit zorgt voor herkenning bij de verschillende kerken die er zijn. </a:t>
            </a:r>
          </a:p>
          <a:p>
            <a:endParaRPr lang="nl-NL"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Bij de uitleg onder het kopje ‘Herkenning’ staat dat de belijdenisgeschriften tussen kerken met gelijke belijdenisgeschriften herkenning geeft. Ook laten belijdenisgeschriften zien, waar een kerk voor staat. Hierbij moet de kanttekening gemaakt worden, dat dit in de praktijk niet altijd zo functioneert. Zo is soms de herkenning met kerken die net als ons de </a:t>
            </a:r>
            <a:r>
              <a:rPr lang="nl-NL" sz="1200" i="1" kern="1200" dirty="0" smtClean="0">
                <a:solidFill>
                  <a:schemeClr val="tx1"/>
                </a:solidFill>
                <a:effectLst/>
                <a:latin typeface="+mn-lt"/>
                <a:ea typeface="+mn-ea"/>
                <a:cs typeface="+mn-cs"/>
              </a:rPr>
              <a:t>Drie Formulieren van Enigheid</a:t>
            </a:r>
            <a:r>
              <a:rPr lang="nl-NL" sz="1200" kern="1200" dirty="0" smtClean="0">
                <a:solidFill>
                  <a:schemeClr val="tx1"/>
                </a:solidFill>
                <a:effectLst/>
                <a:latin typeface="+mn-lt"/>
                <a:ea typeface="+mn-ea"/>
                <a:cs typeface="+mn-cs"/>
              </a:rPr>
              <a:t> erkennen soms ver te zoeken. Wanneer jongeren hier vragen over stellen, kan gewezen worden op de plaats die de belijdenisgeschriften innemen. Wordt het gezien als een historisch document wat vooral weergeeft hoe men er vroeger over dacht, of als een belijdenisgeschrift wat ook vandaag leer en leven bepaalt?</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422762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inhoud van het geloof wordt aan het nageslacht overgedragen. </a:t>
            </a:r>
          </a:p>
          <a:p>
            <a:r>
              <a:rPr lang="nl-NL" dirty="0" smtClean="0"/>
              <a:t>Dat we weten wat de Bijbel leert en dat we Gods Woord door Zijn genade ook met het hart zullen geloven. </a:t>
            </a:r>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dirty="0"/>
          </a:p>
        </p:txBody>
      </p:sp>
    </p:spTree>
    <p:extLst>
      <p:ext uri="{BB962C8B-B14F-4D97-AF65-F5344CB8AC3E}">
        <p14:creationId xmlns:p14="http://schemas.microsoft.com/office/powerpoint/2010/main" val="37231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Belijdenisgeschriften geven de grens aan waarbinnen je kunt wandelen. </a:t>
            </a:r>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11</a:t>
            </a:fld>
            <a:endParaRPr lang="nl-NL" dirty="0"/>
          </a:p>
        </p:txBody>
      </p:sp>
    </p:spTree>
    <p:extLst>
      <p:ext uri="{BB962C8B-B14F-4D97-AF65-F5344CB8AC3E}">
        <p14:creationId xmlns:p14="http://schemas.microsoft.com/office/powerpoint/2010/main" val="2557468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Geef voor deze opdracht 3 minuten de tijd.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15</a:t>
            </a:fld>
            <a:endParaRPr lang="nl-NL"/>
          </a:p>
        </p:txBody>
      </p:sp>
    </p:spTree>
    <p:extLst>
      <p:ext uri="{BB962C8B-B14F-4D97-AF65-F5344CB8AC3E}">
        <p14:creationId xmlns:p14="http://schemas.microsoft.com/office/powerpoint/2010/main" val="2991337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xmlns=""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451650198"/>
      </p:ext>
    </p:extLst>
  </p:cSld>
  <p:clrMapOvr>
    <a:masterClrMapping/>
  </p:clrMapOvr>
  <p:extLst mod="1">
    <p:ext uri="{DCECCB84-F9BA-43D5-87BE-67443E8EF086}">
      <p15:sldGuideLst xmlns:p15="http://schemas.microsoft.com/office/powerpoint/2012/main">
        <p15:guide id="1" pos="27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xmlns=""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xmlns=""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xmlns=""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xmlns=""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xmlns=""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oordwe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xmlns=""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ijdelijke aanduiding voor afbeelding 11">
            <a:extLst>
              <a:ext uri="{FF2B5EF4-FFF2-40B4-BE49-F238E27FC236}">
                <a16:creationId xmlns:a16="http://schemas.microsoft.com/office/drawing/2014/main" xmlns=""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err="1"/>
              <a:t>Woordweb</a:t>
            </a:r>
            <a:r>
              <a:rPr lang="nl-NL" dirty="0"/>
              <a:t> Afbeelding</a:t>
            </a:r>
          </a:p>
        </p:txBody>
      </p:sp>
      <p:sp>
        <p:nvSpPr>
          <p:cNvPr id="6" name="Tekstvak 5">
            <a:extLst>
              <a:ext uri="{FF2B5EF4-FFF2-40B4-BE49-F238E27FC236}">
                <a16:creationId xmlns:a16="http://schemas.microsoft.com/office/drawing/2014/main" xmlns="" id="{DBC451DF-54BA-4CD2-A5CC-833BB4BD5AEC}"/>
              </a:ext>
            </a:extLst>
          </p:cNvPr>
          <p:cNvSpPr txBox="1"/>
          <p:nvPr userDrawn="1"/>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Tree>
    <p:extLst>
      <p:ext uri="{BB962C8B-B14F-4D97-AF65-F5344CB8AC3E}">
        <p14:creationId xmlns:p14="http://schemas.microsoft.com/office/powerpoint/2010/main" val="3016306668"/>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xmlns=""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xmlns=""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xmlns=""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xmlns=""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xmlns=""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xmlns=""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xmlns=""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xmlns=""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xmlns=""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xmlns=""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xmlns=""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EEC6D58-E80D-4427-B67C-34B016BAB2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xmlns="" id="{AFAACCBE-55EE-42A8-9E19-B53BB24A25BC}"/>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xmlns="" id="{E0543321-8BD7-46AF-92A1-50DC010C7F2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xmlns="" id="{ADA8FE44-44A3-4BE1-9655-C69359552D0D}"/>
              </a:ext>
            </a:extLst>
          </p:cNvPr>
          <p:cNvSpPr>
            <a:spLocks noGrp="1"/>
          </p:cNvSpPr>
          <p:nvPr>
            <p:ph type="dt" sz="half" idx="10"/>
          </p:nvPr>
        </p:nvSpPr>
        <p:spPr/>
        <p:txBody>
          <a:bodyPr/>
          <a:lstStyle/>
          <a:p>
            <a:fld id="{256C78A9-A4EE-48A8-9F32-5D4D8BA1C962}" type="datetimeFigureOut">
              <a:rPr lang="nl-NL" smtClean="0"/>
              <a:t>15-1-2018</a:t>
            </a:fld>
            <a:endParaRPr lang="nl-NL"/>
          </a:p>
        </p:txBody>
      </p:sp>
      <p:sp>
        <p:nvSpPr>
          <p:cNvPr id="6" name="Tijdelijke aanduiding voor voettekst 5">
            <a:extLst>
              <a:ext uri="{FF2B5EF4-FFF2-40B4-BE49-F238E27FC236}">
                <a16:creationId xmlns:a16="http://schemas.microsoft.com/office/drawing/2014/main" xmlns="" id="{14D48E1F-99EB-4C2B-A7B5-D9F40054EA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FBD1261B-41F1-4EBC-A86F-CC6274AB1CE1}"/>
              </a:ext>
            </a:extLst>
          </p:cNvPr>
          <p:cNvSpPr>
            <a:spLocks noGrp="1"/>
          </p:cNvSpPr>
          <p:nvPr>
            <p:ph type="sldNum" sz="quarter" idx="12"/>
          </p:nvPr>
        </p:nvSpPr>
        <p:spPr/>
        <p:txBody>
          <a:bodyPr/>
          <a:lstStyle/>
          <a:p>
            <a:fld id="{D327BB7D-08C6-442E-B351-4DC6551825A9}" type="slidenum">
              <a:rPr lang="nl-NL" smtClean="0"/>
              <a:t>‹nr.›</a:t>
            </a:fld>
            <a:endParaRPr lang="nl-NL"/>
          </a:p>
        </p:txBody>
      </p:sp>
    </p:spTree>
    <p:extLst>
      <p:ext uri="{BB962C8B-B14F-4D97-AF65-F5344CB8AC3E}">
        <p14:creationId xmlns:p14="http://schemas.microsoft.com/office/powerpoint/2010/main" val="342984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xmlns=""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xmlns=""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xmlns=""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xmlns=""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1032963461"/>
      </p:ext>
    </p:extLst>
  </p:cSld>
  <p:clrMapOvr>
    <a:masterClrMapping/>
  </p:clrMapOvr>
  <p:extLst mod="1">
    <p:ext uri="{DCECCB84-F9BA-43D5-87BE-67443E8EF086}">
      <p15:sldGuideLst xmlns:p15="http://schemas.microsoft.com/office/powerpoint/2012/main">
        <p15:guide id="1" orient="horz" pos="42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xmlns=""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xmlns=""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xmlns=""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xmlns=""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xmlns=""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xmlns=""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xmlns=""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xmlns=""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xmlns=""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xmlns=""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xmlns=""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xmlns=""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xmlns=""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xmlns=""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xmlns=""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xmlns=""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xmlns=""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xmlns=""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xmlns=""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xmlns=""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xmlns=""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xmlns=""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xmlns=""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xmlns=""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xmlns=""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90173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9" r:id="rId6"/>
    <p:sldLayoutId id="2147483660" r:id="rId7"/>
    <p:sldLayoutId id="2147483655" r:id="rId8"/>
    <p:sldLayoutId id="2147483654" r:id="rId9"/>
    <p:sldLayoutId id="2147483657" r:id="rId10"/>
    <p:sldLayoutId id="2147483658" r:id="rId11"/>
    <p:sldLayoutId id="2147483661" r:id="rId12"/>
    <p:sldLayoutId id="2147483662" r:id="rId13"/>
    <p:sldLayoutId id="2147483656"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708" userDrawn="1">
          <p15:clr>
            <a:srgbClr val="F26B43"/>
          </p15:clr>
        </p15:guide>
        <p15:guide id="4"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xmlns="" id="{B324687A-4064-401A-B563-112DE177B4D8}"/>
              </a:ext>
            </a:extLst>
          </p:cNvPr>
          <p:cNvSpPr>
            <a:spLocks noGrp="1"/>
          </p:cNvSpPr>
          <p:nvPr>
            <p:ph type="body" sz="quarter" idx="10"/>
          </p:nvPr>
        </p:nvSpPr>
        <p:spPr/>
        <p:txBody>
          <a:bodyPr/>
          <a:lstStyle/>
          <a:p>
            <a:r>
              <a:rPr lang="nl-NL" dirty="0" smtClean="0"/>
              <a:t>Belijden betekent: hetzelfde zeggen</a:t>
            </a:r>
            <a:endParaRPr lang="nl-NL" dirty="0"/>
          </a:p>
        </p:txBody>
      </p:sp>
      <p:sp>
        <p:nvSpPr>
          <p:cNvPr id="3" name="Titel 2">
            <a:extLst>
              <a:ext uri="{FF2B5EF4-FFF2-40B4-BE49-F238E27FC236}">
                <a16:creationId xmlns:a16="http://schemas.microsoft.com/office/drawing/2014/main" xmlns="" id="{185E0BF8-1F79-45E0-8133-A9357D0CDAAE}"/>
              </a:ext>
            </a:extLst>
          </p:cNvPr>
          <p:cNvSpPr>
            <a:spLocks noGrp="1"/>
          </p:cNvSpPr>
          <p:nvPr>
            <p:ph type="title"/>
          </p:nvPr>
        </p:nvSpPr>
        <p:spPr/>
        <p:txBody>
          <a:bodyPr/>
          <a:lstStyle/>
          <a:p>
            <a:r>
              <a:rPr lang="nl-NL" dirty="0" smtClean="0"/>
              <a:t>De belijdenisgeschriften</a:t>
            </a:r>
            <a:endParaRPr lang="nl-NL" dirty="0"/>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8DDAB87-C726-4E69-845A-56B197D1A660}"/>
              </a:ext>
            </a:extLst>
          </p:cNvPr>
          <p:cNvSpPr>
            <a:spLocks noGrp="1"/>
          </p:cNvSpPr>
          <p:nvPr>
            <p:ph type="title"/>
          </p:nvPr>
        </p:nvSpPr>
        <p:spPr/>
        <p:txBody>
          <a:bodyPr>
            <a:normAutofit fontScale="90000"/>
          </a:bodyPr>
          <a:lstStyle/>
          <a:p>
            <a:r>
              <a:rPr lang="nl-NL" sz="3600" dirty="0"/>
              <a:t>Begrip: </a:t>
            </a:r>
            <a:r>
              <a:rPr lang="nl-NL" sz="3600" dirty="0" smtClean="0"/>
              <a:t>Onderwijs</a:t>
            </a:r>
            <a:endParaRPr lang="nl-NL" dirty="0"/>
          </a:p>
        </p:txBody>
      </p:sp>
      <p:sp>
        <p:nvSpPr>
          <p:cNvPr id="3" name="Tijdelijke aanduiding voor tekst 2">
            <a:extLst>
              <a:ext uri="{FF2B5EF4-FFF2-40B4-BE49-F238E27FC236}">
                <a16:creationId xmlns:a16="http://schemas.microsoft.com/office/drawing/2014/main" xmlns="" id="{3258D185-FF63-42C5-977E-9D0E8CB698EB}"/>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smtClean="0"/>
              <a:t>Leg uit hoe de belijdenisgeschriften onderwijs doorgeven. </a:t>
            </a:r>
            <a:endParaRPr lang="nl-NL" dirty="0"/>
          </a:p>
          <a:p>
            <a:pPr marL="285750" indent="-285750">
              <a:buFont typeface="Arial" panose="020B0604020202020204" pitchFamily="34" charset="0"/>
              <a:buChar char="•"/>
            </a:pPr>
            <a:r>
              <a:rPr lang="nl-NL" dirty="0" smtClean="0"/>
              <a:t>Wat is het doel van het onderwijs?</a:t>
            </a:r>
            <a:endParaRPr lang="nl-NL" dirty="0"/>
          </a:p>
          <a:p>
            <a:pPr marL="285750" indent="-285750">
              <a:buFont typeface="Arial" panose="020B0604020202020204" pitchFamily="34" charset="0"/>
              <a:buChar char="•"/>
            </a:pPr>
            <a:endParaRPr lang="nl-NL" dirty="0"/>
          </a:p>
        </p:txBody>
      </p:sp>
      <p:sp>
        <p:nvSpPr>
          <p:cNvPr id="4" name="Tijdelijke aanduiding voor verticale tekst 3">
            <a:extLst>
              <a:ext uri="{FF2B5EF4-FFF2-40B4-BE49-F238E27FC236}">
                <a16:creationId xmlns:a16="http://schemas.microsoft.com/office/drawing/2014/main" xmlns="" id="{422696D2-A487-4AD3-BCC4-A5A3FAAFF227}"/>
              </a:ext>
            </a:extLst>
          </p:cNvPr>
          <p:cNvSpPr>
            <a:spLocks noGrp="1"/>
          </p:cNvSpPr>
          <p:nvPr>
            <p:ph type="body" orient="vert" sz="quarter" idx="10"/>
          </p:nvPr>
        </p:nvSpPr>
        <p:spPr/>
        <p:txBody>
          <a:bodyPr>
            <a:normAutofit/>
          </a:bodyPr>
          <a:lstStyle/>
          <a:p>
            <a:r>
              <a:rPr lang="nl-NL" dirty="0"/>
              <a:t>Begrip: </a:t>
            </a:r>
            <a:r>
              <a:rPr lang="nl-NL" dirty="0" smtClean="0"/>
              <a:t>Onderwijs</a:t>
            </a:r>
            <a:endParaRPr lang="nl-NL" dirty="0"/>
          </a:p>
        </p:txBody>
      </p:sp>
      <p:pic>
        <p:nvPicPr>
          <p:cNvPr id="8" name="Tijdelijke aanduiding voor inhoud 11">
            <a:extLst>
              <a:ext uri="{FF2B5EF4-FFF2-40B4-BE49-F238E27FC236}">
                <a16:creationId xmlns:a16="http://schemas.microsoft.com/office/drawing/2014/main" xmlns="" id="{2276B128-4219-43AD-B2B9-22552D778E15}"/>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1287" r="11287"/>
          <a:stretch/>
        </p:blipFill>
        <p:spPr>
          <a:prstGeom prst="rect">
            <a:avLst/>
          </a:prstGeom>
          <a:effectLst/>
        </p:spPr>
      </p:pic>
    </p:spTree>
    <p:extLst>
      <p:ext uri="{BB962C8B-B14F-4D97-AF65-F5344CB8AC3E}">
        <p14:creationId xmlns:p14="http://schemas.microsoft.com/office/powerpoint/2010/main" val="2908452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E049B33-1509-49B0-9A88-BA5265DA1389}"/>
              </a:ext>
            </a:extLst>
          </p:cNvPr>
          <p:cNvSpPr>
            <a:spLocks noGrp="1"/>
          </p:cNvSpPr>
          <p:nvPr>
            <p:ph type="title"/>
          </p:nvPr>
        </p:nvSpPr>
        <p:spPr/>
        <p:txBody>
          <a:bodyPr/>
          <a:lstStyle/>
          <a:p>
            <a:r>
              <a:rPr lang="nl-NL" dirty="0"/>
              <a:t>Begrip: </a:t>
            </a:r>
            <a:r>
              <a:rPr lang="nl-NL" dirty="0" smtClean="0"/>
              <a:t>Grenzen</a:t>
            </a:r>
            <a:endParaRPr lang="nl-NL" dirty="0"/>
          </a:p>
        </p:txBody>
      </p:sp>
      <p:sp>
        <p:nvSpPr>
          <p:cNvPr id="3" name="Tijdelijke aanduiding voor tekst 2">
            <a:extLst>
              <a:ext uri="{FF2B5EF4-FFF2-40B4-BE49-F238E27FC236}">
                <a16:creationId xmlns:a16="http://schemas.microsoft.com/office/drawing/2014/main" xmlns="" id="{1C978B09-935B-4161-9A3C-6CD2CDC86ADA}"/>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smtClean="0"/>
              <a:t>Hoe helpen de belijdenisgeschriften bij wat Bijbels is?</a:t>
            </a:r>
            <a:endParaRPr lang="en-US" dirty="0"/>
          </a:p>
          <a:p>
            <a:pPr marL="285750" indent="-285750">
              <a:buFont typeface="Arial" panose="020B0604020202020204" pitchFamily="34" charset="0"/>
              <a:buChar char="•"/>
            </a:pPr>
            <a:endParaRPr lang="nl-NL" dirty="0"/>
          </a:p>
        </p:txBody>
      </p:sp>
      <p:sp>
        <p:nvSpPr>
          <p:cNvPr id="4" name="Tijdelijke aanduiding voor verticale tekst 3">
            <a:extLst>
              <a:ext uri="{FF2B5EF4-FFF2-40B4-BE49-F238E27FC236}">
                <a16:creationId xmlns:a16="http://schemas.microsoft.com/office/drawing/2014/main" xmlns="" id="{BBC461D0-6CF9-48A9-85B5-67791F8AE46A}"/>
              </a:ext>
            </a:extLst>
          </p:cNvPr>
          <p:cNvSpPr>
            <a:spLocks noGrp="1"/>
          </p:cNvSpPr>
          <p:nvPr>
            <p:ph type="body" orient="vert" sz="quarter" idx="10"/>
          </p:nvPr>
        </p:nvSpPr>
        <p:spPr/>
        <p:txBody>
          <a:bodyPr/>
          <a:lstStyle/>
          <a:p>
            <a:r>
              <a:rPr lang="nl-NL" dirty="0"/>
              <a:t>Begrip: </a:t>
            </a:r>
            <a:r>
              <a:rPr lang="nl-NL" dirty="0" smtClean="0"/>
              <a:t>Grenzen</a:t>
            </a:r>
            <a:endParaRPr lang="nl-NL" dirty="0"/>
          </a:p>
        </p:txBody>
      </p:sp>
      <p:pic>
        <p:nvPicPr>
          <p:cNvPr id="7" name="Picture 2" descr="Pier, Jetty, Ocean, Sea, Water, Way, Perspective">
            <a:extLst>
              <a:ext uri="{FF2B5EF4-FFF2-40B4-BE49-F238E27FC236}">
                <a16:creationId xmlns:a16="http://schemas.microsoft.com/office/drawing/2014/main" xmlns="" id="{4C25EA49-2FEB-46A8-897C-315F5F95E8F6}"/>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bwMode="auto">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509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 id="{D094E7C7-48FF-4CC5-A354-12CB85FFCEBC}"/>
              </a:ext>
            </a:extLst>
          </p:cNvPr>
          <p:cNvSpPr>
            <a:spLocks noGrp="1"/>
          </p:cNvSpPr>
          <p:nvPr>
            <p:ph type="title"/>
          </p:nvPr>
        </p:nvSpPr>
        <p:spPr/>
        <p:txBody>
          <a:bodyPr/>
          <a:lstStyle/>
          <a:p>
            <a:r>
              <a:rPr lang="nl-NL" dirty="0"/>
              <a:t>Verwerkingsvragen</a:t>
            </a:r>
          </a:p>
        </p:txBody>
      </p:sp>
      <p:sp>
        <p:nvSpPr>
          <p:cNvPr id="7" name="Tijdelijke aanduiding voor tekst 6">
            <a:extLst>
              <a:ext uri="{FF2B5EF4-FFF2-40B4-BE49-F238E27FC236}">
                <a16:creationId xmlns:a16="http://schemas.microsoft.com/office/drawing/2014/main" xmlns="" id="{88A062EF-5B51-4814-A235-CFF12E2B23EF}"/>
              </a:ext>
            </a:extLst>
          </p:cNvPr>
          <p:cNvSpPr>
            <a:spLocks noGrp="1"/>
          </p:cNvSpPr>
          <p:nvPr>
            <p:ph type="body" sz="quarter" idx="11"/>
          </p:nvPr>
        </p:nvSpPr>
        <p:spPr/>
        <p:txBody>
          <a:bodyPr/>
          <a:lstStyle/>
          <a:p>
            <a:r>
              <a:rPr lang="nl-NL" dirty="0"/>
              <a:t>Maak de verwerkingsvragen op bladzijde </a:t>
            </a:r>
            <a:r>
              <a:rPr lang="nl-NL" dirty="0" smtClean="0"/>
              <a:t>13.</a:t>
            </a:r>
            <a:endParaRPr lang="nl-NL" dirty="0"/>
          </a:p>
        </p:txBody>
      </p:sp>
    </p:spTree>
    <p:extLst>
      <p:ext uri="{BB962C8B-B14F-4D97-AF65-F5344CB8AC3E}">
        <p14:creationId xmlns:p14="http://schemas.microsoft.com/office/powerpoint/2010/main" val="1686064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xmlns="" id="{CE9817F8-4D3D-4337-BF1D-B6C817882EB7}"/>
              </a:ext>
            </a:extLst>
          </p:cNvPr>
          <p:cNvSpPr>
            <a:spLocks noGrp="1"/>
          </p:cNvSpPr>
          <p:nvPr>
            <p:ph type="body" sz="quarter" idx="11"/>
          </p:nvPr>
        </p:nvSpPr>
        <p:spPr/>
        <p:txBody>
          <a:bodyPr/>
          <a:lstStyle/>
          <a:p>
            <a:pPr marL="0"/>
            <a:r>
              <a:rPr lang="nl-NL" dirty="0" smtClean="0"/>
              <a:t>Belijden = </a:t>
            </a:r>
            <a:r>
              <a:rPr lang="nl-NL" dirty="0" err="1" smtClean="0"/>
              <a:t>naspreken</a:t>
            </a:r>
            <a:endParaRPr lang="nl-NL" dirty="0" smtClean="0"/>
          </a:p>
          <a:p>
            <a:pPr marL="0"/>
            <a:r>
              <a:rPr lang="nl-NL" dirty="0" smtClean="0"/>
              <a:t>Belijden = samenvatting</a:t>
            </a:r>
          </a:p>
          <a:p>
            <a:pPr marL="0"/>
            <a:r>
              <a:rPr lang="nl-NL" dirty="0" smtClean="0"/>
              <a:t>Belijdenis geeft herkenning</a:t>
            </a:r>
          </a:p>
          <a:p>
            <a:pPr marL="0"/>
            <a:r>
              <a:rPr lang="nl-NL" dirty="0" smtClean="0"/>
              <a:t>Belijdenis kan worden doorgegeven</a:t>
            </a:r>
          </a:p>
          <a:p>
            <a:pPr marL="0"/>
            <a:r>
              <a:rPr lang="nl-NL" dirty="0" smtClean="0"/>
              <a:t>Belijdenis geeft grenzen aan</a:t>
            </a:r>
          </a:p>
        </p:txBody>
      </p:sp>
    </p:spTree>
    <p:extLst>
      <p:ext uri="{BB962C8B-B14F-4D97-AF65-F5344CB8AC3E}">
        <p14:creationId xmlns:p14="http://schemas.microsoft.com/office/powerpoint/2010/main" val="675279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xmlns=""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xmlns="" id="{0D828282-5F35-4134-B3C6-B81078C4D917}"/>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39D6FE44-67AD-4272-8135-C4575A3F6704}"/>
              </a:ext>
            </a:extLst>
          </p:cNvPr>
          <p:cNvSpPr>
            <a:spLocks noGrp="1"/>
          </p:cNvSpPr>
          <p:nvPr>
            <p:ph type="title"/>
          </p:nvPr>
        </p:nvSpPr>
        <p:spPr/>
        <p:txBody>
          <a:bodyPr/>
          <a:lstStyle/>
          <a:p>
            <a:r>
              <a:rPr lang="nl-NL" dirty="0"/>
              <a:t>Verwerkingsopdracht</a:t>
            </a:r>
          </a:p>
        </p:txBody>
      </p:sp>
      <p:sp>
        <p:nvSpPr>
          <p:cNvPr id="6" name="Tijdelijke aanduiding voor tekst 5">
            <a:extLst>
              <a:ext uri="{FF2B5EF4-FFF2-40B4-BE49-F238E27FC236}">
                <a16:creationId xmlns:a16="http://schemas.microsoft.com/office/drawing/2014/main" xmlns="" id="{E6052B7C-21B0-4B02-B509-6E5D901B9C06}"/>
              </a:ext>
            </a:extLst>
          </p:cNvPr>
          <p:cNvSpPr>
            <a:spLocks noGrp="1"/>
          </p:cNvSpPr>
          <p:nvPr>
            <p:ph type="body" sz="quarter" idx="11"/>
          </p:nvPr>
        </p:nvSpPr>
        <p:spPr/>
        <p:txBody>
          <a:bodyPr/>
          <a:lstStyle/>
          <a:p>
            <a:pPr marL="0" indent="0">
              <a:buNone/>
            </a:pPr>
            <a:r>
              <a:rPr lang="nl-NL" b="1" dirty="0" smtClean="0"/>
              <a:t>Waarom zijn belijdenisgeschriften belangrijk?</a:t>
            </a:r>
            <a:endParaRPr lang="nl-NL" b="1" dirty="0"/>
          </a:p>
          <a:p>
            <a:r>
              <a:rPr lang="nl-NL" dirty="0" smtClean="0"/>
              <a:t>Praat erover in tweetallen en schrijf je antwoord op bij de aantekeningen op pagina 14.</a:t>
            </a:r>
            <a:endParaRPr lang="nl-NL" dirty="0"/>
          </a:p>
          <a:p>
            <a:r>
              <a:rPr lang="nl-NL" dirty="0"/>
              <a:t>Deel het met de grote groep. </a:t>
            </a:r>
          </a:p>
          <a:p>
            <a:endParaRPr lang="nl-NL" dirty="0"/>
          </a:p>
        </p:txBody>
      </p:sp>
    </p:spTree>
    <p:extLst>
      <p:ext uri="{BB962C8B-B14F-4D97-AF65-F5344CB8AC3E}">
        <p14:creationId xmlns:p14="http://schemas.microsoft.com/office/powerpoint/2010/main" val="5056506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886052C8-8873-4ED4-BB6D-8C5D0770C29F}"/>
              </a:ext>
            </a:extLst>
          </p:cNvPr>
          <p:cNvSpPr>
            <a:spLocks noGrp="1"/>
          </p:cNvSpPr>
          <p:nvPr>
            <p:ph type="title"/>
          </p:nvPr>
        </p:nvSpPr>
        <p:spPr/>
        <p:txBody>
          <a:bodyPr/>
          <a:lstStyle/>
          <a:p>
            <a:r>
              <a:rPr lang="nl-NL" dirty="0"/>
              <a:t>Stelling</a:t>
            </a:r>
          </a:p>
        </p:txBody>
      </p:sp>
      <p:sp>
        <p:nvSpPr>
          <p:cNvPr id="6" name="Tijdelijke aanduiding voor tekst 5">
            <a:extLst>
              <a:ext uri="{FF2B5EF4-FFF2-40B4-BE49-F238E27FC236}">
                <a16:creationId xmlns:a16="http://schemas.microsoft.com/office/drawing/2014/main" xmlns="" id="{14852298-6DF4-4A12-B366-F0CACE71CEBA}"/>
              </a:ext>
            </a:extLst>
          </p:cNvPr>
          <p:cNvSpPr>
            <a:spLocks noGrp="1"/>
          </p:cNvSpPr>
          <p:nvPr>
            <p:ph type="body" sz="quarter" idx="11"/>
          </p:nvPr>
        </p:nvSpPr>
        <p:spPr/>
        <p:txBody>
          <a:bodyPr/>
          <a:lstStyle/>
          <a:p>
            <a:r>
              <a:rPr lang="nl-NL" dirty="0" smtClean="0"/>
              <a:t>We hebben de belijdenisgeschriften niet nodig. </a:t>
            </a:r>
            <a:endParaRPr lang="nl-NL" dirty="0"/>
          </a:p>
          <a:p>
            <a:endParaRPr lang="nl-NL" dirty="0"/>
          </a:p>
        </p:txBody>
      </p:sp>
      <p:sp>
        <p:nvSpPr>
          <p:cNvPr id="5" name="Tijdelijke aanduiding voor verticale tekst 4">
            <a:extLst>
              <a:ext uri="{FF2B5EF4-FFF2-40B4-BE49-F238E27FC236}">
                <a16:creationId xmlns:a16="http://schemas.microsoft.com/office/drawing/2014/main" xmlns="" id="{42664282-69E1-49E0-A98E-FC1868D2F338}"/>
              </a:ext>
            </a:extLst>
          </p:cNvPr>
          <p:cNvSpPr>
            <a:spLocks noGrp="1"/>
          </p:cNvSpPr>
          <p:nvPr>
            <p:ph type="body" orient="vert" sz="quarter" idx="10"/>
          </p:nvPr>
        </p:nvSpPr>
        <p:spPr/>
        <p:txBody>
          <a:bodyPr/>
          <a:lstStyle/>
          <a:p>
            <a:r>
              <a:rPr lang="nl-NL" dirty="0"/>
              <a:t>Stelling</a:t>
            </a:r>
          </a:p>
        </p:txBody>
      </p:sp>
      <p:pic>
        <p:nvPicPr>
          <p:cNvPr id="3" name="Tijdelijke aanduiding voor afbeelding 2"/>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47" r="47"/>
          <a:stretch>
            <a:fillRect/>
          </a:stretch>
        </p:blipFill>
        <p:spPr/>
      </p:pic>
    </p:spTree>
    <p:extLst>
      <p:ext uri="{BB962C8B-B14F-4D97-AF65-F5344CB8AC3E}">
        <p14:creationId xmlns:p14="http://schemas.microsoft.com/office/powerpoint/2010/main" val="2022270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ED0D75A-79E5-44CC-95B3-D4BFF260B823}"/>
              </a:ext>
            </a:extLst>
          </p:cNvPr>
          <p:cNvSpPr>
            <a:spLocks noGrp="1"/>
          </p:cNvSpPr>
          <p:nvPr>
            <p:ph type="title"/>
          </p:nvPr>
        </p:nvSpPr>
        <p:spPr/>
        <p:txBody>
          <a:bodyPr/>
          <a:lstStyle/>
          <a:p>
            <a:r>
              <a:rPr lang="nl-NL" dirty="0"/>
              <a:t>Bespreekopdracht</a:t>
            </a:r>
          </a:p>
        </p:txBody>
      </p:sp>
      <p:sp>
        <p:nvSpPr>
          <p:cNvPr id="3" name="Tijdelijke aanduiding voor tekst 2">
            <a:extLst>
              <a:ext uri="{FF2B5EF4-FFF2-40B4-BE49-F238E27FC236}">
                <a16:creationId xmlns:a16="http://schemas.microsoft.com/office/drawing/2014/main" xmlns="" id="{B899E1A2-2DB9-4A5E-807D-37FB66B5F013}"/>
              </a:ext>
            </a:extLst>
          </p:cNvPr>
          <p:cNvSpPr>
            <a:spLocks noGrp="1"/>
          </p:cNvSpPr>
          <p:nvPr>
            <p:ph type="body" sz="quarter" idx="11"/>
          </p:nvPr>
        </p:nvSpPr>
        <p:spPr/>
        <p:txBody>
          <a:bodyPr/>
          <a:lstStyle/>
          <a:p>
            <a:r>
              <a:rPr lang="nl-NL" b="1" dirty="0" smtClean="0"/>
              <a:t>Maak een samenvatting van wat volgens jullie de belangrijkste punten uit de Bijbel zijn.</a:t>
            </a:r>
            <a:endParaRPr lang="nl-NL" b="1" dirty="0"/>
          </a:p>
          <a:p>
            <a:r>
              <a:rPr lang="nl-NL" dirty="0"/>
              <a:t>Schrijf het op pagina </a:t>
            </a:r>
            <a:r>
              <a:rPr lang="nl-NL" dirty="0" smtClean="0"/>
              <a:t>14.</a:t>
            </a:r>
            <a:endParaRPr lang="nl-NL" dirty="0"/>
          </a:p>
          <a:p>
            <a:endParaRPr lang="nl-NL" dirty="0"/>
          </a:p>
        </p:txBody>
      </p:sp>
      <p:sp>
        <p:nvSpPr>
          <p:cNvPr id="4" name="Tijdelijke aanduiding voor verticale tekst 3">
            <a:extLst>
              <a:ext uri="{FF2B5EF4-FFF2-40B4-BE49-F238E27FC236}">
                <a16:creationId xmlns:a16="http://schemas.microsoft.com/office/drawing/2014/main" xmlns="" id="{48AFA49D-B6E3-4E18-AFC8-68B01B4F891D}"/>
              </a:ext>
            </a:extLst>
          </p:cNvPr>
          <p:cNvSpPr>
            <a:spLocks noGrp="1"/>
          </p:cNvSpPr>
          <p:nvPr>
            <p:ph type="body" orient="vert" sz="quarter" idx="10"/>
          </p:nvPr>
        </p:nvSpPr>
        <p:spPr/>
        <p:txBody>
          <a:bodyPr/>
          <a:lstStyle/>
          <a:p>
            <a:r>
              <a:rPr lang="nl-NL" dirty="0"/>
              <a:t>Bespreekopdracht</a:t>
            </a:r>
          </a:p>
        </p:txBody>
      </p:sp>
      <p:pic>
        <p:nvPicPr>
          <p:cNvPr id="6" name="Tijdelijke aanduiding voor inhoud 6" descr="Afbeelding met tekst, schoolbord&#10;&#10;Beschrijving is gegenereerd met hoge betrouwbaarheid">
            <a:extLst>
              <a:ext uri="{FF2B5EF4-FFF2-40B4-BE49-F238E27FC236}">
                <a16:creationId xmlns:a16="http://schemas.microsoft.com/office/drawing/2014/main" xmlns="" id="{610D8C81-CE39-4AD3-93FF-19DD236A0B1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5870" t="33" r="12046" b="2"/>
          <a:stretch/>
        </p:blipFill>
        <p:spPr>
          <a:prstGeom prst="rect">
            <a:avLst/>
          </a:prstGeom>
          <a:effectLst/>
        </p:spPr>
      </p:pic>
    </p:spTree>
    <p:extLst>
      <p:ext uri="{BB962C8B-B14F-4D97-AF65-F5344CB8AC3E}">
        <p14:creationId xmlns:p14="http://schemas.microsoft.com/office/powerpoint/2010/main" val="6780171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 id="{52E318DE-9CF2-4734-BD2D-DC90BF3FEF4A}"/>
              </a:ext>
            </a:extLst>
          </p:cNvPr>
          <p:cNvSpPr>
            <a:spLocks noGrp="1"/>
          </p:cNvSpPr>
          <p:nvPr>
            <p:ph type="title"/>
          </p:nvPr>
        </p:nvSpPr>
        <p:spPr/>
        <p:txBody>
          <a:bodyPr>
            <a:normAutofit fontScale="90000"/>
          </a:bodyPr>
          <a:lstStyle/>
          <a:p>
            <a:r>
              <a:rPr lang="nl-NL" dirty="0" err="1"/>
              <a:t>Woordweb</a:t>
            </a:r>
            <a:endParaRPr lang="nl-NL" dirty="0"/>
          </a:p>
        </p:txBody>
      </p:sp>
      <p:sp>
        <p:nvSpPr>
          <p:cNvPr id="7" name="Tijdelijke aanduiding voor tekst 6">
            <a:extLst>
              <a:ext uri="{FF2B5EF4-FFF2-40B4-BE49-F238E27FC236}">
                <a16:creationId xmlns:a16="http://schemas.microsoft.com/office/drawing/2014/main" xmlns="" id="{4FD74A3A-9ED0-4EF6-820E-82D217EE73CA}"/>
              </a:ext>
            </a:extLst>
          </p:cNvPr>
          <p:cNvSpPr>
            <a:spLocks noGrp="1"/>
          </p:cNvSpPr>
          <p:nvPr>
            <p:ph type="body" sz="quarter" idx="11"/>
          </p:nvPr>
        </p:nvSpPr>
        <p:spPr/>
        <p:txBody>
          <a:bodyPr>
            <a:normAutofit fontScale="92500" lnSpcReduction="10000"/>
          </a:bodyPr>
          <a:lstStyle/>
          <a:p>
            <a:endParaRPr lang="nl-NL" dirty="0"/>
          </a:p>
        </p:txBody>
      </p:sp>
      <p:sp>
        <p:nvSpPr>
          <p:cNvPr id="8" name="Tijdelijke aanduiding voor afbeelding 7">
            <a:extLst>
              <a:ext uri="{FF2B5EF4-FFF2-40B4-BE49-F238E27FC236}">
                <a16:creationId xmlns:a16="http://schemas.microsoft.com/office/drawing/2014/main" xmlns="" id="{EFE350B8-4A80-4D18-B9D2-581343D32224}"/>
              </a:ext>
            </a:extLst>
          </p:cNvPr>
          <p:cNvSpPr>
            <a:spLocks noGrp="1"/>
          </p:cNvSpPr>
          <p:nvPr>
            <p:ph type="pic" sz="quarter" idx="12"/>
          </p:nvPr>
        </p:nvSpPr>
        <p:spPr/>
      </p:sp>
    </p:spTree>
    <p:extLst>
      <p:ext uri="{BB962C8B-B14F-4D97-AF65-F5344CB8AC3E}">
        <p14:creationId xmlns:p14="http://schemas.microsoft.com/office/powerpoint/2010/main" val="1023175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082CC7C1-7389-4A57-8664-831B2741DE06}"/>
              </a:ext>
            </a:extLst>
          </p:cNvPr>
          <p:cNvSpPr>
            <a:spLocks noGrp="1"/>
          </p:cNvSpPr>
          <p:nvPr>
            <p:ph type="title"/>
          </p:nvPr>
        </p:nvSpPr>
        <p:spPr/>
        <p:txBody>
          <a:bodyPr>
            <a:normAutofit fontScale="90000"/>
          </a:bodyPr>
          <a:lstStyle/>
          <a:p>
            <a:r>
              <a:rPr lang="nl-NL" dirty="0" smtClean="0"/>
              <a:t>Verhaal</a:t>
            </a:r>
            <a:endParaRPr lang="nl-NL" dirty="0"/>
          </a:p>
        </p:txBody>
      </p:sp>
      <p:pic>
        <p:nvPicPr>
          <p:cNvPr id="7" name="Tijdelijke aanduiding voor inhoud 8" descr="Afbeelding met tekst, boek, krant&#10;&#10;Beschrijving is gegenereerd met zeer hoge betrouwbaarheid">
            <a:extLst>
              <a:ext uri="{FF2B5EF4-FFF2-40B4-BE49-F238E27FC236}">
                <a16:creationId xmlns:a16="http://schemas.microsoft.com/office/drawing/2014/main" xmlns="" id="{223DACFE-C13C-4369-807A-DCF08F25985C}"/>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13783" b="13783"/>
          <a:stretch/>
        </p:blipFill>
        <p:spPr>
          <a:prstGeom prst="rect">
            <a:avLst/>
          </a:prstGeom>
        </p:spPr>
      </p:pic>
    </p:spTree>
    <p:extLst>
      <p:ext uri="{BB962C8B-B14F-4D97-AF65-F5344CB8AC3E}">
        <p14:creationId xmlns:p14="http://schemas.microsoft.com/office/powerpoint/2010/main" val="3870965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xmlns="" id="{005BF336-9D3E-4D5B-85E2-D2617318206D}"/>
              </a:ext>
            </a:extLst>
          </p:cNvPr>
          <p:cNvSpPr>
            <a:spLocks noGrp="1"/>
          </p:cNvSpPr>
          <p:nvPr>
            <p:ph type="body" sz="quarter" idx="11"/>
          </p:nvPr>
        </p:nvSpPr>
        <p:spPr/>
        <p:txBody>
          <a:bodyPr/>
          <a:lstStyle/>
          <a:p>
            <a:r>
              <a:rPr lang="nl-NL" dirty="0"/>
              <a:t>Zingen</a:t>
            </a:r>
          </a:p>
        </p:txBody>
      </p:sp>
      <p:sp>
        <p:nvSpPr>
          <p:cNvPr id="5" name="Tijdelijke aanduiding voor tekst 4">
            <a:extLst>
              <a:ext uri="{FF2B5EF4-FFF2-40B4-BE49-F238E27FC236}">
                <a16:creationId xmlns:a16="http://schemas.microsoft.com/office/drawing/2014/main" xmlns="" id="{DA963E0E-98EB-40AF-AF28-4179317589CB}"/>
              </a:ext>
            </a:extLst>
          </p:cNvPr>
          <p:cNvSpPr>
            <a:spLocks noGrp="1"/>
          </p:cNvSpPr>
          <p:nvPr>
            <p:ph type="body" sz="quarter" idx="13"/>
          </p:nvPr>
        </p:nvSpPr>
        <p:spPr/>
        <p:txBody>
          <a:bodyPr/>
          <a:lstStyle/>
          <a:p>
            <a:r>
              <a:rPr lang="nl-NL" dirty="0"/>
              <a:t>Psalm </a:t>
            </a:r>
            <a:r>
              <a:rPr lang="nl-NL" dirty="0" smtClean="0"/>
              <a:t>2:7</a:t>
            </a:r>
            <a:endParaRPr lang="nl-NL" dirty="0"/>
          </a:p>
        </p:txBody>
      </p:sp>
      <p:sp>
        <p:nvSpPr>
          <p:cNvPr id="6" name="Tijdelijke aanduiding voor tekst 5">
            <a:extLst>
              <a:ext uri="{FF2B5EF4-FFF2-40B4-BE49-F238E27FC236}">
                <a16:creationId xmlns:a16="http://schemas.microsoft.com/office/drawing/2014/main" xmlns=""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xmlns=""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xmlns="" id="{2107A419-FF58-42D9-8B04-B369ACFA708E}"/>
              </a:ext>
            </a:extLst>
          </p:cNvPr>
          <p:cNvSpPr>
            <a:spLocks noGrp="1"/>
          </p:cNvSpPr>
          <p:nvPr>
            <p:ph type="body" sz="quarter" idx="16"/>
          </p:nvPr>
        </p:nvSpPr>
        <p:spPr/>
        <p:txBody>
          <a:bodyPr/>
          <a:lstStyle/>
          <a:p>
            <a:r>
              <a:rPr lang="nl-NL" dirty="0"/>
              <a:t>2 Timothe</a:t>
            </a:r>
            <a:r>
              <a:rPr lang="nl-NL" dirty="0">
                <a:latin typeface="Calibri" panose="020F0502020204030204" pitchFamily="34" charset="0"/>
                <a:cs typeface="Calibri" panose="020F0502020204030204" pitchFamily="34" charset="0"/>
              </a:rPr>
              <a:t>üs </a:t>
            </a:r>
            <a:r>
              <a:rPr lang="nl-NL" dirty="0" smtClean="0">
                <a:latin typeface="Calibri" panose="020F0502020204030204" pitchFamily="34" charset="0"/>
                <a:cs typeface="Calibri" panose="020F0502020204030204" pitchFamily="34" charset="0"/>
              </a:rPr>
              <a:t>1</a:t>
            </a:r>
            <a:endParaRPr lang="nl-NL" dirty="0"/>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xmlns="" id="{CC6F45D9-1949-4B33-B7E3-738339D8D11E}"/>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6497074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 id="{FE4D8943-36A6-4EA0-97D5-EB9213578CA2}"/>
              </a:ext>
            </a:extLst>
          </p:cNvPr>
          <p:cNvSpPr>
            <a:spLocks noGrp="1"/>
          </p:cNvSpPr>
          <p:nvPr>
            <p:ph type="title"/>
          </p:nvPr>
        </p:nvSpPr>
        <p:spPr/>
        <p:txBody>
          <a:bodyPr>
            <a:normAutofit fontScale="90000"/>
          </a:bodyPr>
          <a:lstStyle/>
          <a:p>
            <a:r>
              <a:rPr lang="nl-NL" dirty="0"/>
              <a:t>Opdracht / Alternatieve binnenkomer (1)</a:t>
            </a:r>
          </a:p>
        </p:txBody>
      </p:sp>
      <p:sp>
        <p:nvSpPr>
          <p:cNvPr id="7" name="Tijdelijke aanduiding voor tekst 6">
            <a:extLst>
              <a:ext uri="{FF2B5EF4-FFF2-40B4-BE49-F238E27FC236}">
                <a16:creationId xmlns:a16="http://schemas.microsoft.com/office/drawing/2014/main" xmlns="" id="{985DF660-728C-451C-9455-0A4329C460B3}"/>
              </a:ext>
            </a:extLst>
          </p:cNvPr>
          <p:cNvSpPr>
            <a:spLocks noGrp="1"/>
          </p:cNvSpPr>
          <p:nvPr>
            <p:ph type="body" sz="quarter" idx="11"/>
          </p:nvPr>
        </p:nvSpPr>
        <p:spPr/>
        <p:txBody>
          <a:bodyPr/>
          <a:lstStyle/>
          <a:p>
            <a:pPr marL="285750" lvl="0" indent="-285750">
              <a:buFont typeface="Arial" panose="020B0604020202020204" pitchFamily="34" charset="0"/>
              <a:buChar char="•"/>
            </a:pPr>
            <a:r>
              <a:rPr lang="nl-NL" dirty="0" smtClean="0"/>
              <a:t>Wat is een belijdenis?</a:t>
            </a:r>
          </a:p>
          <a:p>
            <a:pPr marL="285750" lvl="0" indent="-285750">
              <a:buFont typeface="Arial" panose="020B0604020202020204" pitchFamily="34" charset="0"/>
              <a:buChar char="•"/>
            </a:pPr>
            <a:r>
              <a:rPr lang="nl-NL" dirty="0" smtClean="0"/>
              <a:t>Waarom heeft de Heere ons die gegeven?</a:t>
            </a:r>
            <a:endParaRPr lang="nl-NL" dirty="0"/>
          </a:p>
        </p:txBody>
      </p:sp>
      <p:pic>
        <p:nvPicPr>
          <p:cNvPr id="9" name="Tijdelijke aanduiding voor inhoud 5" descr="Afbeelding met persoon, vasthouden&#10;&#10;Beschrijving is gegenereerd met hoge betrouwbaarheid">
            <a:extLst>
              <a:ext uri="{FF2B5EF4-FFF2-40B4-BE49-F238E27FC236}">
                <a16:creationId xmlns:a16="http://schemas.microsoft.com/office/drawing/2014/main" xmlns="" id="{9F396617-0161-4D8E-BCB3-278ED29C7DB9}"/>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272" r="24272"/>
          <a:stretch/>
        </p:blipFill>
        <p:spPr>
          <a:prstGeom prst="rect">
            <a:avLst/>
          </a:prstGeom>
          <a:effectLst/>
        </p:spPr>
      </p:pic>
    </p:spTree>
    <p:extLst>
      <p:ext uri="{BB962C8B-B14F-4D97-AF65-F5344CB8AC3E}">
        <p14:creationId xmlns:p14="http://schemas.microsoft.com/office/powerpoint/2010/main" val="2221180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070974AB-48C7-4D30-9348-1BD2A38051B6}"/>
              </a:ext>
            </a:extLst>
          </p:cNvPr>
          <p:cNvSpPr>
            <a:spLocks noGrp="1"/>
          </p:cNvSpPr>
          <p:nvPr>
            <p:ph type="title"/>
          </p:nvPr>
        </p:nvSpPr>
        <p:spPr/>
        <p:txBody>
          <a:bodyPr vert="horz" lIns="91440" tIns="45720" rIns="91440" bIns="45720" rtlCol="0" anchor="ctr">
            <a:normAutofit/>
          </a:bodyPr>
          <a:lstStyle/>
          <a:p>
            <a:r>
              <a:rPr lang="en-US" dirty="0"/>
              <a:t>Opening (2)</a:t>
            </a:r>
          </a:p>
        </p:txBody>
      </p:sp>
      <p:pic>
        <p:nvPicPr>
          <p:cNvPr id="8" name="Tijdelijke aanduiding voor inhoud 7" descr="Afbeelding met vloer, tafel, binnen, persoon&#10;&#10;Beschrijving is gegenereerd met zeer hoge betrouwbaarheid">
            <a:extLst>
              <a:ext uri="{FF2B5EF4-FFF2-40B4-BE49-F238E27FC236}">
                <a16:creationId xmlns:a16="http://schemas.microsoft.com/office/drawing/2014/main" xmlns="" id="{DDBD0230-31FB-4080-91B2-567ACEB2CFF6}"/>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
        <p:nvSpPr>
          <p:cNvPr id="2" name="Tijdelijke aanduiding voor tekst 1">
            <a:extLst>
              <a:ext uri="{FF2B5EF4-FFF2-40B4-BE49-F238E27FC236}">
                <a16:creationId xmlns:a16="http://schemas.microsoft.com/office/drawing/2014/main" xmlns="" id="{FB4442FB-6494-41AA-95B2-BC249413149B}"/>
              </a:ext>
            </a:extLst>
          </p:cNvPr>
          <p:cNvSpPr>
            <a:spLocks noGrp="1"/>
          </p:cNvSpPr>
          <p:nvPr>
            <p:ph type="body" sz="quarter" idx="13"/>
          </p:nvPr>
        </p:nvSpPr>
        <p:spPr/>
        <p:txBody>
          <a:bodyPr/>
          <a:lstStyle/>
          <a:p>
            <a:r>
              <a:rPr lang="nl-NL" dirty="0"/>
              <a:t>Psalm </a:t>
            </a:r>
            <a:r>
              <a:rPr lang="nl-NL" dirty="0" smtClean="0"/>
              <a:t>40:5</a:t>
            </a:r>
            <a:endParaRPr lang="nl-NL" dirty="0"/>
          </a:p>
        </p:txBody>
      </p:sp>
      <p:sp>
        <p:nvSpPr>
          <p:cNvPr id="3" name="Tijdelijke aanduiding voor tekst 2">
            <a:extLst>
              <a:ext uri="{FF2B5EF4-FFF2-40B4-BE49-F238E27FC236}">
                <a16:creationId xmlns:a16="http://schemas.microsoft.com/office/drawing/2014/main" xmlns="" id="{1CE15F89-404E-4B54-AC43-DF14B6DFF9B9}"/>
              </a:ext>
            </a:extLst>
          </p:cNvPr>
          <p:cNvSpPr>
            <a:spLocks noGrp="1"/>
          </p:cNvSpPr>
          <p:nvPr>
            <p:ph type="body" sz="quarter" idx="14"/>
          </p:nvPr>
        </p:nvSpPr>
        <p:spPr/>
        <p:txBody>
          <a:bodyPr/>
          <a:lstStyle/>
          <a:p>
            <a:r>
              <a:rPr lang="nl-NL" dirty="0"/>
              <a:t>Bidden</a:t>
            </a:r>
          </a:p>
        </p:txBody>
      </p:sp>
      <p:sp>
        <p:nvSpPr>
          <p:cNvPr id="5" name="Tijdelijke aanduiding voor tekst 4">
            <a:extLst>
              <a:ext uri="{FF2B5EF4-FFF2-40B4-BE49-F238E27FC236}">
                <a16:creationId xmlns:a16="http://schemas.microsoft.com/office/drawing/2014/main" xmlns="" id="{3250CA43-12F5-4472-83CF-0B8D1276E116}"/>
              </a:ext>
            </a:extLst>
          </p:cNvPr>
          <p:cNvSpPr>
            <a:spLocks noGrp="1"/>
          </p:cNvSpPr>
          <p:nvPr>
            <p:ph type="body" sz="quarter" idx="15"/>
          </p:nvPr>
        </p:nvSpPr>
        <p:spPr/>
        <p:txBody>
          <a:bodyPr/>
          <a:lstStyle/>
          <a:p>
            <a:r>
              <a:rPr lang="nl-NL" dirty="0"/>
              <a:t>Bijbellezen</a:t>
            </a:r>
          </a:p>
        </p:txBody>
      </p:sp>
      <p:sp>
        <p:nvSpPr>
          <p:cNvPr id="7" name="Tijdelijke aanduiding voor tekst 6">
            <a:extLst>
              <a:ext uri="{FF2B5EF4-FFF2-40B4-BE49-F238E27FC236}">
                <a16:creationId xmlns:a16="http://schemas.microsoft.com/office/drawing/2014/main" xmlns="" id="{ED6BACBC-1181-457D-A664-82A5E11404D1}"/>
              </a:ext>
            </a:extLst>
          </p:cNvPr>
          <p:cNvSpPr>
            <a:spLocks noGrp="1"/>
          </p:cNvSpPr>
          <p:nvPr>
            <p:ph type="body" sz="quarter" idx="16"/>
          </p:nvPr>
        </p:nvSpPr>
        <p:spPr/>
        <p:txBody>
          <a:bodyPr/>
          <a:lstStyle/>
          <a:p>
            <a:r>
              <a:rPr lang="nl-NL" dirty="0"/>
              <a:t>Johannes </a:t>
            </a:r>
            <a:r>
              <a:rPr lang="nl-NL" dirty="0" smtClean="0"/>
              <a:t>21:15-19</a:t>
            </a:r>
            <a:endParaRPr lang="nl-NL" dirty="0"/>
          </a:p>
        </p:txBody>
      </p:sp>
      <p:sp>
        <p:nvSpPr>
          <p:cNvPr id="10" name="Tijdelijke aanduiding voor tekst 9">
            <a:extLst>
              <a:ext uri="{FF2B5EF4-FFF2-40B4-BE49-F238E27FC236}">
                <a16:creationId xmlns:a16="http://schemas.microsoft.com/office/drawing/2014/main" xmlns="" id="{F856EF44-B7F2-494E-A347-A492DA55760A}"/>
              </a:ext>
            </a:extLst>
          </p:cNvPr>
          <p:cNvSpPr>
            <a:spLocks noGrp="1"/>
          </p:cNvSpPr>
          <p:nvPr>
            <p:ph type="body" sz="quarter" idx="11"/>
          </p:nvPr>
        </p:nvSpPr>
        <p:spPr/>
        <p:txBody>
          <a:bodyPr/>
          <a:lstStyle/>
          <a:p>
            <a:r>
              <a:rPr lang="nl-NL" dirty="0"/>
              <a:t>Zingen</a:t>
            </a:r>
          </a:p>
        </p:txBody>
      </p:sp>
    </p:spTree>
    <p:extLst>
      <p:ext uri="{BB962C8B-B14F-4D97-AF65-F5344CB8AC3E}">
        <p14:creationId xmlns:p14="http://schemas.microsoft.com/office/powerpoint/2010/main" val="4271826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 id="{64A5FCC2-8DD6-47CC-BA9B-CC11EC108E77}"/>
              </a:ext>
            </a:extLst>
          </p:cNvPr>
          <p:cNvSpPr>
            <a:spLocks noGrp="1"/>
          </p:cNvSpPr>
          <p:nvPr>
            <p:ph type="title"/>
          </p:nvPr>
        </p:nvSpPr>
        <p:spPr/>
        <p:txBody>
          <a:bodyPr/>
          <a:lstStyle/>
          <a:p>
            <a:r>
              <a:rPr lang="nl-NL" dirty="0"/>
              <a:t>Bijbelstudie (2)</a:t>
            </a:r>
          </a:p>
        </p:txBody>
      </p:sp>
      <p:sp>
        <p:nvSpPr>
          <p:cNvPr id="7" name="Tijdelijke aanduiding voor tekst 6">
            <a:extLst>
              <a:ext uri="{FF2B5EF4-FFF2-40B4-BE49-F238E27FC236}">
                <a16:creationId xmlns:a16="http://schemas.microsoft.com/office/drawing/2014/main" xmlns="" id="{65746F59-6011-4A8E-9999-D4098C8DF592}"/>
              </a:ext>
            </a:extLst>
          </p:cNvPr>
          <p:cNvSpPr>
            <a:spLocks noGrp="1"/>
          </p:cNvSpPr>
          <p:nvPr>
            <p:ph type="body" sz="quarter" idx="11"/>
          </p:nvPr>
        </p:nvSpPr>
        <p:spPr/>
        <p:txBody>
          <a:bodyPr/>
          <a:lstStyle/>
          <a:p>
            <a:r>
              <a:rPr lang="nl-NL" dirty="0"/>
              <a:t>1. Lezen &gt; </a:t>
            </a:r>
            <a:r>
              <a:rPr lang="nl-NL" i="1" dirty="0"/>
              <a:t>Je stelt jezelf de vraag: Wat staat er?</a:t>
            </a:r>
          </a:p>
          <a:p>
            <a:endParaRPr lang="nl-NL" dirty="0"/>
          </a:p>
          <a:p>
            <a:r>
              <a:rPr lang="nl-NL" dirty="0"/>
              <a:t>2. Luisteren &gt; </a:t>
            </a:r>
            <a:r>
              <a:rPr lang="nl-NL" i="1" dirty="0"/>
              <a:t>Je stelt jezelf de vraag: Wat betekent het?</a:t>
            </a:r>
          </a:p>
          <a:p>
            <a:endParaRPr lang="nl-NL" i="1" dirty="0"/>
          </a:p>
          <a:p>
            <a:r>
              <a:rPr lang="nl-NL" dirty="0"/>
              <a:t>3. Leren &gt; </a:t>
            </a:r>
            <a:r>
              <a:rPr lang="nl-NL" i="1" dirty="0"/>
              <a:t>Je stelt jezelf de vraag: Welke invloed heeft dit op mijn leven?</a:t>
            </a:r>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xmlns=""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xmlns=""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3239279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 id="{64A5FCC2-8DD6-47CC-BA9B-CC11EC108E77}"/>
              </a:ext>
            </a:extLst>
          </p:cNvPr>
          <p:cNvSpPr>
            <a:spLocks noGrp="1"/>
          </p:cNvSpPr>
          <p:nvPr>
            <p:ph type="title"/>
          </p:nvPr>
        </p:nvSpPr>
        <p:spPr/>
        <p:txBody>
          <a:bodyPr/>
          <a:lstStyle/>
          <a:p>
            <a:r>
              <a:rPr lang="nl-NL" dirty="0"/>
              <a:t>Bijbelstudie (2)</a:t>
            </a:r>
          </a:p>
        </p:txBody>
      </p:sp>
      <p:sp>
        <p:nvSpPr>
          <p:cNvPr id="7" name="Tijdelijke aanduiding voor tekst 6">
            <a:extLst>
              <a:ext uri="{FF2B5EF4-FFF2-40B4-BE49-F238E27FC236}">
                <a16:creationId xmlns:a16="http://schemas.microsoft.com/office/drawing/2014/main" xmlns="" id="{65746F59-6011-4A8E-9999-D4098C8DF592}"/>
              </a:ext>
            </a:extLst>
          </p:cNvPr>
          <p:cNvSpPr>
            <a:spLocks noGrp="1"/>
          </p:cNvSpPr>
          <p:nvPr>
            <p:ph type="body" sz="quarter" idx="11"/>
          </p:nvPr>
        </p:nvSpPr>
        <p:spPr/>
        <p:txBody>
          <a:bodyPr/>
          <a:lstStyle/>
          <a:p>
            <a:pPr marL="342900" indent="-342900">
              <a:buFont typeface="+mj-lt"/>
              <a:buAutoNum type="arabicPeriod"/>
            </a:pPr>
            <a:r>
              <a:rPr lang="nl-NL" dirty="0"/>
              <a:t>Waarom stelt de Heere Jezus drie keer een vraag?</a:t>
            </a:r>
          </a:p>
          <a:p>
            <a:pPr marL="342900" indent="-342900">
              <a:buFont typeface="+mj-lt"/>
              <a:buAutoNum type="arabicPeriod"/>
            </a:pPr>
            <a:r>
              <a:rPr lang="nl-NL" dirty="0"/>
              <a:t>Belijden en volgen van Jezus brengt lijden met zich mee. Hoe zie je dat in dit Bijbelgedeelte?</a:t>
            </a:r>
          </a:p>
          <a:p>
            <a:pPr marL="342900" indent="-342900">
              <a:buFont typeface="+mj-lt"/>
              <a:buAutoNum type="arabicPeriod"/>
            </a:pPr>
            <a:r>
              <a:rPr lang="nl-NL" dirty="0"/>
              <a:t>Weet je hoe het met Petrus afgelopen is?</a:t>
            </a:r>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xmlns=""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xmlns=""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168933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xmlns="" id="{65746F59-6011-4A8E-9999-D4098C8DF592}"/>
              </a:ext>
            </a:extLst>
          </p:cNvPr>
          <p:cNvSpPr>
            <a:spLocks noGrp="1"/>
          </p:cNvSpPr>
          <p:nvPr>
            <p:ph type="body" sz="quarter" idx="11"/>
          </p:nvPr>
        </p:nvSpPr>
        <p:spPr/>
        <p:txBody>
          <a:bodyPr/>
          <a:lstStyle/>
          <a:p>
            <a:r>
              <a:rPr lang="nl-NL" dirty="0"/>
              <a:t>1. Lezen &gt; </a:t>
            </a:r>
            <a:r>
              <a:rPr lang="nl-NL" i="1" dirty="0"/>
              <a:t>Je stelt jezelf de vraag: Wat staat er?</a:t>
            </a:r>
          </a:p>
          <a:p>
            <a:endParaRPr lang="nl-NL" dirty="0"/>
          </a:p>
          <a:p>
            <a:r>
              <a:rPr lang="nl-NL" dirty="0"/>
              <a:t>2. Luisteren &gt; </a:t>
            </a:r>
            <a:r>
              <a:rPr lang="nl-NL" i="1" dirty="0"/>
              <a:t>Je stelt jezelf de vraag: Wat betekent het?</a:t>
            </a:r>
          </a:p>
          <a:p>
            <a:endParaRPr lang="nl-NL" i="1" dirty="0"/>
          </a:p>
          <a:p>
            <a:r>
              <a:rPr lang="nl-NL" dirty="0"/>
              <a:t>3. Leren &gt; </a:t>
            </a:r>
            <a:r>
              <a:rPr lang="nl-NL" i="1" dirty="0"/>
              <a:t>Je stelt jezelf de vraag: Welke invloed heeft dit op mijn leven?</a:t>
            </a:r>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xmlns=""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xmlns=""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xmlns="" id="{65746F59-6011-4A8E-9999-D4098C8DF592}"/>
              </a:ext>
            </a:extLst>
          </p:cNvPr>
          <p:cNvSpPr>
            <a:spLocks noGrp="1"/>
          </p:cNvSpPr>
          <p:nvPr>
            <p:ph type="body" sz="quarter" idx="11"/>
          </p:nvPr>
        </p:nvSpPr>
        <p:spPr>
          <a:xfrm>
            <a:off x="2711624" y="2350800"/>
            <a:ext cx="4021138" cy="3168650"/>
          </a:xfrm>
        </p:spPr>
        <p:txBody>
          <a:bodyPr>
            <a:noAutofit/>
          </a:bodyPr>
          <a:lstStyle/>
          <a:p>
            <a:pPr marL="342900" indent="-342900">
              <a:buFont typeface="+mj-lt"/>
              <a:buAutoNum type="arabicPeriod"/>
            </a:pPr>
            <a:r>
              <a:rPr lang="nl-NL" sz="1400" dirty="0"/>
              <a:t>Wat zijn ‘gezonde woorden’?</a:t>
            </a:r>
          </a:p>
          <a:p>
            <a:pPr marL="342900" indent="-342900">
              <a:buFont typeface="+mj-lt"/>
              <a:buAutoNum type="arabicPeriod"/>
            </a:pPr>
            <a:r>
              <a:rPr lang="nl-NL" sz="1400" dirty="0"/>
              <a:t>Wat betekent: ´het goede pand´?</a:t>
            </a:r>
          </a:p>
          <a:p>
            <a:pPr marL="342900" indent="-342900">
              <a:buFont typeface="+mj-lt"/>
              <a:buAutoNum type="arabicPeriod"/>
            </a:pPr>
            <a:r>
              <a:rPr lang="nl-NL" sz="1400" dirty="0"/>
              <a:t>Waarom vindt Paulus het zo belangrijk om Timotheüs er nog eens goed op te wijzen dat hij niet mag afwijken van wat Paulus leerde?</a:t>
            </a:r>
          </a:p>
          <a:p>
            <a:pPr marL="342900" indent="-342900">
              <a:buFont typeface="+mj-lt"/>
              <a:buAutoNum type="arabicPeriod"/>
            </a:pPr>
            <a:r>
              <a:rPr lang="nl-NL" sz="1400" dirty="0"/>
              <a:t>Hoe kun je het ´goede pand´ bewaren? </a:t>
            </a:r>
          </a:p>
          <a:p>
            <a:pPr marL="342900" indent="-342900">
              <a:buFont typeface="+mj-lt"/>
              <a:buAutoNum type="arabicPeriod"/>
            </a:pPr>
            <a:r>
              <a:rPr lang="nl-NL" sz="1400" dirty="0"/>
              <a:t>Hoe kun je weten dat woorden die bijvoorbeeld ambtsdragers spreken ook ´gezonde woorden´ zijn?</a:t>
            </a:r>
          </a:p>
          <a:p>
            <a:pPr marL="342900" indent="-342900">
              <a:buFont typeface="+mj-lt"/>
              <a:buAutoNum type="arabicPeriod"/>
            </a:pPr>
            <a:r>
              <a:rPr lang="nl-NL" sz="1400" dirty="0"/>
              <a:t>Onze kerk kent zes belijdenisgeschriften. Weet je welke?</a:t>
            </a:r>
          </a:p>
          <a:p>
            <a:pPr marL="342900" indent="-342900">
              <a:buFont typeface="+mj-lt"/>
              <a:buAutoNum type="arabicPeriod"/>
            </a:pPr>
            <a:r>
              <a:rPr lang="nl-NL" sz="1400" dirty="0"/>
              <a:t>Het gaat er niet alleen om dat je de geloofsleer met het hoofd weet. Anders gezegd: dat je het bewaart met je verstand. Als het goed is, is ook het hart er helemaal bij betrokken. Welke woorden uit bovenstaande teksten passen daarbij?</a:t>
            </a:r>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xmlns=""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xmlns=""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2293172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xmlns="" id="{5CA507F1-0929-4BE6-A1EA-1421DC5328A8}"/>
              </a:ext>
            </a:extLst>
          </p:cNvPr>
          <p:cNvSpPr>
            <a:spLocks noGrp="1"/>
          </p:cNvSpPr>
          <p:nvPr>
            <p:ph type="body" sz="quarter" idx="11"/>
          </p:nvPr>
        </p:nvSpPr>
        <p:spPr/>
        <p:txBody>
          <a:bodyPr/>
          <a:lstStyle/>
          <a:p>
            <a:endParaRPr lang="nl-NL" dirty="0"/>
          </a:p>
        </p:txBody>
      </p:sp>
      <p:pic>
        <p:nvPicPr>
          <p:cNvPr id="9" name="Tijdelijke aanduiding voor inhoud 7" descr="Afbeelding met gras, gebouw, buiten, lucht&#10;&#10;Beschrijving is gegenereerd met zeer hoge betrouwbaarheid">
            <a:extLst>
              <a:ext uri="{FF2B5EF4-FFF2-40B4-BE49-F238E27FC236}">
                <a16:creationId xmlns="" xmlns:a16="http://schemas.microsoft.com/office/drawing/2014/main" id="{511D2790-B6C8-4D8C-B58E-187980406AAC}"/>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5099" b="5099"/>
          <a:stretch/>
        </p:blipFill>
        <p:spPr>
          <a:prstGeom prst="rect">
            <a:avLst/>
          </a:prstGeom>
          <a:effectLst/>
        </p:spPr>
      </p:pic>
    </p:spTree>
    <p:extLst>
      <p:ext uri="{BB962C8B-B14F-4D97-AF65-F5344CB8AC3E}">
        <p14:creationId xmlns:p14="http://schemas.microsoft.com/office/powerpoint/2010/main" val="3451835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xmlns="" id="{F446B18B-F132-423C-A461-6A572AD8E1E3}"/>
              </a:ext>
            </a:extLst>
          </p:cNvPr>
          <p:cNvSpPr>
            <a:spLocks noGrp="1"/>
          </p:cNvSpPr>
          <p:nvPr>
            <p:ph type="body" sz="quarter" idx="11"/>
          </p:nvPr>
        </p:nvSpPr>
        <p:spPr/>
        <p:txBody>
          <a:bodyPr/>
          <a:lstStyle/>
          <a:p>
            <a:r>
              <a:rPr lang="nl-NL" dirty="0"/>
              <a:t>Ik weet de namen van de drie algemene christelijke belijdenisgeschriften en van de drie gereformeerde belijdenisgeschriften.</a:t>
            </a:r>
          </a:p>
          <a:p>
            <a:endParaRPr lang="nl-NL" dirty="0"/>
          </a:p>
        </p:txBody>
      </p:sp>
      <p:sp>
        <p:nvSpPr>
          <p:cNvPr id="4" name="Tijdelijke aanduiding voor tekst 3">
            <a:extLst>
              <a:ext uri="{FF2B5EF4-FFF2-40B4-BE49-F238E27FC236}">
                <a16:creationId xmlns:a16="http://schemas.microsoft.com/office/drawing/2014/main" xmlns="" id="{BD47AB57-DEA3-4F1C-95EB-314E70933470}"/>
              </a:ext>
            </a:extLst>
          </p:cNvPr>
          <p:cNvSpPr>
            <a:spLocks noGrp="1"/>
          </p:cNvSpPr>
          <p:nvPr>
            <p:ph type="body" sz="quarter" idx="12"/>
          </p:nvPr>
        </p:nvSpPr>
        <p:spPr/>
        <p:txBody>
          <a:bodyPr/>
          <a:lstStyle/>
          <a:p>
            <a:r>
              <a:rPr lang="nl-NL" dirty="0"/>
              <a:t>Ik besef dat de kern van de belijdenis ook voor mijzelf van belang is.</a:t>
            </a:r>
          </a:p>
          <a:p>
            <a:endParaRPr lang="nl-NL" dirty="0"/>
          </a:p>
        </p:txBody>
      </p:sp>
      <p:sp>
        <p:nvSpPr>
          <p:cNvPr id="5" name="Tijdelijke aanduiding voor tekst 4">
            <a:extLst>
              <a:ext uri="{FF2B5EF4-FFF2-40B4-BE49-F238E27FC236}">
                <a16:creationId xmlns:a16="http://schemas.microsoft.com/office/drawing/2014/main" xmlns="" id="{2E00330B-D89F-4258-9D65-0470906CA6D4}"/>
              </a:ext>
            </a:extLst>
          </p:cNvPr>
          <p:cNvSpPr>
            <a:spLocks noGrp="1"/>
          </p:cNvSpPr>
          <p:nvPr>
            <p:ph type="body" sz="quarter" idx="13"/>
          </p:nvPr>
        </p:nvSpPr>
        <p:spPr/>
        <p:txBody>
          <a:bodyPr/>
          <a:lstStyle/>
          <a:p>
            <a:r>
              <a:rPr lang="nl-NL" dirty="0"/>
              <a:t>Ik kan uitleggen waarom de belijdenisgeschriften voor de kerk en voor mij belangrijk en waardevol zijn.</a:t>
            </a:r>
            <a:endParaRPr lang="en-US" dirty="0"/>
          </a:p>
          <a:p>
            <a:endParaRPr lang="nl-NL" dirty="0"/>
          </a:p>
        </p:txBody>
      </p:sp>
    </p:spTree>
    <p:extLst>
      <p:ext uri="{BB962C8B-B14F-4D97-AF65-F5344CB8AC3E}">
        <p14:creationId xmlns:p14="http://schemas.microsoft.com/office/powerpoint/2010/main" val="2407276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 id="{2BEC1E38-BE60-45EF-8873-FA81B575DE7A}"/>
              </a:ext>
            </a:extLst>
          </p:cNvPr>
          <p:cNvSpPr>
            <a:spLocks noGrp="1"/>
          </p:cNvSpPr>
          <p:nvPr>
            <p:ph type="title"/>
          </p:nvPr>
        </p:nvSpPr>
        <p:spPr/>
        <p:txBody>
          <a:bodyPr/>
          <a:lstStyle/>
          <a:p>
            <a:r>
              <a:rPr lang="nl-NL" dirty="0"/>
              <a:t>Begrip: </a:t>
            </a:r>
            <a:r>
              <a:rPr lang="nl-NL" dirty="0" smtClean="0"/>
              <a:t>Belijden</a:t>
            </a:r>
            <a:endParaRPr lang="nl-NL" dirty="0"/>
          </a:p>
        </p:txBody>
      </p:sp>
      <p:sp>
        <p:nvSpPr>
          <p:cNvPr id="8" name="Tijdelijke aanduiding voor tekst 7">
            <a:extLst>
              <a:ext uri="{FF2B5EF4-FFF2-40B4-BE49-F238E27FC236}">
                <a16:creationId xmlns:a16="http://schemas.microsoft.com/office/drawing/2014/main" xmlns="" id="{DBF2173E-D701-4927-87EA-D25B7B827560}"/>
              </a:ext>
            </a:extLst>
          </p:cNvPr>
          <p:cNvSpPr>
            <a:spLocks noGrp="1"/>
          </p:cNvSpPr>
          <p:nvPr>
            <p:ph type="body" sz="quarter" idx="11"/>
          </p:nvPr>
        </p:nvSpPr>
        <p:spPr/>
        <p:txBody>
          <a:bodyPr/>
          <a:lstStyle/>
          <a:p>
            <a:pPr marL="285750" indent="-285750">
              <a:buFont typeface="Arial" panose="020B0604020202020204" pitchFamily="34" charset="0"/>
              <a:buChar char="•"/>
            </a:pPr>
            <a:r>
              <a:rPr lang="en-US" dirty="0"/>
              <a:t>Wat </a:t>
            </a:r>
            <a:r>
              <a:rPr lang="nl-NL" dirty="0" smtClean="0"/>
              <a:t>betekent</a:t>
            </a:r>
            <a:r>
              <a:rPr lang="en-US" dirty="0" smtClean="0"/>
              <a:t> </a:t>
            </a:r>
            <a:r>
              <a:rPr lang="nl-NL" dirty="0" smtClean="0"/>
              <a:t>belijden</a:t>
            </a:r>
            <a:r>
              <a:rPr lang="en-US" dirty="0" smtClean="0"/>
              <a:t>?</a:t>
            </a:r>
            <a:endParaRPr lang="en-US" dirty="0"/>
          </a:p>
        </p:txBody>
      </p:sp>
      <p:sp>
        <p:nvSpPr>
          <p:cNvPr id="7" name="Tijdelijke aanduiding voor verticale tekst 6">
            <a:extLst>
              <a:ext uri="{FF2B5EF4-FFF2-40B4-BE49-F238E27FC236}">
                <a16:creationId xmlns:a16="http://schemas.microsoft.com/office/drawing/2014/main" xmlns="" id="{80A3E94B-5E89-4E2C-972B-747DA83F77C7}"/>
              </a:ext>
            </a:extLst>
          </p:cNvPr>
          <p:cNvSpPr>
            <a:spLocks noGrp="1"/>
          </p:cNvSpPr>
          <p:nvPr>
            <p:ph type="body" orient="vert" sz="quarter" idx="10"/>
          </p:nvPr>
        </p:nvSpPr>
        <p:spPr/>
        <p:txBody>
          <a:bodyPr/>
          <a:lstStyle/>
          <a:p>
            <a:r>
              <a:rPr lang="nl-NL" dirty="0"/>
              <a:t>Begrip: </a:t>
            </a:r>
            <a:r>
              <a:rPr lang="nl-NL" dirty="0" smtClean="0"/>
              <a:t>Belijden</a:t>
            </a:r>
            <a:endParaRPr lang="nl-NL" dirty="0"/>
          </a:p>
        </p:txBody>
      </p:sp>
      <p:pic>
        <p:nvPicPr>
          <p:cNvPr id="12" name="Tijdelijke aanduiding voor inhoud 11">
            <a:extLst>
              <a:ext uri="{FF2B5EF4-FFF2-40B4-BE49-F238E27FC236}">
                <a16:creationId xmlns:a16="http://schemas.microsoft.com/office/drawing/2014/main" xmlns="" id="{355056F7-C4FF-4885-91F3-446E43775BC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291" t="-82037" r="9651" b="1944"/>
          <a:stretch/>
        </p:blipFill>
        <p:spPr>
          <a:xfrm>
            <a:off x="6984000" y="190800"/>
            <a:ext cx="5014800" cy="6476400"/>
          </a:xfrm>
          <a:prstGeom prst="rect">
            <a:avLst/>
          </a:prstGeom>
        </p:spPr>
      </p:pic>
    </p:spTree>
    <p:extLst>
      <p:ext uri="{BB962C8B-B14F-4D97-AF65-F5344CB8AC3E}">
        <p14:creationId xmlns:p14="http://schemas.microsoft.com/office/powerpoint/2010/main" val="332617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15782E1-2C76-4BAB-97B4-C87260E79EFB}"/>
              </a:ext>
            </a:extLst>
          </p:cNvPr>
          <p:cNvSpPr>
            <a:spLocks noGrp="1"/>
          </p:cNvSpPr>
          <p:nvPr>
            <p:ph type="title"/>
          </p:nvPr>
        </p:nvSpPr>
        <p:spPr/>
        <p:txBody>
          <a:bodyPr>
            <a:normAutofit fontScale="90000"/>
          </a:bodyPr>
          <a:lstStyle/>
          <a:p>
            <a:r>
              <a:rPr lang="nl-NL" dirty="0"/>
              <a:t>Begrip: Oude en Nieuwe Testament</a:t>
            </a:r>
          </a:p>
        </p:txBody>
      </p:sp>
      <p:sp>
        <p:nvSpPr>
          <p:cNvPr id="3" name="Tijdelijke aanduiding voor tekst 2">
            <a:extLst>
              <a:ext uri="{FF2B5EF4-FFF2-40B4-BE49-F238E27FC236}">
                <a16:creationId xmlns:a16="http://schemas.microsoft.com/office/drawing/2014/main" xmlns="" id="{13AC4496-8A15-4FBB-9572-09FBB5AE8EBB}"/>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Waar spreekt het Oude Testament over?</a:t>
            </a:r>
          </a:p>
          <a:p>
            <a:pPr marL="285750" indent="-285750">
              <a:buFont typeface="Arial" panose="020B0604020202020204" pitchFamily="34" charset="0"/>
              <a:buChar char="•"/>
            </a:pPr>
            <a:r>
              <a:rPr lang="nl-NL" dirty="0"/>
              <a:t>Waar spreekt het Nieuwe Testament over?</a:t>
            </a:r>
          </a:p>
          <a:p>
            <a:endParaRPr lang="nl-NL" dirty="0"/>
          </a:p>
        </p:txBody>
      </p:sp>
      <p:sp>
        <p:nvSpPr>
          <p:cNvPr id="4" name="Tijdelijke aanduiding voor verticale tekst 3">
            <a:extLst>
              <a:ext uri="{FF2B5EF4-FFF2-40B4-BE49-F238E27FC236}">
                <a16:creationId xmlns:a16="http://schemas.microsoft.com/office/drawing/2014/main" xmlns="" id="{15B4CDEC-8945-4CAB-AD26-77E9D38C194A}"/>
              </a:ext>
            </a:extLst>
          </p:cNvPr>
          <p:cNvSpPr>
            <a:spLocks noGrp="1"/>
          </p:cNvSpPr>
          <p:nvPr>
            <p:ph type="body" orient="vert" sz="quarter" idx="10"/>
          </p:nvPr>
        </p:nvSpPr>
        <p:spPr/>
        <p:txBody>
          <a:bodyPr>
            <a:normAutofit fontScale="77500" lnSpcReduction="20000"/>
          </a:bodyPr>
          <a:lstStyle/>
          <a:p>
            <a:r>
              <a:rPr lang="nl-NL" dirty="0"/>
              <a:t>Begrip: Oude en Nieuwe Testament</a:t>
            </a:r>
          </a:p>
        </p:txBody>
      </p:sp>
      <p:pic>
        <p:nvPicPr>
          <p:cNvPr id="8" name="Tijdelijke aanduiding voor inhoud 11" descr="Afbeelding met object, luidspreker, föhn&#10;&#10;Beschrijving is gegenereerd met hoge betrouwbaarheid">
            <a:extLst>
              <a:ext uri="{FF2B5EF4-FFF2-40B4-BE49-F238E27FC236}">
                <a16:creationId xmlns:a16="http://schemas.microsoft.com/office/drawing/2014/main" xmlns="" id="{593EC84A-A2B7-44E9-B515-93B437215914}"/>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5287" t="33" r="16653" b="-33"/>
          <a:stretch/>
        </p:blipFill>
        <p:spPr>
          <a:prstGeom prst="rect">
            <a:avLst/>
          </a:prstGeom>
          <a:effectLst/>
        </p:spPr>
      </p:pic>
    </p:spTree>
    <p:extLst>
      <p:ext uri="{BB962C8B-B14F-4D97-AF65-F5344CB8AC3E}">
        <p14:creationId xmlns:p14="http://schemas.microsoft.com/office/powerpoint/2010/main" val="1057425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0B5171A-EC85-4487-A57A-E0D4D6BDA338}"/>
              </a:ext>
            </a:extLst>
          </p:cNvPr>
          <p:cNvSpPr>
            <a:spLocks noGrp="1"/>
          </p:cNvSpPr>
          <p:nvPr>
            <p:ph type="title"/>
          </p:nvPr>
        </p:nvSpPr>
        <p:spPr/>
        <p:txBody>
          <a:bodyPr>
            <a:normAutofit fontScale="90000"/>
          </a:bodyPr>
          <a:lstStyle/>
          <a:p>
            <a:r>
              <a:rPr lang="nl-NL" dirty="0"/>
              <a:t>Begrip: </a:t>
            </a:r>
            <a:r>
              <a:rPr lang="nl-NL" dirty="0" smtClean="0"/>
              <a:t>Herkenning</a:t>
            </a:r>
            <a:endParaRPr lang="nl-NL" dirty="0"/>
          </a:p>
        </p:txBody>
      </p:sp>
      <p:sp>
        <p:nvSpPr>
          <p:cNvPr id="3" name="Tijdelijke aanduiding voor tekst 2">
            <a:extLst>
              <a:ext uri="{FF2B5EF4-FFF2-40B4-BE49-F238E27FC236}">
                <a16:creationId xmlns:a16="http://schemas.microsoft.com/office/drawing/2014/main" xmlns="" id="{2683A586-523E-40E8-A731-92B1DEE6EA03}"/>
              </a:ext>
            </a:extLst>
          </p:cNvPr>
          <p:cNvSpPr>
            <a:spLocks noGrp="1"/>
          </p:cNvSpPr>
          <p:nvPr>
            <p:ph type="body" sz="quarter" idx="11"/>
          </p:nvPr>
        </p:nvSpPr>
        <p:spPr/>
        <p:txBody>
          <a:bodyPr/>
          <a:lstStyle/>
          <a:p>
            <a:r>
              <a:rPr lang="nl-NL" dirty="0" smtClean="0"/>
              <a:t>Leg uit wat er met herkenning wordt bedoeld. </a:t>
            </a:r>
            <a:endParaRPr lang="nl-NL" dirty="0"/>
          </a:p>
        </p:txBody>
      </p:sp>
      <p:sp>
        <p:nvSpPr>
          <p:cNvPr id="4" name="Tijdelijke aanduiding voor verticale tekst 3">
            <a:extLst>
              <a:ext uri="{FF2B5EF4-FFF2-40B4-BE49-F238E27FC236}">
                <a16:creationId xmlns:a16="http://schemas.microsoft.com/office/drawing/2014/main" xmlns="" id="{ED399912-63CD-4954-9191-7186549E378A}"/>
              </a:ext>
            </a:extLst>
          </p:cNvPr>
          <p:cNvSpPr>
            <a:spLocks noGrp="1"/>
          </p:cNvSpPr>
          <p:nvPr>
            <p:ph type="body" orient="vert" sz="quarter" idx="10"/>
          </p:nvPr>
        </p:nvSpPr>
        <p:spPr/>
        <p:txBody>
          <a:bodyPr>
            <a:normAutofit/>
          </a:bodyPr>
          <a:lstStyle/>
          <a:p>
            <a:r>
              <a:rPr lang="nl-NL" dirty="0"/>
              <a:t>Begrip: </a:t>
            </a:r>
            <a:r>
              <a:rPr lang="nl-NL" dirty="0" smtClean="0"/>
              <a:t>Herkenning</a:t>
            </a:r>
            <a:endParaRPr lang="nl-NL" dirty="0"/>
          </a:p>
        </p:txBody>
      </p:sp>
      <p:pic>
        <p:nvPicPr>
          <p:cNvPr id="8" name="Tijdelijke aanduiding voor inhoud 11" descr="Afbeelding met persoon, man, binnen, muur&#10;&#10;Beschrijving is gegenereerd met zeer hoge betrouwbaarheid">
            <a:extLst>
              <a:ext uri="{FF2B5EF4-FFF2-40B4-BE49-F238E27FC236}">
                <a16:creationId xmlns:a16="http://schemas.microsoft.com/office/drawing/2014/main" xmlns="" id="{FEA34A4F-9D1F-4998-8C98-EFD2E3622656}"/>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5145" r="15145"/>
          <a:stretch/>
        </p:blipFill>
        <p:spPr>
          <a:prstGeom prst="rect">
            <a:avLst/>
          </a:prstGeom>
        </p:spPr>
      </p:pic>
    </p:spTree>
    <p:extLst>
      <p:ext uri="{BB962C8B-B14F-4D97-AF65-F5344CB8AC3E}">
        <p14:creationId xmlns:p14="http://schemas.microsoft.com/office/powerpoint/2010/main" val="526461213"/>
      </p:ext>
    </p:extLst>
  </p:cSld>
  <p:clrMapOvr>
    <a:masterClrMapping/>
  </p:clrMapOvr>
</p:sld>
</file>

<file path=ppt/theme/theme1.xml><?xml version="1.0" encoding="utf-8"?>
<a:theme xmlns:a="http://schemas.openxmlformats.org/drawingml/2006/main" name="Office-thema">
  <a:themeElements>
    <a:clrScheme name="LeerMij-HHJO">
      <a:dk1>
        <a:srgbClr val="009CC2"/>
      </a:dk1>
      <a:lt1>
        <a:sysClr val="window" lastClr="FFFFFF"/>
      </a:lt1>
      <a:dk2>
        <a:srgbClr val="A2569D"/>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 id="{5A2530EE-E064-A148-B1F0-57E335DF8228}" vid="{387B95F8-31E1-2E4A-A55D-08FBD7291E0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8c2f9ac2b87fc57b1978e03445ccd19d">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b160582b1316b6f1d0a66178553a5204"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12-14 jaar Deel 1</Derde_x0020_onderwerp>
    <Hoofdonderwerp xmlns="5e2d06a2-e894-4fc0-9219-8ef4d89372f1">Catechesemethode Leer mij</Hoofdonderwerp>
    <Tweede_x0020_onderwerp xmlns="5e2d06a2-e894-4fc0-9219-8ef4d89372f1">Inhoud methode</Tweede_x0020_onderwerp>
    <Jaar xmlns="5e2d06a2-e894-4fc0-9219-8ef4d89372f1" xsi:nil="true"/>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B214BB75-D722-4465-A3F6-A33D4C49FD37}"/>
</file>

<file path=customXml/itemProps2.xml><?xml version="1.0" encoding="utf-8"?>
<ds:datastoreItem xmlns:ds="http://schemas.openxmlformats.org/officeDocument/2006/customXml" ds:itemID="{B96D2A1D-DB74-4B53-A199-27FDE6A2350E}"/>
</file>

<file path=customXml/itemProps3.xml><?xml version="1.0" encoding="utf-8"?>
<ds:datastoreItem xmlns:ds="http://schemas.openxmlformats.org/officeDocument/2006/customXml" ds:itemID="{AE3D9500-86DC-4E30-BF91-59D188AF787C}"/>
</file>

<file path=docProps/app.xml><?xml version="1.0" encoding="utf-8"?>
<Properties xmlns="http://schemas.openxmlformats.org/officeDocument/2006/extended-properties" xmlns:vt="http://schemas.openxmlformats.org/officeDocument/2006/docPropsVTypes">
  <Template>LeerMij-catechesatiemethode-HHJO</Template>
  <TotalTime>26</TotalTime>
  <Words>1176</Words>
  <Application>Microsoft Office PowerPoint</Application>
  <PresentationFormat>Breedbeeld</PresentationFormat>
  <Paragraphs>132</Paragraphs>
  <Slides>23</Slides>
  <Notes>15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Calibri</vt:lpstr>
      <vt:lpstr>ITC Officina Serif Std Book</vt:lpstr>
      <vt:lpstr>Segoe UI</vt:lpstr>
      <vt:lpstr>Office-thema</vt:lpstr>
      <vt:lpstr>De belijdenisgeschriften</vt:lpstr>
      <vt:lpstr>Opening</vt:lpstr>
      <vt:lpstr>Bijbelstudie</vt:lpstr>
      <vt:lpstr>Bijbelstudie</vt:lpstr>
      <vt:lpstr>Binnenkomer</vt:lpstr>
      <vt:lpstr>Doelen</vt:lpstr>
      <vt:lpstr>Begrip: Belijden</vt:lpstr>
      <vt:lpstr>Begrip: Oude en Nieuwe Testament</vt:lpstr>
      <vt:lpstr>Begrip: Herkenning</vt:lpstr>
      <vt:lpstr>Begrip: Onderwijs</vt:lpstr>
      <vt:lpstr>Begrip: Grenzen</vt:lpstr>
      <vt:lpstr>Verwerkingsvragen</vt:lpstr>
      <vt:lpstr>Samenvatting</vt:lpstr>
      <vt:lpstr>Huiswerk volgende keer</vt:lpstr>
      <vt:lpstr>Verwerkingsopdracht</vt:lpstr>
      <vt:lpstr>Stelling</vt:lpstr>
      <vt:lpstr>Bespreekopdracht</vt:lpstr>
      <vt:lpstr>Woordweb</vt:lpstr>
      <vt:lpstr>Verhaal</vt:lpstr>
      <vt:lpstr>Opdracht / Alternatieve binnenkomer (1)</vt:lpstr>
      <vt:lpstr>Opening (2)</vt:lpstr>
      <vt:lpstr>Bijbelstudie (2)</vt:lpstr>
      <vt:lpstr>Bijbelstudie (2)</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avanderplas</cp:lastModifiedBy>
  <cp:revision>12</cp:revision>
  <dcterms:created xsi:type="dcterms:W3CDTF">2018-01-11T12:38:21Z</dcterms:created>
  <dcterms:modified xsi:type="dcterms:W3CDTF">2018-01-15T11:58:04Z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y fmtid="{D5CDD505-2E9C-101B-9397-08002B2CF9AE}" pid="3" name="Order">
    <vt:r8>100</vt:r8>
  </property>
</Properties>
</file>