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slideLayouts/slideLayout2.xml" ContentType="application/vnd.openxmlformats-officedocument.presentationml.slideLayout+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8.xml" ContentType="application/vnd.openxmlformats-officedocument.presentationml.slideLayout+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9" r:id="rId3"/>
    <p:sldId id="258" r:id="rId4"/>
    <p:sldId id="279" r:id="rId5"/>
    <p:sldId id="260" r:id="rId6"/>
    <p:sldId id="25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1" r:id="rId22"/>
    <p:sldId id="283" r:id="rId23"/>
    <p:sldId id="284"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52" d="100"/>
          <a:sy n="52" d="100"/>
        </p:scale>
        <p:origin x="16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15-1-2018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Werkvorm</a:t>
            </a:r>
          </a:p>
          <a:p>
            <a:r>
              <a:rPr lang="nl-NL" sz="1200" kern="1200" dirty="0" smtClean="0">
                <a:solidFill>
                  <a:schemeClr val="tx1"/>
                </a:solidFill>
                <a:effectLst/>
                <a:latin typeface="+mn-lt"/>
                <a:ea typeface="+mn-ea"/>
                <a:cs typeface="+mn-cs"/>
              </a:rPr>
              <a:t>Als werkvorm voor deze Bijbelstudie is gekozen voor een gatentekst. Het doel is om de jongeren actief betrekken bij het lezen van dit gedeelte.</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In het werkboekje staat het te lezen Bijbelgedeelte afgedrukt waarin de hieronder dikgedrukte woorden zijn weggelaten. Laat hen eerst zelf nadenken over wat er moet komen te staan in de rechthoekjes. Vervolgens leest u het gedeelte voor en controleren en verbeteren zij hun tekst.</a:t>
            </a:r>
          </a:p>
          <a:p>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Antwoorden</a:t>
            </a:r>
          </a:p>
          <a:p>
            <a:r>
              <a:rPr lang="nl-NL" sz="1200" kern="1200" dirty="0" smtClean="0">
                <a:solidFill>
                  <a:schemeClr val="tx1"/>
                </a:solidFill>
                <a:effectLst/>
                <a:latin typeface="+mn-lt"/>
                <a:ea typeface="+mn-ea"/>
                <a:cs typeface="+mn-cs"/>
              </a:rPr>
              <a:t>1 Troost, troost </a:t>
            </a:r>
            <a:r>
              <a:rPr lang="nl-NL" sz="1200" b="1" kern="1200" dirty="0" smtClean="0">
                <a:solidFill>
                  <a:schemeClr val="tx1"/>
                </a:solidFill>
                <a:effectLst/>
                <a:latin typeface="+mn-lt"/>
                <a:ea typeface="+mn-ea"/>
                <a:cs typeface="+mn-cs"/>
              </a:rPr>
              <a:t>Mijn</a:t>
            </a:r>
            <a:r>
              <a:rPr lang="nl-NL" sz="1200" kern="1200" dirty="0" smtClean="0">
                <a:solidFill>
                  <a:schemeClr val="tx1"/>
                </a:solidFill>
                <a:effectLst/>
                <a:latin typeface="+mn-lt"/>
                <a:ea typeface="+mn-ea"/>
                <a:cs typeface="+mn-cs"/>
              </a:rPr>
              <a:t> volk, zal </a:t>
            </a:r>
            <a:r>
              <a:rPr lang="nl-NL" sz="1200" b="1" kern="1200" dirty="0" err="1" smtClean="0">
                <a:solidFill>
                  <a:schemeClr val="tx1"/>
                </a:solidFill>
                <a:effectLst/>
                <a:latin typeface="+mn-lt"/>
                <a:ea typeface="+mn-ea"/>
                <a:cs typeface="+mn-cs"/>
              </a:rPr>
              <a:t>ulieder</a:t>
            </a:r>
            <a:r>
              <a:rPr lang="nl-NL" sz="1200" kern="1200" dirty="0" smtClean="0">
                <a:solidFill>
                  <a:schemeClr val="tx1"/>
                </a:solidFill>
                <a:effectLst/>
                <a:latin typeface="+mn-lt"/>
                <a:ea typeface="+mn-ea"/>
                <a:cs typeface="+mn-cs"/>
              </a:rPr>
              <a:t> God zeggen.</a:t>
            </a:r>
          </a:p>
          <a:p>
            <a:r>
              <a:rPr lang="nl-NL" sz="1200" kern="1200" dirty="0" smtClean="0">
                <a:solidFill>
                  <a:schemeClr val="tx1"/>
                </a:solidFill>
                <a:effectLst/>
                <a:latin typeface="+mn-lt"/>
                <a:ea typeface="+mn-ea"/>
                <a:cs typeface="+mn-cs"/>
              </a:rPr>
              <a:t>2 Spreekt naar het hart van Jeruzalem, en roept haar toe, dat haar strijd vervuld is, dat haar ongerechtigheid </a:t>
            </a:r>
            <a:r>
              <a:rPr lang="nl-NL" sz="1200" b="1" kern="1200" dirty="0" smtClean="0">
                <a:solidFill>
                  <a:schemeClr val="tx1"/>
                </a:solidFill>
                <a:effectLst/>
                <a:latin typeface="+mn-lt"/>
                <a:ea typeface="+mn-ea"/>
                <a:cs typeface="+mn-cs"/>
              </a:rPr>
              <a:t>verzoend </a:t>
            </a:r>
            <a:r>
              <a:rPr lang="nl-NL" sz="1200" kern="1200" dirty="0" smtClean="0">
                <a:solidFill>
                  <a:schemeClr val="tx1"/>
                </a:solidFill>
                <a:effectLst/>
                <a:latin typeface="+mn-lt"/>
                <a:ea typeface="+mn-ea"/>
                <a:cs typeface="+mn-cs"/>
              </a:rPr>
              <a:t>is, dat zij van de hand des HEEREN dubbel ontvangen heeft voor al haar zonden.</a:t>
            </a:r>
          </a:p>
          <a:p>
            <a:r>
              <a:rPr lang="nl-NL" sz="1200" kern="1200" dirty="0" smtClean="0">
                <a:solidFill>
                  <a:schemeClr val="tx1"/>
                </a:solidFill>
                <a:effectLst/>
                <a:latin typeface="+mn-lt"/>
                <a:ea typeface="+mn-ea"/>
                <a:cs typeface="+mn-cs"/>
              </a:rPr>
              <a:t>3 Een stem des </a:t>
            </a:r>
            <a:r>
              <a:rPr lang="nl-NL" sz="1200" kern="1200" dirty="0" err="1" smtClean="0">
                <a:solidFill>
                  <a:schemeClr val="tx1"/>
                </a:solidFill>
                <a:effectLst/>
                <a:latin typeface="+mn-lt"/>
                <a:ea typeface="+mn-ea"/>
                <a:cs typeface="+mn-cs"/>
              </a:rPr>
              <a:t>roependen</a:t>
            </a:r>
            <a:r>
              <a:rPr lang="nl-NL" sz="1200" kern="1200" dirty="0" smtClean="0">
                <a:solidFill>
                  <a:schemeClr val="tx1"/>
                </a:solidFill>
                <a:effectLst/>
                <a:latin typeface="+mn-lt"/>
                <a:ea typeface="+mn-ea"/>
                <a:cs typeface="+mn-cs"/>
              </a:rPr>
              <a:t> in de woestijn: </a:t>
            </a:r>
            <a:r>
              <a:rPr lang="nl-NL" sz="1200" b="1" kern="1200" dirty="0" smtClean="0">
                <a:solidFill>
                  <a:schemeClr val="tx1"/>
                </a:solidFill>
                <a:effectLst/>
                <a:latin typeface="+mn-lt"/>
                <a:ea typeface="+mn-ea"/>
                <a:cs typeface="+mn-cs"/>
              </a:rPr>
              <a:t>Bereidt</a:t>
            </a:r>
            <a:r>
              <a:rPr lang="nl-NL" sz="1200" kern="1200" dirty="0" smtClean="0">
                <a:solidFill>
                  <a:schemeClr val="tx1"/>
                </a:solidFill>
                <a:effectLst/>
                <a:latin typeface="+mn-lt"/>
                <a:ea typeface="+mn-ea"/>
                <a:cs typeface="+mn-cs"/>
              </a:rPr>
              <a:t> den weg des HEEREN, maakt recht in de wildernis een baan voor onzen God!</a:t>
            </a:r>
          </a:p>
          <a:p>
            <a:r>
              <a:rPr lang="nl-NL" sz="1200" kern="1200" dirty="0" smtClean="0">
                <a:solidFill>
                  <a:schemeClr val="tx1"/>
                </a:solidFill>
                <a:effectLst/>
                <a:latin typeface="+mn-lt"/>
                <a:ea typeface="+mn-ea"/>
                <a:cs typeface="+mn-cs"/>
              </a:rPr>
              <a:t>4 Alle dalen zullen verhoogd worden, en alle bergen en heuvelen zullen vernederd worden; en wat krom is, dat zal recht, en wat hobbelachtig is, dat zal tot een vallei gemaakt worden.</a:t>
            </a:r>
          </a:p>
          <a:p>
            <a:r>
              <a:rPr lang="nl-NL" sz="1200" kern="1200" dirty="0" smtClean="0">
                <a:solidFill>
                  <a:schemeClr val="tx1"/>
                </a:solidFill>
                <a:effectLst/>
                <a:latin typeface="+mn-lt"/>
                <a:ea typeface="+mn-ea"/>
                <a:cs typeface="+mn-cs"/>
              </a:rPr>
              <a:t>5 En de heerlijkheid des HEEREN zal geopenbaard worden; en </a:t>
            </a:r>
            <a:r>
              <a:rPr lang="nl-NL" sz="1200" b="1" kern="1200" dirty="0" smtClean="0">
                <a:solidFill>
                  <a:schemeClr val="tx1"/>
                </a:solidFill>
                <a:effectLst/>
                <a:latin typeface="+mn-lt"/>
                <a:ea typeface="+mn-ea"/>
                <a:cs typeface="+mn-cs"/>
              </a:rPr>
              <a:t>alle vlees tegelijk</a:t>
            </a:r>
            <a:r>
              <a:rPr lang="nl-NL" sz="1200" kern="1200" dirty="0" smtClean="0">
                <a:solidFill>
                  <a:schemeClr val="tx1"/>
                </a:solidFill>
                <a:effectLst/>
                <a:latin typeface="+mn-lt"/>
                <a:ea typeface="+mn-ea"/>
                <a:cs typeface="+mn-cs"/>
              </a:rPr>
              <a:t> zal zien, dat het de mond des HEEREN gesproken heeft.</a:t>
            </a:r>
          </a:p>
          <a:p>
            <a:r>
              <a:rPr lang="nl-NL" sz="1200" kern="1200" dirty="0" smtClean="0">
                <a:solidFill>
                  <a:schemeClr val="tx1"/>
                </a:solidFill>
                <a:effectLst/>
                <a:latin typeface="+mn-lt"/>
                <a:ea typeface="+mn-ea"/>
                <a:cs typeface="+mn-cs"/>
              </a:rPr>
              <a:t>6 Een stem zegt: Roept! En hij zegt: Wat zal ik roepen? Alle vlees is gras, en al zijn goedertierenheid als een bloem des </a:t>
            </a:r>
            <a:r>
              <a:rPr lang="nl-NL" sz="1200" kern="1200" dirty="0" err="1" smtClean="0">
                <a:solidFill>
                  <a:schemeClr val="tx1"/>
                </a:solidFill>
                <a:effectLst/>
                <a:latin typeface="+mn-lt"/>
                <a:ea typeface="+mn-ea"/>
                <a:cs typeface="+mn-cs"/>
              </a:rPr>
              <a:t>velds</a:t>
            </a:r>
            <a:r>
              <a:rPr lang="nl-NL" sz="1200" kern="1200" dirty="0" smtClean="0">
                <a:solidFill>
                  <a:schemeClr val="tx1"/>
                </a:solidFill>
                <a:effectLst/>
                <a:latin typeface="+mn-lt"/>
                <a:ea typeface="+mn-ea"/>
                <a:cs typeface="+mn-cs"/>
              </a:rPr>
              <a:t>.</a:t>
            </a:r>
          </a:p>
          <a:p>
            <a:r>
              <a:rPr lang="nl-NL" sz="1200" kern="1200" dirty="0" smtClean="0">
                <a:solidFill>
                  <a:schemeClr val="tx1"/>
                </a:solidFill>
                <a:effectLst/>
                <a:latin typeface="+mn-lt"/>
                <a:ea typeface="+mn-ea"/>
                <a:cs typeface="+mn-cs"/>
              </a:rPr>
              <a:t>7 Het gras verdort, de bloem valt af, als de </a:t>
            </a:r>
            <a:r>
              <a:rPr lang="nl-NL" sz="1200" b="1" kern="1200" dirty="0" smtClean="0">
                <a:solidFill>
                  <a:schemeClr val="tx1"/>
                </a:solidFill>
                <a:effectLst/>
                <a:latin typeface="+mn-lt"/>
                <a:ea typeface="+mn-ea"/>
                <a:cs typeface="+mn-cs"/>
              </a:rPr>
              <a:t>Geest des HEEREN</a:t>
            </a:r>
            <a:r>
              <a:rPr lang="nl-NL" sz="1200" kern="1200" dirty="0" smtClean="0">
                <a:solidFill>
                  <a:schemeClr val="tx1"/>
                </a:solidFill>
                <a:effectLst/>
                <a:latin typeface="+mn-lt"/>
                <a:ea typeface="+mn-ea"/>
                <a:cs typeface="+mn-cs"/>
              </a:rPr>
              <a:t> daarin blaast; voorwaar, het volk is gras.</a:t>
            </a:r>
          </a:p>
          <a:p>
            <a:r>
              <a:rPr lang="nl-NL" sz="1200" kern="1200" dirty="0" smtClean="0">
                <a:solidFill>
                  <a:schemeClr val="tx1"/>
                </a:solidFill>
                <a:effectLst/>
                <a:latin typeface="+mn-lt"/>
                <a:ea typeface="+mn-ea"/>
                <a:cs typeface="+mn-cs"/>
              </a:rPr>
              <a:t>8 Het gras verdort, de bloem valt af; maar het Woord onzes Gods bestaat </a:t>
            </a:r>
            <a:r>
              <a:rPr lang="nl-NL" sz="1200" b="1" kern="1200" dirty="0" smtClean="0">
                <a:solidFill>
                  <a:schemeClr val="tx1"/>
                </a:solidFill>
                <a:effectLst/>
                <a:latin typeface="+mn-lt"/>
                <a:ea typeface="+mn-ea"/>
                <a:cs typeface="+mn-cs"/>
              </a:rPr>
              <a:t>in der eeuwigheid</a:t>
            </a:r>
            <a:r>
              <a:rPr lang="nl-NL" sz="1200" kern="1200" dirty="0" smtClean="0">
                <a:solidFill>
                  <a:schemeClr val="tx1"/>
                </a:solidFill>
                <a:effectLst/>
                <a:latin typeface="+mn-lt"/>
                <a:ea typeface="+mn-ea"/>
                <a:cs typeface="+mn-cs"/>
              </a:rPr>
              <a:t>.</a:t>
            </a:r>
          </a:p>
          <a:p>
            <a:endParaRPr lang="nl-NL" sz="1200" kern="1200" dirty="0" smtClean="0">
              <a:solidFill>
                <a:schemeClr val="tx1"/>
              </a:solidFill>
              <a:effectLst/>
              <a:latin typeface="+mn-lt"/>
              <a:ea typeface="+mn-ea"/>
              <a:cs typeface="+mn-cs"/>
            </a:endParaRP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voor deze opdracht 3 minuten de tijd.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299133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Stelling</a:t>
            </a:r>
          </a:p>
          <a:p>
            <a:r>
              <a:rPr lang="nl-NL" dirty="0" smtClean="0"/>
              <a:t>‘Als de Heilige Geest de troost geeft, hoef je er zelf niets aan te doen om eigendom van Christus te worden.’</a:t>
            </a:r>
          </a:p>
          <a:p>
            <a:endParaRPr lang="nl-NL" dirty="0" smtClean="0"/>
          </a:p>
          <a:p>
            <a:r>
              <a:rPr lang="nl-NL" dirty="0" smtClean="0"/>
              <a:t>Deze stelling kunt u als volgt bespreken:</a:t>
            </a:r>
          </a:p>
          <a:p>
            <a:endParaRPr lang="nl-NL" dirty="0" smtClean="0"/>
          </a:p>
          <a:p>
            <a:r>
              <a:rPr lang="nl-NL" dirty="0" smtClean="0"/>
              <a:t>Doeners</a:t>
            </a:r>
          </a:p>
          <a:p>
            <a:r>
              <a:rPr lang="nl-NL" dirty="0" smtClean="0"/>
              <a:t>Schrijf de stelling op een groot vel papier of bord.</a:t>
            </a:r>
          </a:p>
          <a:p>
            <a:r>
              <a:rPr lang="nl-NL" dirty="0" smtClean="0"/>
              <a:t>Hang in drie hoeken één vel papier met ja - nee - weet niet.</a:t>
            </a:r>
          </a:p>
          <a:p>
            <a:r>
              <a:rPr lang="nl-NL" dirty="0" smtClean="0"/>
              <a:t>Laat iedereen stelling nemen door te gaan staan in één van de drie hoeken. </a:t>
            </a:r>
          </a:p>
          <a:p>
            <a:r>
              <a:rPr lang="nl-NL" dirty="0" smtClean="0"/>
              <a:t>Elke groep schrijft nu een argument passend bij hun keuze.</a:t>
            </a:r>
          </a:p>
          <a:p>
            <a:r>
              <a:rPr lang="nl-NL" dirty="0" smtClean="0"/>
              <a:t>De groepen gaan met elkaar in gesprek. Blijf wel zelf de gespreksleider. Diegene die van mening verandert,  moet letterlijk van plaats veranderen.</a:t>
            </a:r>
          </a:p>
          <a:p>
            <a:endParaRPr lang="nl-NL" dirty="0" smtClean="0"/>
          </a:p>
          <a:p>
            <a:r>
              <a:rPr lang="nl-NL" dirty="0" smtClean="0"/>
              <a:t>Denkers</a:t>
            </a:r>
          </a:p>
          <a:p>
            <a:r>
              <a:rPr lang="nl-NL" dirty="0" smtClean="0"/>
              <a:t>Laat in groepen van 4 personen een tegenovergestelde stelling formuleren.</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16</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Neem een verbanddoos mee, stop er van te voren ook een zakdoek in.</a:t>
            </a:r>
          </a:p>
          <a:p>
            <a:r>
              <a:rPr lang="nl-NL" sz="1200" kern="1200" dirty="0" smtClean="0">
                <a:solidFill>
                  <a:schemeClr val="tx1"/>
                </a:solidFill>
                <a:effectLst/>
                <a:latin typeface="+mn-lt"/>
                <a:ea typeface="+mn-ea"/>
                <a:cs typeface="+mn-cs"/>
              </a:rPr>
              <a:t>Haal eerst een aantal voorwerpen (pleisters, verband) uit de doos en vraag wanneer je deze spullen nodig hebt.</a:t>
            </a:r>
          </a:p>
          <a:p>
            <a:r>
              <a:rPr lang="nl-NL" sz="1200" kern="1200" dirty="0" smtClean="0">
                <a:solidFill>
                  <a:schemeClr val="tx1"/>
                </a:solidFill>
                <a:effectLst/>
                <a:latin typeface="+mn-lt"/>
                <a:ea typeface="+mn-ea"/>
                <a:cs typeface="+mn-cs"/>
              </a:rPr>
              <a:t>Pak vervolgens ook de zakdoek en vraag waarom deze er in zit.</a:t>
            </a:r>
          </a:p>
          <a:p>
            <a:r>
              <a:rPr lang="nl-NL" sz="1200" kern="1200" dirty="0" smtClean="0">
                <a:solidFill>
                  <a:schemeClr val="tx1"/>
                </a:solidFill>
                <a:effectLst/>
                <a:latin typeface="+mn-lt"/>
                <a:ea typeface="+mn-ea"/>
                <a:cs typeface="+mn-cs"/>
              </a:rPr>
              <a:t>Het gesprek komt op huilen, tranen drogen en troosten. Vertel dat het deze les ook over Troosten gaat.</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20</a:t>
            </a:fld>
            <a:endParaRPr lang="nl-NL"/>
          </a:p>
        </p:txBody>
      </p:sp>
    </p:spTree>
    <p:extLst>
      <p:ext uri="{BB962C8B-B14F-4D97-AF65-F5344CB8AC3E}">
        <p14:creationId xmlns:p14="http://schemas.microsoft.com/office/powerpoint/2010/main" val="1857134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Woordzoeker</a:t>
            </a:r>
          </a:p>
          <a:p>
            <a:r>
              <a:rPr lang="nl-NL" sz="1200" kern="1200" dirty="0" smtClean="0">
                <a:solidFill>
                  <a:schemeClr val="tx1"/>
                </a:solidFill>
                <a:effectLst/>
                <a:latin typeface="+mn-lt"/>
                <a:ea typeface="+mn-ea"/>
                <a:cs typeface="+mn-cs"/>
              </a:rPr>
              <a:t>Aan het einde van de les is een woordzoeker opgenomen, de overgebleven letters vormen de vraag: </a:t>
            </a:r>
            <a:r>
              <a:rPr lang="nl-NL" sz="1200" i="1" kern="1200" dirty="0" smtClean="0">
                <a:solidFill>
                  <a:schemeClr val="tx1"/>
                </a:solidFill>
                <a:effectLst/>
                <a:latin typeface="+mn-lt"/>
                <a:ea typeface="+mn-ea"/>
                <a:cs typeface="+mn-cs"/>
              </a:rPr>
              <a:t>Wat is jouw enige troost in leven en sterven?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Deze puzzel kan ook als introductie worden gemaakt. (5 á 10 minuten).</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21</a:t>
            </a:fld>
            <a:endParaRPr lang="nl-NL"/>
          </a:p>
        </p:txBody>
      </p:sp>
    </p:spTree>
    <p:extLst>
      <p:ext uri="{BB962C8B-B14F-4D97-AF65-F5344CB8AC3E}">
        <p14:creationId xmlns:p14="http://schemas.microsoft.com/office/powerpoint/2010/main" val="2511762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In plaats van gatentekst, bespreking van het Bijbelgedeelte via observatievragen.</a:t>
            </a:r>
          </a:p>
          <a:p>
            <a:r>
              <a:rPr lang="nl-NL" sz="1200" kern="1200" dirty="0" smtClean="0">
                <a:solidFill>
                  <a:schemeClr val="tx1"/>
                </a:solidFill>
                <a:effectLst/>
                <a:latin typeface="+mn-lt"/>
                <a:ea typeface="+mn-ea"/>
                <a:cs typeface="+mn-cs"/>
              </a:rPr>
              <a:t>Benodigd: flipover</a:t>
            </a:r>
          </a:p>
          <a:p>
            <a:r>
              <a:rPr lang="nl-NL" sz="1200" kern="1200" dirty="0" smtClean="0">
                <a:solidFill>
                  <a:schemeClr val="tx1"/>
                </a:solidFill>
                <a:effectLst/>
                <a:latin typeface="+mn-lt"/>
                <a:ea typeface="+mn-ea"/>
                <a:cs typeface="+mn-cs"/>
              </a:rPr>
              <a:t>Maak met elkaar een overzicht waarin de volgende vragen worden beantwoord:</a:t>
            </a:r>
          </a:p>
          <a:p>
            <a:pPr lvl="0"/>
            <a:r>
              <a:rPr lang="nl-NL" sz="1200" kern="1200" dirty="0" smtClean="0">
                <a:solidFill>
                  <a:schemeClr val="tx1"/>
                </a:solidFill>
                <a:effectLst/>
                <a:latin typeface="+mn-lt"/>
                <a:ea typeface="+mn-ea"/>
                <a:cs typeface="+mn-cs"/>
              </a:rPr>
              <a:t>Wat doet God?</a:t>
            </a:r>
          </a:p>
          <a:p>
            <a:pPr lvl="0"/>
            <a:r>
              <a:rPr lang="nl-NL" sz="1200" kern="1200" dirty="0" smtClean="0">
                <a:solidFill>
                  <a:schemeClr val="tx1"/>
                </a:solidFill>
                <a:effectLst/>
                <a:latin typeface="+mn-lt"/>
                <a:ea typeface="+mn-ea"/>
                <a:cs typeface="+mn-cs"/>
              </a:rPr>
              <a:t>Waarom doet God dat?</a:t>
            </a:r>
          </a:p>
          <a:p>
            <a:pPr lvl="0"/>
            <a:r>
              <a:rPr lang="nl-NL" sz="1200" kern="1200" dirty="0" smtClean="0">
                <a:solidFill>
                  <a:schemeClr val="tx1"/>
                </a:solidFill>
                <a:effectLst/>
                <a:latin typeface="+mn-lt"/>
                <a:ea typeface="+mn-ea"/>
                <a:cs typeface="+mn-cs"/>
              </a:rPr>
              <a:t>Voor wie was het fijn of goed wat de Heere deed?</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22</a:t>
            </a:fld>
            <a:endParaRPr lang="nl-NL"/>
          </a:p>
        </p:txBody>
      </p:sp>
    </p:spTree>
    <p:extLst>
      <p:ext uri="{BB962C8B-B14F-4D97-AF65-F5344CB8AC3E}">
        <p14:creationId xmlns:p14="http://schemas.microsoft.com/office/powerpoint/2010/main" val="647091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Een afsluitende/reflectie opdracht</a:t>
            </a:r>
          </a:p>
          <a:p>
            <a:r>
              <a:rPr lang="nl-NL" sz="1200" kern="1200" dirty="0" smtClean="0">
                <a:solidFill>
                  <a:schemeClr val="tx1"/>
                </a:solidFill>
                <a:effectLst/>
                <a:latin typeface="+mn-lt"/>
                <a:ea typeface="+mn-ea"/>
                <a:cs typeface="+mn-cs"/>
              </a:rPr>
              <a:t>Laat de catechisanten schriftelijk de volgende zin afmaken:</a:t>
            </a:r>
          </a:p>
          <a:p>
            <a:r>
              <a:rPr lang="nl-NL" sz="1200" i="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“Als ik nog maar 24 uur te leven heb, dan is het voor mij ...... om te weten dat ik het eigendom van Christus ben.”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Vraag of iemand dat wat hij heeft opgeschreven wil delen met de anderen, of laat in tweetallen uitwisselen.</a:t>
            </a:r>
          </a:p>
          <a:p>
            <a:r>
              <a:rPr lang="nl-NL" sz="1200" kern="1200" dirty="0" smtClean="0">
                <a:solidFill>
                  <a:schemeClr val="tx1"/>
                </a:solidFill>
                <a:effectLst/>
                <a:latin typeface="+mn-lt"/>
                <a:ea typeface="+mn-ea"/>
                <a:cs typeface="+mn-cs"/>
              </a:rPr>
              <a:t>Praat plenair door of het dan </a:t>
            </a:r>
            <a:r>
              <a:rPr lang="nl-NL" sz="1200" i="1" kern="1200" dirty="0" smtClean="0">
                <a:solidFill>
                  <a:schemeClr val="tx1"/>
                </a:solidFill>
                <a:effectLst/>
                <a:latin typeface="+mn-lt"/>
                <a:ea typeface="+mn-ea"/>
                <a:cs typeface="+mn-cs"/>
              </a:rPr>
              <a:t>minder belangrijk, even belangrijk </a:t>
            </a:r>
            <a:r>
              <a:rPr lang="nl-NL" sz="1200" kern="1200" dirty="0" smtClean="0">
                <a:solidFill>
                  <a:schemeClr val="tx1"/>
                </a:solidFill>
                <a:effectLst/>
                <a:latin typeface="+mn-lt"/>
                <a:ea typeface="+mn-ea"/>
                <a:cs typeface="+mn-cs"/>
              </a:rPr>
              <a:t>of </a:t>
            </a:r>
            <a:r>
              <a:rPr lang="nl-NL" sz="1200" i="1" kern="1200" dirty="0" smtClean="0">
                <a:solidFill>
                  <a:schemeClr val="tx1"/>
                </a:solidFill>
                <a:effectLst/>
                <a:latin typeface="+mn-lt"/>
                <a:ea typeface="+mn-ea"/>
                <a:cs typeface="+mn-cs"/>
              </a:rPr>
              <a:t>belangrijker</a:t>
            </a:r>
            <a:r>
              <a:rPr lang="nl-NL" sz="1200" kern="1200" dirty="0" smtClean="0">
                <a:solidFill>
                  <a:schemeClr val="tx1"/>
                </a:solidFill>
                <a:effectLst/>
                <a:latin typeface="+mn-lt"/>
                <a:ea typeface="+mn-ea"/>
                <a:cs typeface="+mn-cs"/>
              </a:rPr>
              <a:t> is om te weten dat je het eigendom van Christus bent. Het is aan de catecheet om dit verder uit te leggen.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Sluit af met de open vraag: “Wie van jullie weet of hij of zij over 24 uur nog leeft?”</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23</a:t>
            </a:fld>
            <a:endParaRPr lang="nl-NL"/>
          </a:p>
        </p:txBody>
      </p:sp>
    </p:spTree>
    <p:extLst>
      <p:ext uri="{BB962C8B-B14F-4D97-AF65-F5344CB8AC3E}">
        <p14:creationId xmlns:p14="http://schemas.microsoft.com/office/powerpoint/2010/main" val="382665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Vragen</a:t>
            </a:r>
          </a:p>
          <a:p>
            <a:r>
              <a:rPr lang="nl-NL" sz="1200" kern="1200" dirty="0" smtClean="0">
                <a:solidFill>
                  <a:schemeClr val="tx1"/>
                </a:solidFill>
                <a:effectLst/>
                <a:latin typeface="+mn-lt"/>
                <a:ea typeface="+mn-ea"/>
                <a:cs typeface="+mn-cs"/>
              </a:rPr>
              <a:t>Verdeel de groep in kleine groepjes van 3 of 4 personen.</a:t>
            </a:r>
          </a:p>
          <a:p>
            <a:r>
              <a:rPr lang="nl-NL" sz="1200" kern="1200" dirty="0" smtClean="0">
                <a:solidFill>
                  <a:schemeClr val="tx1"/>
                </a:solidFill>
                <a:effectLst/>
                <a:latin typeface="+mn-lt"/>
                <a:ea typeface="+mn-ea"/>
                <a:cs typeface="+mn-cs"/>
              </a:rPr>
              <a:t>Laat ieder voor zich de vragen beantwoorden.</a:t>
            </a:r>
          </a:p>
          <a:p>
            <a:r>
              <a:rPr lang="nl-NL" sz="1200" kern="1200" dirty="0" smtClean="0">
                <a:solidFill>
                  <a:schemeClr val="tx1"/>
                </a:solidFill>
                <a:effectLst/>
                <a:latin typeface="+mn-lt"/>
                <a:ea typeface="+mn-ea"/>
                <a:cs typeface="+mn-cs"/>
              </a:rPr>
              <a:t>Reserveer hier 5 a 10 minuten voor.</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Laat hen nu hun boekje, of vel papier, doorgeven aan hun buurman of buurvrouw.</a:t>
            </a:r>
          </a:p>
          <a:p>
            <a:r>
              <a:rPr lang="nl-NL" sz="1200" kern="1200" dirty="0" smtClean="0">
                <a:solidFill>
                  <a:schemeClr val="tx1"/>
                </a:solidFill>
                <a:effectLst/>
                <a:latin typeface="+mn-lt"/>
                <a:ea typeface="+mn-ea"/>
                <a:cs typeface="+mn-cs"/>
              </a:rPr>
              <a:t>Die schrijft daar een reactie op. </a:t>
            </a:r>
          </a:p>
          <a:p>
            <a:r>
              <a:rPr lang="nl-NL" sz="1200" kern="1200" dirty="0" smtClean="0">
                <a:solidFill>
                  <a:schemeClr val="tx1"/>
                </a:solidFill>
                <a:effectLst/>
                <a:latin typeface="+mn-lt"/>
                <a:ea typeface="+mn-ea"/>
                <a:cs typeface="+mn-cs"/>
              </a:rPr>
              <a:t>Herhaal dit met de derde persoon in de groep.</a:t>
            </a:r>
          </a:p>
          <a:p>
            <a:r>
              <a:rPr lang="nl-NL" sz="1200" kern="1200" dirty="0" smtClean="0">
                <a:solidFill>
                  <a:schemeClr val="tx1"/>
                </a:solidFill>
                <a:effectLst/>
                <a:latin typeface="+mn-lt"/>
                <a:ea typeface="+mn-ea"/>
                <a:cs typeface="+mn-cs"/>
              </a:rPr>
              <a:t>Laat hen met zijn drieën bespreken wat hun uiteindelijke antwoorden zijn.</a:t>
            </a:r>
          </a:p>
          <a:p>
            <a:r>
              <a:rPr lang="nl-NL" sz="1200" kern="1200" dirty="0" smtClean="0">
                <a:solidFill>
                  <a:schemeClr val="tx1"/>
                </a:solidFill>
                <a:effectLst/>
                <a:latin typeface="+mn-lt"/>
                <a:ea typeface="+mn-ea"/>
                <a:cs typeface="+mn-cs"/>
              </a:rPr>
              <a:t>Bespreek plenair de antwoorden.</a:t>
            </a:r>
          </a:p>
          <a:p>
            <a:r>
              <a:rPr lang="nl-NL" sz="1200" i="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Extra vragen</a:t>
            </a:r>
          </a:p>
          <a:p>
            <a:pPr lvl="0"/>
            <a:r>
              <a:rPr lang="nl-NL" sz="1200" kern="1200" dirty="0" smtClean="0">
                <a:solidFill>
                  <a:schemeClr val="tx1"/>
                </a:solidFill>
                <a:effectLst/>
                <a:latin typeface="+mn-lt"/>
                <a:ea typeface="+mn-ea"/>
                <a:cs typeface="+mn-cs"/>
              </a:rPr>
              <a:t>Herken je bij jezelf dezelfde ongehoorzaamheid als het volk heeft? </a:t>
            </a:r>
          </a:p>
          <a:p>
            <a:pPr lvl="0"/>
            <a:r>
              <a:rPr lang="nl-NL" sz="1200" kern="1200" dirty="0" smtClean="0">
                <a:solidFill>
                  <a:schemeClr val="tx1"/>
                </a:solidFill>
                <a:effectLst/>
                <a:latin typeface="+mn-lt"/>
                <a:ea typeface="+mn-ea"/>
                <a:cs typeface="+mn-cs"/>
              </a:rPr>
              <a:t>Wat is echte troost volgens dit gedeelte?</a:t>
            </a:r>
          </a:p>
          <a:p>
            <a:pPr lvl="0"/>
            <a:r>
              <a:rPr lang="nl-NL" sz="1200" kern="1200" dirty="0" smtClean="0">
                <a:solidFill>
                  <a:schemeClr val="tx1"/>
                </a:solidFill>
                <a:effectLst/>
                <a:latin typeface="+mn-lt"/>
                <a:ea typeface="+mn-ea"/>
                <a:cs typeface="+mn-cs"/>
              </a:rPr>
              <a:t>Hoe kun jij die troost krijgen?</a:t>
            </a:r>
          </a:p>
          <a:p>
            <a:pPr lvl="0"/>
            <a:r>
              <a:rPr lang="nl-NL" sz="1200" kern="1200" dirty="0" smtClean="0">
                <a:solidFill>
                  <a:schemeClr val="tx1"/>
                </a:solidFill>
                <a:effectLst/>
                <a:latin typeface="+mn-lt"/>
                <a:ea typeface="+mn-ea"/>
                <a:cs typeface="+mn-cs"/>
              </a:rPr>
              <a:t>Wat is het verschil met de troost van de binnenkomer, of is er geen verschil?</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1549235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5</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Lees de vraag vanuit de gedachte dat je ziek wordt of zelfs sterft. </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Omdat je dan uiteindelijk luistert naar de duivel.</a:t>
            </a:r>
          </a:p>
          <a:p>
            <a:r>
              <a:rPr lang="nl-NL" dirty="0" smtClean="0"/>
              <a:t>Echte troost is dat je het eigendom van Christus bent, Hij weet wat je nodig hebt. </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Ellende, verlossing en dankbaarheid</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catechismus is heel persoonlijk, het gaat over mij.</a:t>
            </a:r>
          </a:p>
          <a:p>
            <a:r>
              <a:rPr lang="nl-NL" dirty="0" smtClean="0"/>
              <a:t>De punt van de kurkentrekker, de ellende, draait steeds diepen in de kurk. Zo leert een christen steeds meer van zijn ellende, meer van Gods verlossing en neemt toe in dankbaarheid. </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Heilige Geest leert dat er geen troost is buiten de Heere, Hij laat je zien dat de vergeving er is bij de Heere en geeft je geloof om dat aan te nemen en een dankbaar hart zodat je gaat leven naar Gods wet.</a:t>
            </a:r>
          </a:p>
          <a:p>
            <a:r>
              <a:rPr lang="nl-NL" dirty="0" smtClean="0"/>
              <a:t>Bij de Doop ben je gedoopt in de naam van de Vader, Zoon en </a:t>
            </a:r>
            <a:r>
              <a:rPr lang="nl-NL" b="1" dirty="0" smtClean="0"/>
              <a:t>Heilige Geest</a:t>
            </a:r>
            <a:r>
              <a:rPr lang="nl-NL" dirty="0" smtClean="0"/>
              <a:t>. </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11</a:t>
            </a:fld>
            <a:endParaRPr lang="nl-NL" dirty="0"/>
          </a:p>
        </p:txBody>
      </p:sp>
    </p:spTree>
    <p:extLst>
      <p:ext uri="{BB962C8B-B14F-4D97-AF65-F5344CB8AC3E}">
        <p14:creationId xmlns:p14="http://schemas.microsoft.com/office/powerpoint/2010/main" val="2557468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xmlns=""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xmlns=""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xmlns=""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xmlns=""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xmlns=""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xmlns=""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xmlns=""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xmlns=""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xmlns=""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xmlns=""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xmlns=""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xmlns=""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xmlns=""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xmlns=""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xmlns=""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xmlns="" id="{ADA8FE44-44A3-4BE1-9655-C69359552D0D}"/>
              </a:ext>
            </a:extLst>
          </p:cNvPr>
          <p:cNvSpPr>
            <a:spLocks noGrp="1"/>
          </p:cNvSpPr>
          <p:nvPr>
            <p:ph type="dt" sz="half" idx="10"/>
          </p:nvPr>
        </p:nvSpPr>
        <p:spPr/>
        <p:txBody>
          <a:bodyPr/>
          <a:lstStyle/>
          <a:p>
            <a:fld id="{256C78A9-A4EE-48A8-9F32-5D4D8BA1C962}" type="datetimeFigureOut">
              <a:rPr lang="nl-NL" smtClean="0"/>
              <a:t>15-1-2018</a:t>
            </a:fld>
            <a:endParaRPr lang="nl-NL"/>
          </a:p>
        </p:txBody>
      </p:sp>
      <p:sp>
        <p:nvSpPr>
          <p:cNvPr id="6" name="Tijdelijke aanduiding voor voettekst 5">
            <a:extLst>
              <a:ext uri="{FF2B5EF4-FFF2-40B4-BE49-F238E27FC236}">
                <a16:creationId xmlns:a16="http://schemas.microsoft.com/office/drawing/2014/main" xmlns=""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xmlns=""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xmlns=""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xmlns=""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xmlns=""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xmlns=""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xmlns=""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xmlns=""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xmlns=""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xmlns=""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xmlns=""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xmlns=""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xmlns=""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xmlns=""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xmlns=""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xmlns=""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xmlns=""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xmlns=""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xmlns=""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xmlns=""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xmlns=""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xmlns=""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xmlns=""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xmlns=""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xmlns="" id="{B324687A-4064-401A-B563-112DE177B4D8}"/>
              </a:ext>
            </a:extLst>
          </p:cNvPr>
          <p:cNvSpPr>
            <a:spLocks noGrp="1"/>
          </p:cNvSpPr>
          <p:nvPr>
            <p:ph type="body" sz="quarter" idx="10"/>
          </p:nvPr>
        </p:nvSpPr>
        <p:spPr/>
        <p:txBody>
          <a:bodyPr/>
          <a:lstStyle/>
          <a:p>
            <a:r>
              <a:rPr lang="nl-NL" dirty="0" smtClean="0"/>
              <a:t>Wat is de enige troost?</a:t>
            </a:r>
            <a:endParaRPr lang="nl-NL" dirty="0"/>
          </a:p>
        </p:txBody>
      </p:sp>
      <p:sp>
        <p:nvSpPr>
          <p:cNvPr id="3" name="Titel 2">
            <a:extLst>
              <a:ext uri="{FF2B5EF4-FFF2-40B4-BE49-F238E27FC236}">
                <a16:creationId xmlns:a16="http://schemas.microsoft.com/office/drawing/2014/main" xmlns="" id="{185E0BF8-1F79-45E0-8133-A9357D0CDAAE}"/>
              </a:ext>
            </a:extLst>
          </p:cNvPr>
          <p:cNvSpPr>
            <a:spLocks noGrp="1"/>
          </p:cNvSpPr>
          <p:nvPr>
            <p:ph type="title"/>
          </p:nvPr>
        </p:nvSpPr>
        <p:spPr/>
        <p:txBody>
          <a:bodyPr/>
          <a:lstStyle/>
          <a:p>
            <a:r>
              <a:rPr lang="nl-NL" dirty="0" smtClean="0"/>
              <a:t>De enige troost</a:t>
            </a:r>
            <a:endParaRPr lang="nl-NL" dirty="0"/>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8DDAB87-C726-4E69-845A-56B197D1A660}"/>
              </a:ext>
            </a:extLst>
          </p:cNvPr>
          <p:cNvSpPr>
            <a:spLocks noGrp="1"/>
          </p:cNvSpPr>
          <p:nvPr>
            <p:ph type="title"/>
          </p:nvPr>
        </p:nvSpPr>
        <p:spPr/>
        <p:txBody>
          <a:bodyPr>
            <a:normAutofit fontScale="90000"/>
          </a:bodyPr>
          <a:lstStyle/>
          <a:p>
            <a:r>
              <a:rPr lang="nl-NL" sz="3600" dirty="0"/>
              <a:t>Begrip: </a:t>
            </a:r>
            <a:r>
              <a:rPr lang="nl-NL" sz="3600" dirty="0" smtClean="0"/>
              <a:t>Troost voor jou?</a:t>
            </a:r>
            <a:endParaRPr lang="nl-NL" dirty="0"/>
          </a:p>
        </p:txBody>
      </p:sp>
      <p:sp>
        <p:nvSpPr>
          <p:cNvPr id="3" name="Tijdelijke aanduiding voor tekst 2">
            <a:extLst>
              <a:ext uri="{FF2B5EF4-FFF2-40B4-BE49-F238E27FC236}">
                <a16:creationId xmlns:a16="http://schemas.microsoft.com/office/drawing/2014/main" xmlns=""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smtClean="0"/>
              <a:t>Waar gaat het om in de catechismus?</a:t>
            </a:r>
          </a:p>
          <a:p>
            <a:pPr marL="285750" indent="-285750">
              <a:buFont typeface="Arial" panose="020B0604020202020204" pitchFamily="34" charset="0"/>
              <a:buChar char="•"/>
            </a:pPr>
            <a:r>
              <a:rPr lang="nl-NL" dirty="0" smtClean="0"/>
              <a:t>Leg het beeld uit van de kurkentrekker.</a:t>
            </a:r>
            <a:endParaRPr lang="nl-NL" dirty="0"/>
          </a:p>
        </p:txBody>
      </p:sp>
      <p:sp>
        <p:nvSpPr>
          <p:cNvPr id="4" name="Tijdelijke aanduiding voor verticale tekst 3">
            <a:extLst>
              <a:ext uri="{FF2B5EF4-FFF2-40B4-BE49-F238E27FC236}">
                <a16:creationId xmlns:a16="http://schemas.microsoft.com/office/drawing/2014/main" xmlns="" id="{422696D2-A487-4AD3-BCC4-A5A3FAAFF227}"/>
              </a:ext>
            </a:extLst>
          </p:cNvPr>
          <p:cNvSpPr>
            <a:spLocks noGrp="1"/>
          </p:cNvSpPr>
          <p:nvPr>
            <p:ph type="body" orient="vert" sz="quarter" idx="10"/>
          </p:nvPr>
        </p:nvSpPr>
        <p:spPr/>
        <p:txBody>
          <a:bodyPr>
            <a:normAutofit/>
          </a:bodyPr>
          <a:lstStyle/>
          <a:p>
            <a:r>
              <a:rPr lang="nl-NL" dirty="0"/>
              <a:t>Begrip: </a:t>
            </a:r>
            <a:r>
              <a:rPr lang="nl-NL" dirty="0" smtClean="0"/>
              <a:t>Troost voor jou?</a:t>
            </a:r>
            <a:endParaRPr lang="nl-NL" dirty="0"/>
          </a:p>
        </p:txBody>
      </p:sp>
      <p:pic>
        <p:nvPicPr>
          <p:cNvPr id="7" name="Tijdelijke aanduiding voor inhoud 6" descr="Afbeelding met opener, gereedschap&#10;&#10;Beschrijving is gegenereerd met zeer hoge betrouwbaarheid">
            <a:extLst>
              <a:ext uri="{FF2B5EF4-FFF2-40B4-BE49-F238E27FC236}">
                <a16:creationId xmlns="" xmlns:a16="http://schemas.microsoft.com/office/drawing/2014/main" id="{5997696F-A094-4CEF-8317-3C7A7B1D9A86}"/>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965" r="20965"/>
          <a:stretch/>
        </p:blipFill>
        <p:spPr>
          <a:prstGeom prst="rect">
            <a:avLst/>
          </a:prstGeom>
          <a:effectLst/>
        </p:spPr>
      </p:pic>
    </p:spTree>
    <p:extLst>
      <p:ext uri="{BB962C8B-B14F-4D97-AF65-F5344CB8AC3E}">
        <p14:creationId xmlns:p14="http://schemas.microsoft.com/office/powerpoint/2010/main" val="2908452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E049B33-1509-49B0-9A88-BA5265DA1389}"/>
              </a:ext>
            </a:extLst>
          </p:cNvPr>
          <p:cNvSpPr>
            <a:spLocks noGrp="1"/>
          </p:cNvSpPr>
          <p:nvPr>
            <p:ph type="title"/>
          </p:nvPr>
        </p:nvSpPr>
        <p:spPr/>
        <p:txBody>
          <a:bodyPr/>
          <a:lstStyle/>
          <a:p>
            <a:r>
              <a:rPr lang="nl-NL" dirty="0"/>
              <a:t>Begrip: </a:t>
            </a:r>
            <a:r>
              <a:rPr lang="nl-NL" dirty="0" smtClean="0"/>
              <a:t>De Trooster</a:t>
            </a:r>
            <a:endParaRPr lang="nl-NL" dirty="0"/>
          </a:p>
        </p:txBody>
      </p:sp>
      <p:sp>
        <p:nvSpPr>
          <p:cNvPr id="3" name="Tijdelijke aanduiding voor tekst 2">
            <a:extLst>
              <a:ext uri="{FF2B5EF4-FFF2-40B4-BE49-F238E27FC236}">
                <a16:creationId xmlns:a16="http://schemas.microsoft.com/office/drawing/2014/main" xmlns="" id="{1C978B09-935B-4161-9A3C-6CD2CDC86ADA}"/>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smtClean="0"/>
              <a:t>Wat leert de Heilige Geest?</a:t>
            </a:r>
          </a:p>
          <a:p>
            <a:pPr marL="285750" indent="-285750">
              <a:buFont typeface="Arial" panose="020B0604020202020204" pitchFamily="34" charset="0"/>
              <a:buChar char="•"/>
            </a:pPr>
            <a:r>
              <a:rPr lang="nl-NL" dirty="0" smtClean="0"/>
              <a:t>Wanneer is de Trooster aan jou beloofd?</a:t>
            </a:r>
            <a:endParaRPr lang="en-US" dirty="0"/>
          </a:p>
          <a:p>
            <a:pPr marL="285750" indent="-285750">
              <a:buFont typeface="Arial" panose="020B0604020202020204" pitchFamily="34" charset="0"/>
              <a:buChar char="•"/>
            </a:pPr>
            <a:endParaRPr lang="nl-NL" dirty="0"/>
          </a:p>
        </p:txBody>
      </p:sp>
      <p:sp>
        <p:nvSpPr>
          <p:cNvPr id="4" name="Tijdelijke aanduiding voor verticale tekst 3">
            <a:extLst>
              <a:ext uri="{FF2B5EF4-FFF2-40B4-BE49-F238E27FC236}">
                <a16:creationId xmlns:a16="http://schemas.microsoft.com/office/drawing/2014/main" xmlns="" id="{BBC461D0-6CF9-48A9-85B5-67791F8AE46A}"/>
              </a:ext>
            </a:extLst>
          </p:cNvPr>
          <p:cNvSpPr>
            <a:spLocks noGrp="1"/>
          </p:cNvSpPr>
          <p:nvPr>
            <p:ph type="body" orient="vert" sz="quarter" idx="10"/>
          </p:nvPr>
        </p:nvSpPr>
        <p:spPr/>
        <p:txBody>
          <a:bodyPr/>
          <a:lstStyle/>
          <a:p>
            <a:r>
              <a:rPr lang="nl-NL" dirty="0"/>
              <a:t>Begrip: </a:t>
            </a:r>
            <a:r>
              <a:rPr lang="nl-NL" dirty="0" smtClean="0"/>
              <a:t>De Trooster</a:t>
            </a:r>
            <a:endParaRPr lang="nl-NL" dirty="0"/>
          </a:p>
        </p:txBody>
      </p:sp>
      <p:pic>
        <p:nvPicPr>
          <p:cNvPr id="8" name="Tijdelijke aanduiding voor inhoud 6">
            <a:extLst>
              <a:ext uri="{FF2B5EF4-FFF2-40B4-BE49-F238E27FC236}">
                <a16:creationId xmlns="" xmlns:a16="http://schemas.microsoft.com/office/drawing/2014/main" id="{93A87753-478B-4703-8C2B-3B225807376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8035" t="33" r="30347" b="-33"/>
          <a:stretch/>
        </p:blipFill>
        <p:spPr>
          <a:prstGeom prst="rect">
            <a:avLst/>
          </a:prstGeom>
          <a:effectLst/>
        </p:spPr>
      </p:pic>
    </p:spTree>
    <p:extLst>
      <p:ext uri="{BB962C8B-B14F-4D97-AF65-F5344CB8AC3E}">
        <p14:creationId xmlns:p14="http://schemas.microsoft.com/office/powerpoint/2010/main" val="1907509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D094E7C7-48FF-4CC5-A354-12CB85FFCEBC}"/>
              </a:ext>
            </a:extLst>
          </p:cNvPr>
          <p:cNvSpPr>
            <a:spLocks noGrp="1"/>
          </p:cNvSpPr>
          <p:nvPr>
            <p:ph type="title"/>
          </p:nvPr>
        </p:nvSpPr>
        <p:spPr/>
        <p:txBody>
          <a:bodyPr/>
          <a:lstStyle/>
          <a:p>
            <a:r>
              <a:rPr lang="nl-NL" dirty="0"/>
              <a:t>Verwerkingsvragen</a:t>
            </a:r>
          </a:p>
        </p:txBody>
      </p:sp>
      <p:sp>
        <p:nvSpPr>
          <p:cNvPr id="7" name="Tijdelijke aanduiding voor tekst 6">
            <a:extLst>
              <a:ext uri="{FF2B5EF4-FFF2-40B4-BE49-F238E27FC236}">
                <a16:creationId xmlns:a16="http://schemas.microsoft.com/office/drawing/2014/main" xmlns="" id="{88A062EF-5B51-4814-A235-CFF12E2B23EF}"/>
              </a:ext>
            </a:extLst>
          </p:cNvPr>
          <p:cNvSpPr>
            <a:spLocks noGrp="1"/>
          </p:cNvSpPr>
          <p:nvPr>
            <p:ph type="body" sz="quarter" idx="11"/>
          </p:nvPr>
        </p:nvSpPr>
        <p:spPr/>
        <p:txBody>
          <a:bodyPr/>
          <a:lstStyle/>
          <a:p>
            <a:r>
              <a:rPr lang="nl-NL" dirty="0"/>
              <a:t>Maak de verwerkingsvragen op bladzijde </a:t>
            </a:r>
            <a:r>
              <a:rPr lang="nl-NL" dirty="0" smtClean="0"/>
              <a:t>19 en 21.</a:t>
            </a:r>
            <a:endParaRPr lang="nl-NL" dirty="0"/>
          </a:p>
        </p:txBody>
      </p:sp>
    </p:spTree>
    <p:extLst>
      <p:ext uri="{BB962C8B-B14F-4D97-AF65-F5344CB8AC3E}">
        <p14:creationId xmlns:p14="http://schemas.microsoft.com/office/powerpoint/2010/main" val="168606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xmlns="" id="{CE9817F8-4D3D-4337-BF1D-B6C817882EB7}"/>
              </a:ext>
            </a:extLst>
          </p:cNvPr>
          <p:cNvSpPr>
            <a:spLocks noGrp="1"/>
          </p:cNvSpPr>
          <p:nvPr>
            <p:ph type="body" sz="quarter" idx="11"/>
          </p:nvPr>
        </p:nvSpPr>
        <p:spPr/>
        <p:txBody>
          <a:bodyPr/>
          <a:lstStyle/>
          <a:p>
            <a:pPr marL="0" indent="0">
              <a:buNone/>
            </a:pPr>
            <a:r>
              <a:rPr lang="nl-NL" dirty="0" smtClean="0"/>
              <a:t>De echt enige troost:</a:t>
            </a:r>
          </a:p>
          <a:p>
            <a:r>
              <a:rPr lang="nl-NL" dirty="0" smtClean="0"/>
              <a:t>Geeft God</a:t>
            </a:r>
          </a:p>
          <a:p>
            <a:r>
              <a:rPr lang="nl-NL" dirty="0" smtClean="0"/>
              <a:t>Betekent dat je het  eigendom van Christus bent</a:t>
            </a:r>
          </a:p>
          <a:p>
            <a:r>
              <a:rPr lang="nl-NL" dirty="0" smtClean="0"/>
              <a:t>In leven en sterven</a:t>
            </a:r>
          </a:p>
          <a:p>
            <a:r>
              <a:rPr lang="nl-NL" dirty="0" smtClean="0"/>
              <a:t>Ken je nadat je ellende, verlossing en dankbaarheid kent</a:t>
            </a:r>
          </a:p>
          <a:p>
            <a:r>
              <a:rPr lang="nl-NL" dirty="0" smtClean="0"/>
              <a:t>Wordt gegeven door de Heilige Geest. </a:t>
            </a:r>
          </a:p>
          <a:p>
            <a:endParaRPr lang="nl-NL" dirty="0" smtClean="0"/>
          </a:p>
        </p:txBody>
      </p:sp>
    </p:spTree>
    <p:extLst>
      <p:ext uri="{BB962C8B-B14F-4D97-AF65-F5344CB8AC3E}">
        <p14:creationId xmlns:p14="http://schemas.microsoft.com/office/powerpoint/2010/main" val="675279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xmlns=""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xmlns="" id="{0D828282-5F35-4134-B3C6-B81078C4D91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39D6FE44-67AD-4272-8135-C4575A3F6704}"/>
              </a:ext>
            </a:extLst>
          </p:cNvPr>
          <p:cNvSpPr>
            <a:spLocks noGrp="1"/>
          </p:cNvSpPr>
          <p:nvPr>
            <p:ph type="title"/>
          </p:nvPr>
        </p:nvSpPr>
        <p:spPr/>
        <p:txBody>
          <a:bodyPr/>
          <a:lstStyle/>
          <a:p>
            <a:r>
              <a:rPr lang="nl-NL" dirty="0"/>
              <a:t>Verwerkingsopdracht</a:t>
            </a:r>
          </a:p>
        </p:txBody>
      </p:sp>
      <p:sp>
        <p:nvSpPr>
          <p:cNvPr id="6" name="Tijdelijke aanduiding voor tekst 5">
            <a:extLst>
              <a:ext uri="{FF2B5EF4-FFF2-40B4-BE49-F238E27FC236}">
                <a16:creationId xmlns:a16="http://schemas.microsoft.com/office/drawing/2014/main" xmlns="" id="{E6052B7C-21B0-4B02-B509-6E5D901B9C06}"/>
              </a:ext>
            </a:extLst>
          </p:cNvPr>
          <p:cNvSpPr>
            <a:spLocks noGrp="1"/>
          </p:cNvSpPr>
          <p:nvPr>
            <p:ph type="body" sz="quarter" idx="11"/>
          </p:nvPr>
        </p:nvSpPr>
        <p:spPr/>
        <p:txBody>
          <a:bodyPr/>
          <a:lstStyle/>
          <a:p>
            <a:pPr marL="0" indent="0">
              <a:buNone/>
            </a:pPr>
            <a:r>
              <a:rPr lang="nl-NL" b="1" dirty="0" smtClean="0"/>
              <a:t>Waarom moet Jesaja troosten?</a:t>
            </a:r>
            <a:endParaRPr lang="nl-NL" b="1" dirty="0"/>
          </a:p>
          <a:p>
            <a:r>
              <a:rPr lang="nl-NL" dirty="0" smtClean="0"/>
              <a:t>Praat erover in tweetallen en schrijf je antwoord op bij de aantekeningen op pagina 21.</a:t>
            </a:r>
            <a:endParaRPr lang="nl-NL" dirty="0"/>
          </a:p>
          <a:p>
            <a:r>
              <a:rPr lang="nl-NL" dirty="0"/>
              <a:t>Deel het met de grote groep. </a:t>
            </a:r>
          </a:p>
          <a:p>
            <a:endParaRPr lang="nl-NL" dirty="0"/>
          </a:p>
        </p:txBody>
      </p:sp>
    </p:spTree>
    <p:extLst>
      <p:ext uri="{BB962C8B-B14F-4D97-AF65-F5344CB8AC3E}">
        <p14:creationId xmlns:p14="http://schemas.microsoft.com/office/powerpoint/2010/main" val="505650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xmlns="" id="{14852298-6DF4-4A12-B366-F0CACE71CEBA}"/>
              </a:ext>
            </a:extLst>
          </p:cNvPr>
          <p:cNvSpPr>
            <a:spLocks noGrp="1"/>
          </p:cNvSpPr>
          <p:nvPr>
            <p:ph type="body" sz="quarter" idx="11"/>
          </p:nvPr>
        </p:nvSpPr>
        <p:spPr/>
        <p:txBody>
          <a:bodyPr/>
          <a:lstStyle/>
          <a:p>
            <a:r>
              <a:rPr lang="nl-NL" dirty="0" smtClean="0"/>
              <a:t>Als de Heilige Geest troost geeft, hoe je er zelf niets aan te doen om het eigendom van Christus te worden. </a:t>
            </a:r>
            <a:endParaRPr lang="nl-NL" dirty="0"/>
          </a:p>
          <a:p>
            <a:endParaRPr lang="nl-NL" dirty="0"/>
          </a:p>
        </p:txBody>
      </p:sp>
      <p:sp>
        <p:nvSpPr>
          <p:cNvPr id="5" name="Tijdelijke aanduiding voor verticale tekst 4">
            <a:extLst>
              <a:ext uri="{FF2B5EF4-FFF2-40B4-BE49-F238E27FC236}">
                <a16:creationId xmlns:a16="http://schemas.microsoft.com/office/drawing/2014/main" xmlns=""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xmlns="" id="{B899E1A2-2DB9-4A5E-807D-37FB66B5F013}"/>
              </a:ext>
            </a:extLst>
          </p:cNvPr>
          <p:cNvSpPr>
            <a:spLocks noGrp="1"/>
          </p:cNvSpPr>
          <p:nvPr>
            <p:ph type="body" sz="quarter" idx="11"/>
          </p:nvPr>
        </p:nvSpPr>
        <p:spPr/>
        <p:txBody>
          <a:bodyPr/>
          <a:lstStyle/>
          <a:p>
            <a:r>
              <a:rPr lang="nl-NL" b="1" dirty="0" smtClean="0"/>
              <a:t>Wat is volgens jullie de enige troost?</a:t>
            </a:r>
            <a:endParaRPr lang="nl-NL" b="1" dirty="0"/>
          </a:p>
          <a:p>
            <a:r>
              <a:rPr lang="nl-NL" dirty="0"/>
              <a:t>Schrijf het op pagina </a:t>
            </a:r>
            <a:r>
              <a:rPr lang="nl-NL" dirty="0" smtClean="0"/>
              <a:t>21.</a:t>
            </a:r>
            <a:endParaRPr lang="nl-NL" dirty="0"/>
          </a:p>
          <a:p>
            <a:endParaRPr lang="nl-NL" dirty="0"/>
          </a:p>
        </p:txBody>
      </p:sp>
      <p:sp>
        <p:nvSpPr>
          <p:cNvPr id="4" name="Tijdelijke aanduiding voor verticale tekst 3">
            <a:extLst>
              <a:ext uri="{FF2B5EF4-FFF2-40B4-BE49-F238E27FC236}">
                <a16:creationId xmlns:a16="http://schemas.microsoft.com/office/drawing/2014/main" xmlns=""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xmlns=""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xmlns=""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xmlns=""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082CC7C1-7389-4A57-8664-831B2741DE06}"/>
              </a:ext>
            </a:extLst>
          </p:cNvPr>
          <p:cNvSpPr>
            <a:spLocks noGrp="1"/>
          </p:cNvSpPr>
          <p:nvPr>
            <p:ph type="title"/>
          </p:nvPr>
        </p:nvSpPr>
        <p:spPr/>
        <p:txBody>
          <a:bodyPr>
            <a:normAutofit fontScale="90000"/>
          </a:bodyPr>
          <a:lstStyle/>
          <a:p>
            <a:r>
              <a:rPr lang="nl-NL" dirty="0" smtClean="0"/>
              <a:t>Verhaal</a:t>
            </a:r>
            <a:endParaRPr lang="nl-NL" dirty="0"/>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xmlns=""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xmlns="" id="{DA963E0E-98EB-40AF-AF28-4179317589CB}"/>
              </a:ext>
            </a:extLst>
          </p:cNvPr>
          <p:cNvSpPr>
            <a:spLocks noGrp="1"/>
          </p:cNvSpPr>
          <p:nvPr>
            <p:ph type="body" sz="quarter" idx="13"/>
          </p:nvPr>
        </p:nvSpPr>
        <p:spPr/>
        <p:txBody>
          <a:bodyPr/>
          <a:lstStyle/>
          <a:p>
            <a:r>
              <a:rPr lang="nl-NL" dirty="0"/>
              <a:t>Psalm </a:t>
            </a:r>
            <a:r>
              <a:rPr lang="nl-NL" dirty="0" smtClean="0"/>
              <a:t>136:3</a:t>
            </a:r>
            <a:endParaRPr lang="nl-NL" dirty="0"/>
          </a:p>
        </p:txBody>
      </p:sp>
      <p:sp>
        <p:nvSpPr>
          <p:cNvPr id="6" name="Tijdelijke aanduiding voor tekst 5">
            <a:extLst>
              <a:ext uri="{FF2B5EF4-FFF2-40B4-BE49-F238E27FC236}">
                <a16:creationId xmlns:a16="http://schemas.microsoft.com/office/drawing/2014/main" xmlns=""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xmlns=""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xmlns="" id="{2107A419-FF58-42D9-8B04-B369ACFA708E}"/>
              </a:ext>
            </a:extLst>
          </p:cNvPr>
          <p:cNvSpPr>
            <a:spLocks noGrp="1"/>
          </p:cNvSpPr>
          <p:nvPr>
            <p:ph type="body" sz="quarter" idx="16"/>
          </p:nvPr>
        </p:nvSpPr>
        <p:spPr/>
        <p:txBody>
          <a:bodyPr/>
          <a:lstStyle/>
          <a:p>
            <a:r>
              <a:rPr lang="nl-NL" dirty="0" smtClean="0"/>
              <a:t>Jesaja 40:1-8</a:t>
            </a:r>
            <a:endParaRPr lang="nl-NL" dirty="0"/>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xmlns=""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FE4D8943-36A6-4EA0-97D5-EB9213578CA2}"/>
              </a:ext>
            </a:extLst>
          </p:cNvPr>
          <p:cNvSpPr>
            <a:spLocks noGrp="1"/>
          </p:cNvSpPr>
          <p:nvPr>
            <p:ph type="title"/>
          </p:nvPr>
        </p:nvSpPr>
        <p:spPr/>
        <p:txBody>
          <a:bodyPr>
            <a:normAutofit fontScale="90000"/>
          </a:bodyPr>
          <a:lstStyle/>
          <a:p>
            <a:r>
              <a:rPr lang="nl-NL" dirty="0" smtClean="0"/>
              <a:t>Alternatieve binnenkomer (1)</a:t>
            </a:r>
            <a:endParaRPr lang="nl-NL" dirty="0"/>
          </a:p>
        </p:txBody>
      </p:sp>
      <p:sp>
        <p:nvSpPr>
          <p:cNvPr id="7" name="Tijdelijke aanduiding voor tekst 6">
            <a:extLst>
              <a:ext uri="{FF2B5EF4-FFF2-40B4-BE49-F238E27FC236}">
                <a16:creationId xmlns:a16="http://schemas.microsoft.com/office/drawing/2014/main" xmlns="" id="{985DF660-728C-451C-9455-0A4329C460B3}"/>
              </a:ext>
            </a:extLst>
          </p:cNvPr>
          <p:cNvSpPr>
            <a:spLocks noGrp="1"/>
          </p:cNvSpPr>
          <p:nvPr>
            <p:ph type="body" sz="quarter" idx="11"/>
          </p:nvPr>
        </p:nvSpPr>
        <p:spPr/>
        <p:txBody>
          <a:bodyPr/>
          <a:lstStyle/>
          <a:p>
            <a:pPr marL="285750" lvl="0" indent="-285750">
              <a:buFont typeface="Arial" panose="020B0604020202020204" pitchFamily="34" charset="0"/>
              <a:buChar char="•"/>
            </a:pPr>
            <a:endParaRPr lang="nl-NL" dirty="0"/>
          </a:p>
        </p:txBody>
      </p:sp>
      <p:pic>
        <p:nvPicPr>
          <p:cNvPr id="8" name="Tijdelijke aanduiding voor inhoud 7" descr="Afbeelding met tafel, binnen, zitten, toonbank&#10;&#10;Beschrijving is gegenereerd met zeer hoge betrouwbaarheid">
            <a:extLst>
              <a:ext uri="{FF2B5EF4-FFF2-40B4-BE49-F238E27FC236}">
                <a16:creationId xmlns="" xmlns:a16="http://schemas.microsoft.com/office/drawing/2014/main" id="{E82297EA-5C0E-4A0A-9ED9-D535319DD8A6}"/>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2221180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FE4D8943-36A6-4EA0-97D5-EB9213578CA2}"/>
              </a:ext>
            </a:extLst>
          </p:cNvPr>
          <p:cNvSpPr>
            <a:spLocks noGrp="1"/>
          </p:cNvSpPr>
          <p:nvPr>
            <p:ph type="title"/>
          </p:nvPr>
        </p:nvSpPr>
        <p:spPr/>
        <p:txBody>
          <a:bodyPr>
            <a:normAutofit fontScale="90000"/>
          </a:bodyPr>
          <a:lstStyle/>
          <a:p>
            <a:r>
              <a:rPr lang="nl-NL" dirty="0" smtClean="0"/>
              <a:t>Alternatieve binnenkomer (2)</a:t>
            </a:r>
            <a:endParaRPr lang="nl-NL" dirty="0"/>
          </a:p>
        </p:txBody>
      </p:sp>
      <p:sp>
        <p:nvSpPr>
          <p:cNvPr id="7" name="Tijdelijke aanduiding voor tekst 6">
            <a:extLst>
              <a:ext uri="{FF2B5EF4-FFF2-40B4-BE49-F238E27FC236}">
                <a16:creationId xmlns:a16="http://schemas.microsoft.com/office/drawing/2014/main" xmlns="" id="{985DF660-728C-451C-9455-0A4329C460B3}"/>
              </a:ext>
            </a:extLst>
          </p:cNvPr>
          <p:cNvSpPr>
            <a:spLocks noGrp="1"/>
          </p:cNvSpPr>
          <p:nvPr>
            <p:ph type="body" sz="quarter" idx="11"/>
          </p:nvPr>
        </p:nvSpPr>
        <p:spPr/>
        <p:txBody>
          <a:bodyPr/>
          <a:lstStyle/>
          <a:p>
            <a:pPr marL="285750" lvl="0" indent="-285750">
              <a:buFont typeface="Arial" panose="020B0604020202020204" pitchFamily="34" charset="0"/>
              <a:buChar char="•"/>
            </a:pPr>
            <a:endParaRPr lang="nl-NL" dirty="0"/>
          </a:p>
        </p:txBody>
      </p:sp>
      <p:pic>
        <p:nvPicPr>
          <p:cNvPr id="9" name="Tijdelijke aanduiding voor inhoud 4">
            <a:extLst>
              <a:ext uri="{FF2B5EF4-FFF2-40B4-BE49-F238E27FC236}">
                <a16:creationId xmlns="" xmlns:a16="http://schemas.microsoft.com/office/drawing/2014/main" id="{728280E3-C136-4877-ADD3-B8939D136772}"/>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965" r="20965"/>
          <a:stretch/>
        </p:blipFill>
        <p:spPr>
          <a:prstGeom prst="rect">
            <a:avLst/>
          </a:prstGeom>
          <a:effectLst/>
        </p:spPr>
      </p:pic>
    </p:spTree>
    <p:extLst>
      <p:ext uri="{BB962C8B-B14F-4D97-AF65-F5344CB8AC3E}">
        <p14:creationId xmlns:p14="http://schemas.microsoft.com/office/powerpoint/2010/main" val="2405060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Alternatieve verwerkingsopdracht (1</a:t>
            </a:r>
            <a:r>
              <a:rPr lang="nl-NL" dirty="0" smtClean="0"/>
              <a:t>)</a:t>
            </a:r>
            <a:endParaRPr lang="nl-NL" dirty="0"/>
          </a:p>
        </p:txBody>
      </p:sp>
      <p:sp>
        <p:nvSpPr>
          <p:cNvPr id="3" name="Tijdelijke aanduiding voor tekst 2"/>
          <p:cNvSpPr>
            <a:spLocks noGrp="1"/>
          </p:cNvSpPr>
          <p:nvPr>
            <p:ph type="body" sz="quarter" idx="11"/>
          </p:nvPr>
        </p:nvSpPr>
        <p:spPr/>
        <p:txBody>
          <a:bodyPr/>
          <a:lstStyle/>
          <a:p>
            <a:pPr marL="285750" indent="-285750">
              <a:buFont typeface="Arial" panose="020B0604020202020204" pitchFamily="34" charset="0"/>
              <a:buChar char="•"/>
            </a:pPr>
            <a:r>
              <a:rPr lang="nl-NL" dirty="0" smtClean="0"/>
              <a:t>Wat doet God?</a:t>
            </a:r>
          </a:p>
          <a:p>
            <a:pPr marL="285750" indent="-285750">
              <a:buFont typeface="Arial" panose="020B0604020202020204" pitchFamily="34" charset="0"/>
              <a:buChar char="•"/>
            </a:pPr>
            <a:r>
              <a:rPr lang="nl-NL" dirty="0" smtClean="0"/>
              <a:t>Waarom doet God dat?</a:t>
            </a:r>
          </a:p>
          <a:p>
            <a:pPr marL="285750" indent="-285750">
              <a:buFont typeface="Arial" panose="020B0604020202020204" pitchFamily="34" charset="0"/>
              <a:buChar char="•"/>
            </a:pPr>
            <a:r>
              <a:rPr lang="nl-NL" dirty="0" smtClean="0"/>
              <a:t>Voor wie was het fijn of goed wat de Heere deed?</a:t>
            </a:r>
            <a:endParaRPr lang="nl-NL" dirty="0"/>
          </a:p>
        </p:txBody>
      </p:sp>
      <p:sp>
        <p:nvSpPr>
          <p:cNvPr id="4" name="Tijdelijke aanduiding voor verticale tekst 3"/>
          <p:cNvSpPr>
            <a:spLocks noGrp="1"/>
          </p:cNvSpPr>
          <p:nvPr>
            <p:ph type="body" orient="vert" sz="quarter" idx="10"/>
          </p:nvPr>
        </p:nvSpPr>
        <p:spPr/>
        <p:txBody>
          <a:bodyPr>
            <a:normAutofit fontScale="70000" lnSpcReduction="20000"/>
          </a:bodyPr>
          <a:lstStyle/>
          <a:p>
            <a:r>
              <a:rPr lang="nl-NL" dirty="0" smtClean="0"/>
              <a:t>Alternatieve verwerkingsopdracht (1)</a:t>
            </a:r>
            <a:endParaRPr lang="nl-NL" dirty="0"/>
          </a:p>
        </p:txBody>
      </p:sp>
      <p:pic>
        <p:nvPicPr>
          <p:cNvPr id="6" name="Tijdelijke aanduiding voor inhoud 5" descr="Afbeelding met tekst&#10;&#10;Beschrijving is gegenereerd met hoge betrouwbaarheid">
            <a:extLst>
              <a:ext uri="{FF2B5EF4-FFF2-40B4-BE49-F238E27FC236}">
                <a16:creationId xmlns="" xmlns:a16="http://schemas.microsoft.com/office/drawing/2014/main" id="{E3277248-11D6-4DAA-93B4-88D728C51FC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252" r="24252"/>
          <a:stretch/>
        </p:blipFill>
        <p:spPr>
          <a:prstGeom prst="rect">
            <a:avLst/>
          </a:prstGeom>
          <a:effectLst/>
        </p:spPr>
      </p:pic>
    </p:spTree>
    <p:extLst>
      <p:ext uri="{BB962C8B-B14F-4D97-AF65-F5344CB8AC3E}">
        <p14:creationId xmlns:p14="http://schemas.microsoft.com/office/powerpoint/2010/main" val="2454119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Alternatieve verwerkingsopdracht </a:t>
            </a:r>
            <a:r>
              <a:rPr lang="nl-NL" dirty="0" smtClean="0"/>
              <a:t>(2)</a:t>
            </a:r>
            <a:endParaRPr lang="nl-NL" dirty="0"/>
          </a:p>
        </p:txBody>
      </p:sp>
      <p:sp>
        <p:nvSpPr>
          <p:cNvPr id="3" name="Tijdelijke aanduiding voor tekst 2"/>
          <p:cNvSpPr>
            <a:spLocks noGrp="1"/>
          </p:cNvSpPr>
          <p:nvPr>
            <p:ph type="body" sz="quarter" idx="11"/>
          </p:nvPr>
        </p:nvSpPr>
        <p:spPr/>
        <p:txBody>
          <a:bodyPr/>
          <a:lstStyle/>
          <a:p>
            <a:r>
              <a:rPr lang="en-US" i="1" dirty="0"/>
              <a:t>“</a:t>
            </a:r>
            <a:r>
              <a:rPr lang="en-US" i="1" dirty="0" err="1"/>
              <a:t>Als</a:t>
            </a:r>
            <a:r>
              <a:rPr lang="en-US" i="1" dirty="0"/>
              <a:t> </a:t>
            </a:r>
            <a:r>
              <a:rPr lang="en-US" i="1" dirty="0" err="1"/>
              <a:t>ik</a:t>
            </a:r>
            <a:r>
              <a:rPr lang="en-US" i="1" dirty="0"/>
              <a:t> nog maar 24 </a:t>
            </a:r>
            <a:r>
              <a:rPr lang="en-US" i="1" dirty="0" err="1"/>
              <a:t>uur</a:t>
            </a:r>
            <a:r>
              <a:rPr lang="en-US" i="1" dirty="0"/>
              <a:t> </a:t>
            </a:r>
            <a:r>
              <a:rPr lang="en-US" i="1" dirty="0" err="1"/>
              <a:t>te</a:t>
            </a:r>
            <a:r>
              <a:rPr lang="en-US" i="1" dirty="0"/>
              <a:t> </a:t>
            </a:r>
            <a:r>
              <a:rPr lang="en-US" i="1" dirty="0" err="1"/>
              <a:t>leven</a:t>
            </a:r>
            <a:r>
              <a:rPr lang="en-US" i="1" dirty="0"/>
              <a:t> </a:t>
            </a:r>
            <a:r>
              <a:rPr lang="en-US" i="1" dirty="0" err="1"/>
              <a:t>heb</a:t>
            </a:r>
            <a:r>
              <a:rPr lang="en-US" i="1" dirty="0"/>
              <a:t>, </a:t>
            </a:r>
            <a:r>
              <a:rPr lang="en-US" i="1" dirty="0" err="1"/>
              <a:t>dan</a:t>
            </a:r>
            <a:r>
              <a:rPr lang="en-US" i="1" dirty="0"/>
              <a:t> is het </a:t>
            </a:r>
            <a:r>
              <a:rPr lang="en-US" i="1" dirty="0" err="1"/>
              <a:t>voor</a:t>
            </a:r>
            <a:r>
              <a:rPr lang="en-US" i="1" dirty="0"/>
              <a:t> </a:t>
            </a:r>
            <a:r>
              <a:rPr lang="en-US" i="1" dirty="0" err="1"/>
              <a:t>mij</a:t>
            </a:r>
            <a:r>
              <a:rPr lang="en-US" i="1" dirty="0"/>
              <a:t> ...... om </a:t>
            </a:r>
            <a:r>
              <a:rPr lang="en-US" i="1" dirty="0" err="1"/>
              <a:t>te</a:t>
            </a:r>
            <a:r>
              <a:rPr lang="en-US" i="1" dirty="0"/>
              <a:t> </a:t>
            </a:r>
            <a:r>
              <a:rPr lang="en-US" i="1" dirty="0" err="1"/>
              <a:t>weten</a:t>
            </a:r>
            <a:r>
              <a:rPr lang="en-US" i="1" dirty="0"/>
              <a:t> </a:t>
            </a:r>
            <a:r>
              <a:rPr lang="en-US" i="1" dirty="0" err="1"/>
              <a:t>dat</a:t>
            </a:r>
            <a:r>
              <a:rPr lang="en-US" i="1" dirty="0"/>
              <a:t> </a:t>
            </a:r>
            <a:r>
              <a:rPr lang="en-US" i="1" dirty="0" err="1"/>
              <a:t>ik</a:t>
            </a:r>
            <a:r>
              <a:rPr lang="en-US" i="1" dirty="0"/>
              <a:t> het </a:t>
            </a:r>
            <a:r>
              <a:rPr lang="en-US" i="1" dirty="0" err="1"/>
              <a:t>eigendom</a:t>
            </a:r>
            <a:r>
              <a:rPr lang="en-US" i="1" dirty="0"/>
              <a:t> van </a:t>
            </a:r>
            <a:r>
              <a:rPr lang="en-US" i="1" dirty="0" err="1"/>
              <a:t>Christus</a:t>
            </a:r>
            <a:r>
              <a:rPr lang="en-US" i="1" dirty="0"/>
              <a:t> ben.”</a:t>
            </a:r>
            <a:endParaRPr lang="en-US" dirty="0"/>
          </a:p>
        </p:txBody>
      </p:sp>
      <p:sp>
        <p:nvSpPr>
          <p:cNvPr id="4" name="Tijdelijke aanduiding voor verticale tekst 3"/>
          <p:cNvSpPr>
            <a:spLocks noGrp="1"/>
          </p:cNvSpPr>
          <p:nvPr>
            <p:ph type="body" orient="vert" sz="quarter" idx="10"/>
          </p:nvPr>
        </p:nvSpPr>
        <p:spPr/>
        <p:txBody>
          <a:bodyPr>
            <a:normAutofit fontScale="70000" lnSpcReduction="20000"/>
          </a:bodyPr>
          <a:lstStyle/>
          <a:p>
            <a:r>
              <a:rPr lang="nl-NL" dirty="0" smtClean="0"/>
              <a:t>Alternatieve verwerkingsopdracht (2)</a:t>
            </a:r>
            <a:endParaRPr lang="nl-NL" dirty="0"/>
          </a:p>
        </p:txBody>
      </p:sp>
      <p:pic>
        <p:nvPicPr>
          <p:cNvPr id="8" name="Tijdelijke aanduiding voor inhoud 5" descr="Afbeelding met persoon, vasthouden&#10;&#10;Beschrijving is gegenereerd met hoge betrouwbaarheid">
            <a:extLst>
              <a:ext uri="{FF2B5EF4-FFF2-40B4-BE49-F238E27FC236}">
                <a16:creationId xmlns="" xmlns:a16="http://schemas.microsoft.com/office/drawing/2014/main" id="{B37963DC-C73D-4F93-B06A-FF6392A21C4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272" r="24272"/>
          <a:stretch/>
        </p:blipFill>
        <p:spPr>
          <a:prstGeom prst="rect">
            <a:avLst/>
          </a:prstGeom>
          <a:effectLst/>
        </p:spPr>
      </p:pic>
    </p:spTree>
    <p:extLst>
      <p:ext uri="{BB962C8B-B14F-4D97-AF65-F5344CB8AC3E}">
        <p14:creationId xmlns:p14="http://schemas.microsoft.com/office/powerpoint/2010/main" val="1596299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xmlns="" id="{65746F59-6011-4A8E-9999-D4098C8DF592}"/>
              </a:ext>
            </a:extLst>
          </p:cNvPr>
          <p:cNvSpPr>
            <a:spLocks noGrp="1"/>
          </p:cNvSpPr>
          <p:nvPr>
            <p:ph type="body" sz="quarter" idx="11"/>
          </p:nvPr>
        </p:nvSpPr>
        <p:spPr/>
        <p:txBody>
          <a:bodyPr/>
          <a:lstStyle/>
          <a:p>
            <a:pPr marL="342900" indent="-342900">
              <a:buAutoNum type="arabicPeriod"/>
            </a:pPr>
            <a:r>
              <a:rPr lang="en-US" dirty="0" smtClean="0"/>
              <a:t>Kun je </a:t>
            </a:r>
            <a:r>
              <a:rPr lang="nl-NL" dirty="0" smtClean="0"/>
              <a:t>zeggen wat troost eigenlijk is</a:t>
            </a:r>
            <a:r>
              <a:rPr lang="en-US" dirty="0" smtClean="0"/>
              <a:t>? </a:t>
            </a:r>
          </a:p>
          <a:p>
            <a:pPr marL="342900" indent="-342900">
              <a:buAutoNum type="arabicPeriod"/>
            </a:pPr>
            <a:endParaRPr lang="en-US" dirty="0"/>
          </a:p>
          <a:p>
            <a:pPr marL="342900" indent="-342900">
              <a:buAutoNum type="arabicPeriod"/>
            </a:pPr>
            <a:r>
              <a:rPr lang="nl-NL" dirty="0" smtClean="0"/>
              <a:t>Wanneer</a:t>
            </a:r>
            <a:r>
              <a:rPr lang="en-US" dirty="0" smtClean="0"/>
              <a:t> </a:t>
            </a:r>
            <a:r>
              <a:rPr lang="nl-NL" dirty="0" smtClean="0"/>
              <a:t>heb</a:t>
            </a:r>
            <a:r>
              <a:rPr lang="en-US" dirty="0" smtClean="0"/>
              <a:t> je </a:t>
            </a:r>
            <a:r>
              <a:rPr lang="nl-NL" dirty="0" smtClean="0"/>
              <a:t>troost</a:t>
            </a:r>
            <a:r>
              <a:rPr lang="en-US" dirty="0" smtClean="0"/>
              <a:t> </a:t>
            </a:r>
            <a:r>
              <a:rPr lang="nl-NL" dirty="0" smtClean="0"/>
              <a:t>nodig</a:t>
            </a:r>
            <a:r>
              <a:rPr lang="en-US" dirty="0" smtClean="0"/>
              <a:t>?</a:t>
            </a:r>
          </a:p>
          <a:p>
            <a:pPr marL="342900" indent="-342900">
              <a:buAutoNum type="arabicPeriod"/>
            </a:pPr>
            <a:endParaRPr lang="en-US" dirty="0"/>
          </a:p>
          <a:p>
            <a:pPr marL="342900" indent="-342900">
              <a:buAutoNum type="arabicPeriod"/>
            </a:pPr>
            <a:r>
              <a:rPr lang="nl-NL" dirty="0" smtClean="0"/>
              <a:t>Welke</a:t>
            </a:r>
            <a:r>
              <a:rPr lang="en-US" dirty="0" smtClean="0"/>
              <a:t> </a:t>
            </a:r>
            <a:r>
              <a:rPr lang="nl-NL" dirty="0" smtClean="0"/>
              <a:t>troost</a:t>
            </a:r>
            <a:r>
              <a:rPr lang="en-US" dirty="0" smtClean="0"/>
              <a:t> </a:t>
            </a:r>
            <a:r>
              <a:rPr lang="nl-NL" dirty="0" smtClean="0"/>
              <a:t>wordt</a:t>
            </a:r>
            <a:r>
              <a:rPr lang="en-US" dirty="0" smtClean="0"/>
              <a:t> in </a:t>
            </a:r>
            <a:r>
              <a:rPr lang="nl-NL" dirty="0" smtClean="0"/>
              <a:t>Jesaja</a:t>
            </a:r>
            <a:r>
              <a:rPr lang="en-US" dirty="0" smtClean="0"/>
              <a:t> 40 </a:t>
            </a:r>
            <a:r>
              <a:rPr lang="nl-NL" dirty="0" smtClean="0"/>
              <a:t>aangeboden</a:t>
            </a:r>
            <a:r>
              <a:rPr lang="en-US" dirty="0" smtClean="0"/>
              <a:t>? </a:t>
            </a:r>
            <a:r>
              <a:rPr lang="nl-NL" dirty="0" smtClean="0"/>
              <a:t>Waarom</a:t>
            </a:r>
            <a:r>
              <a:rPr lang="en-US" dirty="0" smtClean="0"/>
              <a:t> is het zo </a:t>
            </a:r>
            <a:r>
              <a:rPr lang="nl-NL" dirty="0" smtClean="0"/>
              <a:t>belangrijk</a:t>
            </a:r>
            <a:r>
              <a:rPr lang="en-US" dirty="0" smtClean="0"/>
              <a:t> </a:t>
            </a:r>
            <a:r>
              <a:rPr lang="nl-NL" dirty="0" smtClean="0"/>
              <a:t>dat</a:t>
            </a:r>
            <a:r>
              <a:rPr lang="en-US" dirty="0" smtClean="0"/>
              <a:t> </a:t>
            </a:r>
            <a:r>
              <a:rPr lang="nl-NL" dirty="0" smtClean="0"/>
              <a:t>jij</a:t>
            </a:r>
            <a:r>
              <a:rPr lang="en-US" dirty="0" smtClean="0"/>
              <a:t> die </a:t>
            </a:r>
            <a:r>
              <a:rPr lang="nl-NL" dirty="0" smtClean="0"/>
              <a:t>troost</a:t>
            </a:r>
            <a:r>
              <a:rPr lang="en-US" dirty="0" smtClean="0"/>
              <a:t> </a:t>
            </a:r>
            <a:r>
              <a:rPr lang="nl-NL" dirty="0" smtClean="0"/>
              <a:t>vandaag</a:t>
            </a:r>
            <a:r>
              <a:rPr lang="en-US" dirty="0" smtClean="0"/>
              <a:t> </a:t>
            </a:r>
            <a:r>
              <a:rPr lang="nl-NL" dirty="0" smtClean="0"/>
              <a:t>zoekt</a:t>
            </a:r>
            <a:r>
              <a:rPr lang="en-US" dirty="0" smtClean="0"/>
              <a:t>?</a:t>
            </a:r>
            <a:endParaRPr lang="en-US" dirty="0"/>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xmlns=""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xmlns=""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xmlns="" id="{65746F59-6011-4A8E-9999-D4098C8DF592}"/>
              </a:ext>
            </a:extLst>
          </p:cNvPr>
          <p:cNvSpPr>
            <a:spLocks noGrp="1"/>
          </p:cNvSpPr>
          <p:nvPr>
            <p:ph type="body" sz="quarter" idx="11"/>
          </p:nvPr>
        </p:nvSpPr>
        <p:spPr/>
        <p:txBody>
          <a:bodyPr>
            <a:noAutofit/>
          </a:bodyPr>
          <a:lstStyle/>
          <a:p>
            <a:pPr marL="342900" indent="-342900">
              <a:buFont typeface="+mj-lt"/>
              <a:buAutoNum type="arabicPeriod"/>
            </a:pPr>
            <a:r>
              <a:rPr lang="nl-NL" sz="1400" dirty="0"/>
              <a:t>Herken je bij jezelf dezelfde ongehoorzaamheid als het volk heeft? </a:t>
            </a:r>
          </a:p>
          <a:p>
            <a:pPr marL="342900" indent="-342900">
              <a:buFont typeface="+mj-lt"/>
              <a:buAutoNum type="arabicPeriod"/>
            </a:pPr>
            <a:r>
              <a:rPr lang="nl-NL" sz="1400" dirty="0"/>
              <a:t>Wat is echte troost volgens dit gedeelte?</a:t>
            </a:r>
          </a:p>
          <a:p>
            <a:pPr marL="342900" indent="-342900">
              <a:buFont typeface="+mj-lt"/>
              <a:buAutoNum type="arabicPeriod"/>
            </a:pPr>
            <a:r>
              <a:rPr lang="nl-NL" sz="1400" dirty="0"/>
              <a:t>Hoe kun jij die troost krijgen?</a:t>
            </a:r>
          </a:p>
          <a:p>
            <a:pPr marL="342900" indent="-342900">
              <a:buFont typeface="+mj-lt"/>
              <a:buAutoNum type="arabicPeriod"/>
            </a:pPr>
            <a:r>
              <a:rPr lang="nl-NL" sz="1400" dirty="0"/>
              <a:t>Wat is het verschil met de troost van de binnenkomer, of is er geen verschil?</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xmlns=""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xmlns=""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2293172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xmlns="" id="{5CA507F1-0929-4BE6-A1EA-1421DC5328A8}"/>
              </a:ext>
            </a:extLst>
          </p:cNvPr>
          <p:cNvSpPr>
            <a:spLocks noGrp="1"/>
          </p:cNvSpPr>
          <p:nvPr>
            <p:ph type="body" sz="quarter" idx="11"/>
          </p:nvPr>
        </p:nvSpPr>
        <p:spPr/>
        <p:txBody>
          <a:bodyPr/>
          <a:lstStyle/>
          <a:p>
            <a:endParaRPr lang="nl-NL" dirty="0"/>
          </a:p>
        </p:txBody>
      </p:sp>
      <p:pic>
        <p:nvPicPr>
          <p:cNvPr id="7" name="Tijdelijke aanduiding voor inhoud 3">
            <a:extLst>
              <a:ext uri="{FF2B5EF4-FFF2-40B4-BE49-F238E27FC236}">
                <a16:creationId xmlns="" xmlns:a16="http://schemas.microsoft.com/office/drawing/2014/main" id="{57A6643E-49AF-4DA7-8A6F-2D538FC628D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417" t="33" r="35611" b="-33"/>
          <a:stretch/>
        </p:blipFill>
        <p:spPr>
          <a:prstGeom prst="rect">
            <a:avLst/>
          </a:prstGeom>
          <a:effectLst/>
        </p:spPr>
      </p:pic>
    </p:spTree>
    <p:extLst>
      <p:ext uri="{BB962C8B-B14F-4D97-AF65-F5344CB8AC3E}">
        <p14:creationId xmlns:p14="http://schemas.microsoft.com/office/powerpoint/2010/main" val="3451835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xmlns="" id="{F446B18B-F132-423C-A461-6A572AD8E1E3}"/>
              </a:ext>
            </a:extLst>
          </p:cNvPr>
          <p:cNvSpPr>
            <a:spLocks noGrp="1"/>
          </p:cNvSpPr>
          <p:nvPr>
            <p:ph type="body" sz="quarter" idx="11"/>
          </p:nvPr>
        </p:nvSpPr>
        <p:spPr/>
        <p:txBody>
          <a:bodyPr/>
          <a:lstStyle/>
          <a:p>
            <a:r>
              <a:rPr lang="nl-NL" dirty="0"/>
              <a:t>Ik weet wat echte Troost is en bij Wie deze te verkrijgen is.</a:t>
            </a:r>
          </a:p>
          <a:p>
            <a:endParaRPr lang="nl-NL" dirty="0"/>
          </a:p>
        </p:txBody>
      </p:sp>
      <p:sp>
        <p:nvSpPr>
          <p:cNvPr id="4" name="Tijdelijke aanduiding voor tekst 3">
            <a:extLst>
              <a:ext uri="{FF2B5EF4-FFF2-40B4-BE49-F238E27FC236}">
                <a16:creationId xmlns:a16="http://schemas.microsoft.com/office/drawing/2014/main" xmlns="" id="{BD47AB57-DEA3-4F1C-95EB-314E70933470}"/>
              </a:ext>
            </a:extLst>
          </p:cNvPr>
          <p:cNvSpPr>
            <a:spLocks noGrp="1"/>
          </p:cNvSpPr>
          <p:nvPr>
            <p:ph type="body" sz="quarter" idx="12"/>
          </p:nvPr>
        </p:nvSpPr>
        <p:spPr/>
        <p:txBody>
          <a:bodyPr/>
          <a:lstStyle/>
          <a:p>
            <a:r>
              <a:rPr lang="nl-NL" dirty="0"/>
              <a:t>Ik besef dat ik een Trooster nodig heb Die mij bewaart in dit leven, maar ook om te kunnen sterven en voor God te verschijnen.</a:t>
            </a:r>
            <a:endParaRPr lang="en-US" dirty="0"/>
          </a:p>
          <a:p>
            <a:endParaRPr lang="nl-NL" dirty="0"/>
          </a:p>
        </p:txBody>
      </p:sp>
      <p:sp>
        <p:nvSpPr>
          <p:cNvPr id="5" name="Tijdelijke aanduiding voor tekst 4">
            <a:extLst>
              <a:ext uri="{FF2B5EF4-FFF2-40B4-BE49-F238E27FC236}">
                <a16:creationId xmlns:a16="http://schemas.microsoft.com/office/drawing/2014/main" xmlns="" id="{2E00330B-D89F-4258-9D65-0470906CA6D4}"/>
              </a:ext>
            </a:extLst>
          </p:cNvPr>
          <p:cNvSpPr>
            <a:spLocks noGrp="1"/>
          </p:cNvSpPr>
          <p:nvPr>
            <p:ph type="body" sz="quarter" idx="13"/>
          </p:nvPr>
        </p:nvSpPr>
        <p:spPr/>
        <p:txBody>
          <a:bodyPr/>
          <a:lstStyle/>
          <a:p>
            <a:r>
              <a:rPr lang="nl-NL" dirty="0"/>
              <a:t>Ik kan verwoorden wat troost is en waarom ik die troost nodig heb.</a:t>
            </a:r>
            <a:endParaRPr lang="en-US" dirty="0"/>
          </a:p>
          <a:p>
            <a:endParaRPr lang="nl-NL" dirty="0"/>
          </a:p>
        </p:txBody>
      </p:sp>
    </p:spTree>
    <p:extLst>
      <p:ext uri="{BB962C8B-B14F-4D97-AF65-F5344CB8AC3E}">
        <p14:creationId xmlns:p14="http://schemas.microsoft.com/office/powerpoint/2010/main" val="240727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2BEC1E38-BE60-45EF-8873-FA81B575DE7A}"/>
              </a:ext>
            </a:extLst>
          </p:cNvPr>
          <p:cNvSpPr>
            <a:spLocks noGrp="1"/>
          </p:cNvSpPr>
          <p:nvPr>
            <p:ph type="title"/>
          </p:nvPr>
        </p:nvSpPr>
        <p:spPr/>
        <p:txBody>
          <a:bodyPr/>
          <a:lstStyle/>
          <a:p>
            <a:r>
              <a:rPr lang="nl-NL" dirty="0"/>
              <a:t>Begrip: </a:t>
            </a:r>
            <a:r>
              <a:rPr lang="nl-NL" dirty="0" smtClean="0"/>
              <a:t>Troost</a:t>
            </a:r>
            <a:endParaRPr lang="nl-NL" dirty="0"/>
          </a:p>
        </p:txBody>
      </p:sp>
      <p:sp>
        <p:nvSpPr>
          <p:cNvPr id="8" name="Tijdelijke aanduiding voor tekst 7">
            <a:extLst>
              <a:ext uri="{FF2B5EF4-FFF2-40B4-BE49-F238E27FC236}">
                <a16:creationId xmlns:a16="http://schemas.microsoft.com/office/drawing/2014/main" xmlns="" id="{DBF2173E-D701-4927-87EA-D25B7B827560}"/>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smtClean="0"/>
              <a:t>Hoe moet je de </a:t>
            </a:r>
            <a:r>
              <a:rPr lang="nl-NL" dirty="0" smtClean="0"/>
              <a:t>vraag</a:t>
            </a:r>
            <a:r>
              <a:rPr lang="en-US" dirty="0" smtClean="0"/>
              <a:t> ‘Wat is </a:t>
            </a:r>
            <a:r>
              <a:rPr lang="nl-NL" dirty="0" smtClean="0"/>
              <a:t>jouw</a:t>
            </a:r>
            <a:r>
              <a:rPr lang="en-US" dirty="0" smtClean="0"/>
              <a:t> </a:t>
            </a:r>
            <a:r>
              <a:rPr lang="nl-NL" dirty="0" smtClean="0"/>
              <a:t>enige</a:t>
            </a:r>
            <a:r>
              <a:rPr lang="en-US" dirty="0" smtClean="0"/>
              <a:t> </a:t>
            </a:r>
            <a:r>
              <a:rPr lang="nl-NL" dirty="0" smtClean="0"/>
              <a:t>troost</a:t>
            </a:r>
            <a:r>
              <a:rPr lang="en-US" dirty="0" smtClean="0"/>
              <a:t>’ </a:t>
            </a:r>
            <a:r>
              <a:rPr lang="nl-NL" dirty="0" smtClean="0"/>
              <a:t>lezen</a:t>
            </a:r>
            <a:r>
              <a:rPr lang="en-US" dirty="0" smtClean="0"/>
              <a:t>?’</a:t>
            </a:r>
            <a:endParaRPr lang="en-US" dirty="0"/>
          </a:p>
        </p:txBody>
      </p:sp>
      <p:sp>
        <p:nvSpPr>
          <p:cNvPr id="7" name="Tijdelijke aanduiding voor verticale tekst 6">
            <a:extLst>
              <a:ext uri="{FF2B5EF4-FFF2-40B4-BE49-F238E27FC236}">
                <a16:creationId xmlns:a16="http://schemas.microsoft.com/office/drawing/2014/main" xmlns="" id="{80A3E94B-5E89-4E2C-972B-747DA83F77C7}"/>
              </a:ext>
            </a:extLst>
          </p:cNvPr>
          <p:cNvSpPr>
            <a:spLocks noGrp="1"/>
          </p:cNvSpPr>
          <p:nvPr>
            <p:ph type="body" orient="vert" sz="quarter" idx="10"/>
          </p:nvPr>
        </p:nvSpPr>
        <p:spPr/>
        <p:txBody>
          <a:bodyPr/>
          <a:lstStyle/>
          <a:p>
            <a:r>
              <a:rPr lang="nl-NL" dirty="0"/>
              <a:t>Begrip: </a:t>
            </a:r>
            <a:r>
              <a:rPr lang="nl-NL" dirty="0" smtClean="0"/>
              <a:t>Belijden</a:t>
            </a:r>
            <a:endParaRPr lang="nl-NL" dirty="0"/>
          </a:p>
        </p:txBody>
      </p:sp>
      <p:pic>
        <p:nvPicPr>
          <p:cNvPr id="9" name="Tijdelijke aanduiding voor inhoud 10" descr="Afbeelding met binnen, tandenborstel, kijken, persoon&#10;&#10;Beschrijving is gegenereerd met hoge betrouwbaarheid">
            <a:extLst>
              <a:ext uri="{FF2B5EF4-FFF2-40B4-BE49-F238E27FC236}">
                <a16:creationId xmlns="" xmlns:a16="http://schemas.microsoft.com/office/drawing/2014/main" id="{911B7850-1B68-4491-B4DC-52F002858266}"/>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5824" r="25824"/>
          <a:stretch/>
        </p:blipFill>
        <p:spPr>
          <a:prstGeom prst="rect">
            <a:avLst/>
          </a:prstGeom>
        </p:spPr>
      </p:pic>
    </p:spTree>
    <p:extLst>
      <p:ext uri="{BB962C8B-B14F-4D97-AF65-F5344CB8AC3E}">
        <p14:creationId xmlns:p14="http://schemas.microsoft.com/office/powerpoint/2010/main" val="332617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15782E1-2C76-4BAB-97B4-C87260E79EFB}"/>
              </a:ext>
            </a:extLst>
          </p:cNvPr>
          <p:cNvSpPr>
            <a:spLocks noGrp="1"/>
          </p:cNvSpPr>
          <p:nvPr>
            <p:ph type="title"/>
          </p:nvPr>
        </p:nvSpPr>
        <p:spPr/>
        <p:txBody>
          <a:bodyPr>
            <a:normAutofit fontScale="90000"/>
          </a:bodyPr>
          <a:lstStyle/>
          <a:p>
            <a:r>
              <a:rPr lang="nl-NL" dirty="0"/>
              <a:t>Begrip: </a:t>
            </a:r>
            <a:r>
              <a:rPr lang="nl-NL" dirty="0" smtClean="0"/>
              <a:t>Eigendom van Christus </a:t>
            </a:r>
            <a:endParaRPr lang="nl-NL" dirty="0"/>
          </a:p>
        </p:txBody>
      </p:sp>
      <p:sp>
        <p:nvSpPr>
          <p:cNvPr id="3" name="Tijdelijke aanduiding voor tekst 2">
            <a:extLst>
              <a:ext uri="{FF2B5EF4-FFF2-40B4-BE49-F238E27FC236}">
                <a16:creationId xmlns:a16="http://schemas.microsoft.com/office/drawing/2014/main" xmlns="" id="{13AC4496-8A15-4FBB-9572-09FBB5AE8EB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smtClean="0"/>
              <a:t>Waarom</a:t>
            </a:r>
            <a:r>
              <a:rPr lang="en-US" dirty="0" smtClean="0"/>
              <a:t> </a:t>
            </a:r>
            <a:r>
              <a:rPr lang="en-US" dirty="0"/>
              <a:t>is het </a:t>
            </a:r>
            <a:r>
              <a:rPr lang="nl-NL" dirty="0" smtClean="0"/>
              <a:t>niet</a:t>
            </a:r>
            <a:r>
              <a:rPr lang="en-US" dirty="0" smtClean="0"/>
              <a:t> </a:t>
            </a:r>
            <a:r>
              <a:rPr lang="nl-NL" dirty="0" smtClean="0"/>
              <a:t>fijn</a:t>
            </a:r>
            <a:r>
              <a:rPr lang="en-US" dirty="0" smtClean="0"/>
              <a:t> </a:t>
            </a:r>
            <a:r>
              <a:rPr lang="en-US" dirty="0"/>
              <a:t>om </a:t>
            </a:r>
            <a:r>
              <a:rPr lang="nl-NL" dirty="0" smtClean="0"/>
              <a:t>alles</a:t>
            </a:r>
            <a:r>
              <a:rPr lang="en-US" dirty="0" smtClean="0"/>
              <a:t> </a:t>
            </a:r>
            <a:r>
              <a:rPr lang="nl-NL" dirty="0" smtClean="0"/>
              <a:t>zelf</a:t>
            </a:r>
            <a:r>
              <a:rPr lang="en-US" dirty="0" smtClean="0"/>
              <a:t> </a:t>
            </a:r>
            <a:r>
              <a:rPr lang="nl-NL" dirty="0" smtClean="0"/>
              <a:t>te</a:t>
            </a:r>
            <a:r>
              <a:rPr lang="en-US" dirty="0" smtClean="0"/>
              <a:t> </a:t>
            </a:r>
            <a:r>
              <a:rPr lang="nl-NL" dirty="0" smtClean="0"/>
              <a:t>beslissen</a:t>
            </a:r>
            <a:r>
              <a:rPr lang="en-US" dirty="0" smtClean="0"/>
              <a:t>?</a:t>
            </a:r>
            <a:endParaRPr lang="en-US" dirty="0"/>
          </a:p>
          <a:p>
            <a:pPr marL="285750" indent="-285750">
              <a:buFont typeface="Arial" panose="020B0604020202020204" pitchFamily="34" charset="0"/>
              <a:buChar char="•"/>
            </a:pPr>
            <a:r>
              <a:rPr lang="en-US" dirty="0"/>
              <a:t>Wat is </a:t>
            </a:r>
            <a:r>
              <a:rPr lang="nl-NL" dirty="0" smtClean="0"/>
              <a:t>echte</a:t>
            </a:r>
            <a:r>
              <a:rPr lang="en-US" dirty="0" smtClean="0"/>
              <a:t> </a:t>
            </a:r>
            <a:r>
              <a:rPr lang="nl-NL" dirty="0" smtClean="0"/>
              <a:t>troost</a:t>
            </a:r>
            <a:r>
              <a:rPr lang="en-US" dirty="0" smtClean="0"/>
              <a:t>?</a:t>
            </a:r>
            <a:endParaRPr lang="en-US" dirty="0"/>
          </a:p>
          <a:p>
            <a:pPr marL="285750" indent="-285750">
              <a:buFont typeface="Arial" panose="020B0604020202020204" pitchFamily="34" charset="0"/>
              <a:buChar char="•"/>
            </a:pPr>
            <a:endParaRPr lang="en-US" dirty="0"/>
          </a:p>
        </p:txBody>
      </p:sp>
      <p:sp>
        <p:nvSpPr>
          <p:cNvPr id="4" name="Tijdelijke aanduiding voor verticale tekst 3">
            <a:extLst>
              <a:ext uri="{FF2B5EF4-FFF2-40B4-BE49-F238E27FC236}">
                <a16:creationId xmlns:a16="http://schemas.microsoft.com/office/drawing/2014/main" xmlns="" id="{15B4CDEC-8945-4CAB-AD26-77E9D38C194A}"/>
              </a:ext>
            </a:extLst>
          </p:cNvPr>
          <p:cNvSpPr>
            <a:spLocks noGrp="1"/>
          </p:cNvSpPr>
          <p:nvPr>
            <p:ph type="body" orient="vert" sz="quarter" idx="10"/>
          </p:nvPr>
        </p:nvSpPr>
        <p:spPr/>
        <p:txBody>
          <a:bodyPr>
            <a:normAutofit fontScale="85000" lnSpcReduction="10000"/>
          </a:bodyPr>
          <a:lstStyle/>
          <a:p>
            <a:r>
              <a:rPr lang="nl-NL" dirty="0"/>
              <a:t>Begrip: </a:t>
            </a:r>
            <a:r>
              <a:rPr lang="nl-NL" dirty="0" smtClean="0"/>
              <a:t>Eigendom van Christus</a:t>
            </a:r>
            <a:endParaRPr lang="nl-NL" dirty="0"/>
          </a:p>
        </p:txBody>
      </p:sp>
      <p:pic>
        <p:nvPicPr>
          <p:cNvPr id="7" name="Tijdelijke aanduiding voor inhoud 8" descr="Afbeelding met water, lucht, buiten, boot&#10;&#10;Beschrijving is gegenereerd met zeer hoge betrouwbaarheid">
            <a:extLst>
              <a:ext uri="{FF2B5EF4-FFF2-40B4-BE49-F238E27FC236}">
                <a16:creationId xmlns="" xmlns:a16="http://schemas.microsoft.com/office/drawing/2014/main" id="{87D381AD-D72A-4814-B368-CB55DBADF44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4693" t="33" r="43689" b="-33"/>
          <a:stretch/>
        </p:blipFill>
        <p:spPr>
          <a:prstGeom prst="rect">
            <a:avLst/>
          </a:prstGeom>
          <a:effectLst/>
        </p:spPr>
      </p:pic>
    </p:spTree>
    <p:extLst>
      <p:ext uri="{BB962C8B-B14F-4D97-AF65-F5344CB8AC3E}">
        <p14:creationId xmlns:p14="http://schemas.microsoft.com/office/powerpoint/2010/main" val="105742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0B5171A-EC85-4487-A57A-E0D4D6BDA338}"/>
              </a:ext>
            </a:extLst>
          </p:cNvPr>
          <p:cNvSpPr>
            <a:spLocks noGrp="1"/>
          </p:cNvSpPr>
          <p:nvPr>
            <p:ph type="title"/>
          </p:nvPr>
        </p:nvSpPr>
        <p:spPr/>
        <p:txBody>
          <a:bodyPr>
            <a:normAutofit/>
          </a:bodyPr>
          <a:lstStyle/>
          <a:p>
            <a:r>
              <a:rPr lang="nl-NL" dirty="0"/>
              <a:t>Begrip: </a:t>
            </a:r>
            <a:r>
              <a:rPr lang="nl-NL" dirty="0" smtClean="0"/>
              <a:t>Drie delen</a:t>
            </a:r>
            <a:endParaRPr lang="nl-NL" dirty="0"/>
          </a:p>
        </p:txBody>
      </p:sp>
      <p:sp>
        <p:nvSpPr>
          <p:cNvPr id="3" name="Tijdelijke aanduiding voor tekst 2">
            <a:extLst>
              <a:ext uri="{FF2B5EF4-FFF2-40B4-BE49-F238E27FC236}">
                <a16:creationId xmlns:a16="http://schemas.microsoft.com/office/drawing/2014/main" xmlns="" id="{2683A586-523E-40E8-A731-92B1DEE6EA03}"/>
              </a:ext>
            </a:extLst>
          </p:cNvPr>
          <p:cNvSpPr>
            <a:spLocks noGrp="1"/>
          </p:cNvSpPr>
          <p:nvPr>
            <p:ph type="body" sz="quarter" idx="11"/>
          </p:nvPr>
        </p:nvSpPr>
        <p:spPr/>
        <p:txBody>
          <a:bodyPr/>
          <a:lstStyle/>
          <a:p>
            <a:r>
              <a:rPr lang="nl-NL" dirty="0" smtClean="0"/>
              <a:t>Wat zijn de drie onderdelen van de Heidelbergse Catechismus?</a:t>
            </a:r>
            <a:endParaRPr lang="nl-NL" dirty="0"/>
          </a:p>
        </p:txBody>
      </p:sp>
      <p:sp>
        <p:nvSpPr>
          <p:cNvPr id="4" name="Tijdelijke aanduiding voor verticale tekst 3">
            <a:extLst>
              <a:ext uri="{FF2B5EF4-FFF2-40B4-BE49-F238E27FC236}">
                <a16:creationId xmlns:a16="http://schemas.microsoft.com/office/drawing/2014/main" xmlns="" id="{ED399912-63CD-4954-9191-7186549E378A}"/>
              </a:ext>
            </a:extLst>
          </p:cNvPr>
          <p:cNvSpPr>
            <a:spLocks noGrp="1"/>
          </p:cNvSpPr>
          <p:nvPr>
            <p:ph type="body" orient="vert" sz="quarter" idx="10"/>
          </p:nvPr>
        </p:nvSpPr>
        <p:spPr/>
        <p:txBody>
          <a:bodyPr>
            <a:normAutofit/>
          </a:bodyPr>
          <a:lstStyle/>
          <a:p>
            <a:r>
              <a:rPr lang="nl-NL" dirty="0"/>
              <a:t>Begrip: </a:t>
            </a:r>
            <a:r>
              <a:rPr lang="nl-NL" dirty="0" smtClean="0"/>
              <a:t>Drie delen</a:t>
            </a:r>
            <a:endParaRPr lang="nl-NL" dirty="0"/>
          </a:p>
        </p:txBody>
      </p:sp>
      <p:pic>
        <p:nvPicPr>
          <p:cNvPr id="7" name="Tijdelijke aanduiding voor inhoud 6" descr="Afbeelding met tekst, teken&#10;&#10;Beschrijving is gegenereerd met zeer hoge betrouwbaarheid">
            <a:extLst>
              <a:ext uri="{FF2B5EF4-FFF2-40B4-BE49-F238E27FC236}">
                <a16:creationId xmlns="" xmlns:a16="http://schemas.microsoft.com/office/drawing/2014/main" id="{C98A37F9-4726-4DA8-B48D-1890AE5462F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0544" r="20544"/>
          <a:stretch>
            <a:fillRect/>
          </a:stretch>
        </p:blipFill>
        <p:spPr/>
      </p:pic>
    </p:spTree>
    <p:extLst>
      <p:ext uri="{BB962C8B-B14F-4D97-AF65-F5344CB8AC3E}">
        <p14:creationId xmlns:p14="http://schemas.microsoft.com/office/powerpoint/2010/main" val="526461213"/>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1</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9509568F-CAA7-4FD0-BDDE-9AE9024C2C9B}"/>
</file>

<file path=customXml/itemProps2.xml><?xml version="1.0" encoding="utf-8"?>
<ds:datastoreItem xmlns:ds="http://schemas.openxmlformats.org/officeDocument/2006/customXml" ds:itemID="{0A967589-F467-4168-910E-64C039703EF6}"/>
</file>

<file path=customXml/itemProps3.xml><?xml version="1.0" encoding="utf-8"?>
<ds:datastoreItem xmlns:ds="http://schemas.openxmlformats.org/officeDocument/2006/customXml" ds:itemID="{44C6AD0D-2ADE-463C-B74D-072176CDD8A4}"/>
</file>

<file path=docProps/app.xml><?xml version="1.0" encoding="utf-8"?>
<Properties xmlns="http://schemas.openxmlformats.org/officeDocument/2006/extended-properties" xmlns:vt="http://schemas.openxmlformats.org/officeDocument/2006/docPropsVTypes">
  <Template>LeerMij-catechesatiemethode-HHJO</Template>
  <TotalTime>80</TotalTime>
  <Words>1006</Words>
  <Application>Microsoft Office PowerPoint</Application>
  <PresentationFormat>Breedbeeld</PresentationFormat>
  <Paragraphs>169</Paragraphs>
  <Slides>23</Slides>
  <Notes>17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ITC Officina Serif Std Book</vt:lpstr>
      <vt:lpstr>Segoe UI</vt:lpstr>
      <vt:lpstr>Office-thema</vt:lpstr>
      <vt:lpstr>De enige troost</vt:lpstr>
      <vt:lpstr>Opening</vt:lpstr>
      <vt:lpstr>Bijbelstudie</vt:lpstr>
      <vt:lpstr>Bijbelstudie</vt:lpstr>
      <vt:lpstr>Binnenkomer</vt:lpstr>
      <vt:lpstr>Doelen</vt:lpstr>
      <vt:lpstr>Begrip: Troost</vt:lpstr>
      <vt:lpstr>Begrip: Eigendom van Christus </vt:lpstr>
      <vt:lpstr>Begrip: Drie delen</vt:lpstr>
      <vt:lpstr>Begrip: Troost voor jou?</vt:lpstr>
      <vt:lpstr>Begrip: De Trooster</vt:lpstr>
      <vt:lpstr>Verwerkingsvragen</vt:lpstr>
      <vt:lpstr>Samenvatting</vt:lpstr>
      <vt:lpstr>Huiswerk volgende keer</vt:lpstr>
      <vt:lpstr>Verwerkingsopdracht</vt:lpstr>
      <vt:lpstr>Stelling</vt:lpstr>
      <vt:lpstr>Bespreekopdracht</vt:lpstr>
      <vt:lpstr>Woordweb</vt:lpstr>
      <vt:lpstr>Verhaal</vt:lpstr>
      <vt:lpstr>Alternatieve binnenkomer (1)</vt:lpstr>
      <vt:lpstr>Alternatieve binnenkomer (2)</vt:lpstr>
      <vt:lpstr>Alternatieve verwerkingsopdracht (1)</vt:lpstr>
      <vt:lpstr>Alternatieve verwerkingsopdracht (2)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avanderplas</cp:lastModifiedBy>
  <cp:revision>16</cp:revision>
  <dcterms:created xsi:type="dcterms:W3CDTF">2018-01-11T12:38:21Z</dcterms:created>
  <dcterms:modified xsi:type="dcterms:W3CDTF">2018-01-15T11:58:31Z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