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9" r:id="rId6"/>
    <p:sldId id="258" r:id="rId7"/>
    <p:sldId id="260" r:id="rId8"/>
    <p:sldId id="257" r:id="rId9"/>
    <p:sldId id="261" r:id="rId10"/>
    <p:sldId id="262" r:id="rId11"/>
    <p:sldId id="263" r:id="rId12"/>
    <p:sldId id="264" r:id="rId13"/>
    <p:sldId id="265" r:id="rId14"/>
    <p:sldId id="267" r:id="rId15"/>
    <p:sldId id="268" r:id="rId16"/>
    <p:sldId id="269" r:id="rId17"/>
    <p:sldId id="270" r:id="rId18"/>
    <p:sldId id="271" r:id="rId19"/>
    <p:sldId id="272" r:id="rId20"/>
    <p:sldId id="273" r:id="rId21"/>
    <p:sldId id="274" r:id="rId22"/>
    <p:sldId id="281" r:id="rId23"/>
    <p:sldId id="283"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52" d="100"/>
          <a:sy n="52" d="100"/>
        </p:scale>
        <p:origin x="16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co van Ee" userId="S::hvanee@hhjo.nl::2892b93f-7407-402a-a344-69b79d964818" providerId="AD" clId="Web-{89B8D92C-8BD3-1413-5A18-A31313FF6826}"/>
    <pc:docChg chg="modSld">
      <pc:chgData name="Henco van Ee" userId="S::hvanee@hhjo.nl::2892b93f-7407-402a-a344-69b79d964818" providerId="AD" clId="Web-{89B8D92C-8BD3-1413-5A18-A31313FF6826}" dt="2019-03-27T11:17:19.131" v="3"/>
      <pc:docMkLst>
        <pc:docMk/>
      </pc:docMkLst>
      <pc:sldChg chg="addSp delSp modSp">
        <pc:chgData name="Henco van Ee" userId="S::hvanee@hhjo.nl::2892b93f-7407-402a-a344-69b79d964818" providerId="AD" clId="Web-{89B8D92C-8BD3-1413-5A18-A31313FF6826}" dt="2019-03-27T11:17:19.131" v="3"/>
        <pc:sldMkLst>
          <pc:docMk/>
          <pc:sldMk cId="1129286599" sldId="256"/>
        </pc:sldMkLst>
        <pc:spChg chg="del">
          <ac:chgData name="Henco van Ee" userId="S::hvanee@hhjo.nl::2892b93f-7407-402a-a344-69b79d964818" providerId="AD" clId="Web-{89B8D92C-8BD3-1413-5A18-A31313FF6826}" dt="2019-03-27T11:17:16.194" v="1"/>
          <ac:spMkLst>
            <pc:docMk/>
            <pc:sldMk cId="1129286599" sldId="256"/>
            <ac:spMk id="2" creationId="{B324687A-4064-401A-B563-112DE177B4D8}"/>
          </ac:spMkLst>
        </pc:spChg>
        <pc:spChg chg="del">
          <ac:chgData name="Henco van Ee" userId="S::hvanee@hhjo.nl::2892b93f-7407-402a-a344-69b79d964818" providerId="AD" clId="Web-{89B8D92C-8BD3-1413-5A18-A31313FF6826}" dt="2019-03-27T11:17:14.725" v="0"/>
          <ac:spMkLst>
            <pc:docMk/>
            <pc:sldMk cId="1129286599" sldId="256"/>
            <ac:spMk id="3" creationId="{185E0BF8-1F79-45E0-8133-A9357D0CDAAE}"/>
          </ac:spMkLst>
        </pc:spChg>
        <pc:spChg chg="add del mod">
          <ac:chgData name="Henco van Ee" userId="S::hvanee@hhjo.nl::2892b93f-7407-402a-a344-69b79d964818" providerId="AD" clId="Web-{89B8D92C-8BD3-1413-5A18-A31313FF6826}" dt="2019-03-27T11:17:17.053" v="2"/>
          <ac:spMkLst>
            <pc:docMk/>
            <pc:sldMk cId="1129286599" sldId="256"/>
            <ac:spMk id="5" creationId="{2CBA4BA6-6E27-48BC-BB25-3C8471EDC0EC}"/>
          </ac:spMkLst>
        </pc:spChg>
        <pc:spChg chg="add del mod">
          <ac:chgData name="Henco van Ee" userId="S::hvanee@hhjo.nl::2892b93f-7407-402a-a344-69b79d964818" providerId="AD" clId="Web-{89B8D92C-8BD3-1413-5A18-A31313FF6826}" dt="2019-03-27T11:17:19.131" v="3"/>
          <ac:spMkLst>
            <pc:docMk/>
            <pc:sldMk cId="1129286599" sldId="256"/>
            <ac:spMk id="7" creationId="{76FEAE7E-FC18-4D56-9573-B22FB72CBD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27-3-2019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entrumvoorisraelstudies.nl/artikelen/Hoek_De-vervulling-vd-wet-ih-leven-vd-christen.php"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Werkvorm</a:t>
            </a:r>
          </a:p>
          <a:p>
            <a:r>
              <a:rPr lang="nl-NL" sz="1200" kern="1200" dirty="0">
                <a:solidFill>
                  <a:schemeClr val="tx1"/>
                </a:solidFill>
                <a:effectLst/>
                <a:latin typeface="+mn-lt"/>
                <a:ea typeface="+mn-ea"/>
                <a:cs typeface="+mn-cs"/>
              </a:rPr>
              <a:t>Als werkvorm voor deze Bijbelstudie is gekozen voor een gatentekst. Het doel is om de jongeren actief betrekken bij het lezen van dit gedeelte.</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In het werkboekje staat het te lezen Bijbelgedeelte afgedrukt waarin de hieronder dikgedrukte woorden zijn weggelaten. Laat hen eerst zelf nadenken over wat er moet komen te staan in de rechthoekjes. Vervolgens leest u het gedeelte voor en controleren en verbeteren zij hun tekst.</a:t>
            </a: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Antwoorden</a:t>
            </a:r>
          </a:p>
          <a:p>
            <a:r>
              <a:rPr lang="nl-NL" sz="1200" kern="1200" dirty="0">
                <a:solidFill>
                  <a:schemeClr val="tx1"/>
                </a:solidFill>
                <a:effectLst/>
                <a:latin typeface="+mn-lt"/>
                <a:ea typeface="+mn-ea"/>
                <a:cs typeface="+mn-cs"/>
              </a:rPr>
              <a:t>1 Troost, troost </a:t>
            </a:r>
            <a:r>
              <a:rPr lang="nl-NL" sz="1200" b="1" kern="1200" dirty="0">
                <a:solidFill>
                  <a:schemeClr val="tx1"/>
                </a:solidFill>
                <a:effectLst/>
                <a:latin typeface="+mn-lt"/>
                <a:ea typeface="+mn-ea"/>
                <a:cs typeface="+mn-cs"/>
              </a:rPr>
              <a:t>Mijn</a:t>
            </a:r>
            <a:r>
              <a:rPr lang="nl-NL" sz="1200" kern="1200" dirty="0">
                <a:solidFill>
                  <a:schemeClr val="tx1"/>
                </a:solidFill>
                <a:effectLst/>
                <a:latin typeface="+mn-lt"/>
                <a:ea typeface="+mn-ea"/>
                <a:cs typeface="+mn-cs"/>
              </a:rPr>
              <a:t> volk, zal </a:t>
            </a:r>
            <a:r>
              <a:rPr lang="nl-NL" sz="1200" b="1" kern="1200" dirty="0" err="1">
                <a:solidFill>
                  <a:schemeClr val="tx1"/>
                </a:solidFill>
                <a:effectLst/>
                <a:latin typeface="+mn-lt"/>
                <a:ea typeface="+mn-ea"/>
                <a:cs typeface="+mn-cs"/>
              </a:rPr>
              <a:t>ulieder</a:t>
            </a:r>
            <a:r>
              <a:rPr lang="nl-NL" sz="1200" kern="1200" dirty="0">
                <a:solidFill>
                  <a:schemeClr val="tx1"/>
                </a:solidFill>
                <a:effectLst/>
                <a:latin typeface="+mn-lt"/>
                <a:ea typeface="+mn-ea"/>
                <a:cs typeface="+mn-cs"/>
              </a:rPr>
              <a:t> God zeggen.</a:t>
            </a:r>
          </a:p>
          <a:p>
            <a:r>
              <a:rPr lang="nl-NL" sz="1200" kern="1200" dirty="0">
                <a:solidFill>
                  <a:schemeClr val="tx1"/>
                </a:solidFill>
                <a:effectLst/>
                <a:latin typeface="+mn-lt"/>
                <a:ea typeface="+mn-ea"/>
                <a:cs typeface="+mn-cs"/>
              </a:rPr>
              <a:t>2 Spreekt naar het hart van Jeruzalem, en roept haar toe, dat haar strijd vervuld is, dat haar ongerechtigheid </a:t>
            </a:r>
            <a:r>
              <a:rPr lang="nl-NL" sz="1200" b="1" kern="1200" dirty="0">
                <a:solidFill>
                  <a:schemeClr val="tx1"/>
                </a:solidFill>
                <a:effectLst/>
                <a:latin typeface="+mn-lt"/>
                <a:ea typeface="+mn-ea"/>
                <a:cs typeface="+mn-cs"/>
              </a:rPr>
              <a:t>verzoend </a:t>
            </a:r>
            <a:r>
              <a:rPr lang="nl-NL" sz="1200" kern="1200" dirty="0">
                <a:solidFill>
                  <a:schemeClr val="tx1"/>
                </a:solidFill>
                <a:effectLst/>
                <a:latin typeface="+mn-lt"/>
                <a:ea typeface="+mn-ea"/>
                <a:cs typeface="+mn-cs"/>
              </a:rPr>
              <a:t>is, dat zij van de hand des HEEREN dubbel ontvangen heeft voor al haar zonden.</a:t>
            </a:r>
          </a:p>
          <a:p>
            <a:r>
              <a:rPr lang="nl-NL" sz="1200" kern="1200" dirty="0">
                <a:solidFill>
                  <a:schemeClr val="tx1"/>
                </a:solidFill>
                <a:effectLst/>
                <a:latin typeface="+mn-lt"/>
                <a:ea typeface="+mn-ea"/>
                <a:cs typeface="+mn-cs"/>
              </a:rPr>
              <a:t>3 Een stem des </a:t>
            </a:r>
            <a:r>
              <a:rPr lang="nl-NL" sz="1200" kern="1200" dirty="0" err="1">
                <a:solidFill>
                  <a:schemeClr val="tx1"/>
                </a:solidFill>
                <a:effectLst/>
                <a:latin typeface="+mn-lt"/>
                <a:ea typeface="+mn-ea"/>
                <a:cs typeface="+mn-cs"/>
              </a:rPr>
              <a:t>roependen</a:t>
            </a:r>
            <a:r>
              <a:rPr lang="nl-NL" sz="1200" kern="1200" dirty="0">
                <a:solidFill>
                  <a:schemeClr val="tx1"/>
                </a:solidFill>
                <a:effectLst/>
                <a:latin typeface="+mn-lt"/>
                <a:ea typeface="+mn-ea"/>
                <a:cs typeface="+mn-cs"/>
              </a:rPr>
              <a:t> in de woestijn: </a:t>
            </a:r>
            <a:r>
              <a:rPr lang="nl-NL" sz="1200" b="1" kern="1200" dirty="0">
                <a:solidFill>
                  <a:schemeClr val="tx1"/>
                </a:solidFill>
                <a:effectLst/>
                <a:latin typeface="+mn-lt"/>
                <a:ea typeface="+mn-ea"/>
                <a:cs typeface="+mn-cs"/>
              </a:rPr>
              <a:t>Bereidt</a:t>
            </a:r>
            <a:r>
              <a:rPr lang="nl-NL" sz="1200" kern="1200" dirty="0">
                <a:solidFill>
                  <a:schemeClr val="tx1"/>
                </a:solidFill>
                <a:effectLst/>
                <a:latin typeface="+mn-lt"/>
                <a:ea typeface="+mn-ea"/>
                <a:cs typeface="+mn-cs"/>
              </a:rPr>
              <a:t> den weg des HEEREN, maakt recht in de wildernis een baan voor onzen God!</a:t>
            </a:r>
          </a:p>
          <a:p>
            <a:r>
              <a:rPr lang="nl-NL" sz="1200" kern="1200" dirty="0">
                <a:solidFill>
                  <a:schemeClr val="tx1"/>
                </a:solidFill>
                <a:effectLst/>
                <a:latin typeface="+mn-lt"/>
                <a:ea typeface="+mn-ea"/>
                <a:cs typeface="+mn-cs"/>
              </a:rPr>
              <a:t>4 Alle dalen zullen verhoogd worden, en alle bergen en heuvelen zullen vernederd worden; en wat krom is, dat zal recht, en wat hobbelachtig is, dat zal tot een vallei gemaakt worden.</a:t>
            </a:r>
          </a:p>
          <a:p>
            <a:r>
              <a:rPr lang="nl-NL" sz="1200" kern="1200" dirty="0">
                <a:solidFill>
                  <a:schemeClr val="tx1"/>
                </a:solidFill>
                <a:effectLst/>
                <a:latin typeface="+mn-lt"/>
                <a:ea typeface="+mn-ea"/>
                <a:cs typeface="+mn-cs"/>
              </a:rPr>
              <a:t>5 En de heerlijkheid des HEEREN zal geopenbaard worden; en </a:t>
            </a:r>
            <a:r>
              <a:rPr lang="nl-NL" sz="1200" b="1" kern="1200" dirty="0">
                <a:solidFill>
                  <a:schemeClr val="tx1"/>
                </a:solidFill>
                <a:effectLst/>
                <a:latin typeface="+mn-lt"/>
                <a:ea typeface="+mn-ea"/>
                <a:cs typeface="+mn-cs"/>
              </a:rPr>
              <a:t>alle vlees tegelijk</a:t>
            </a:r>
            <a:r>
              <a:rPr lang="nl-NL" sz="1200" kern="1200" dirty="0">
                <a:solidFill>
                  <a:schemeClr val="tx1"/>
                </a:solidFill>
                <a:effectLst/>
                <a:latin typeface="+mn-lt"/>
                <a:ea typeface="+mn-ea"/>
                <a:cs typeface="+mn-cs"/>
              </a:rPr>
              <a:t> zal zien, dat het de mond des HEEREN gesproken heeft.</a:t>
            </a:r>
          </a:p>
          <a:p>
            <a:r>
              <a:rPr lang="nl-NL" sz="1200" kern="1200" dirty="0">
                <a:solidFill>
                  <a:schemeClr val="tx1"/>
                </a:solidFill>
                <a:effectLst/>
                <a:latin typeface="+mn-lt"/>
                <a:ea typeface="+mn-ea"/>
                <a:cs typeface="+mn-cs"/>
              </a:rPr>
              <a:t>6 Een stem zegt: Roept! En hij zegt: Wat zal ik roepen? Alle vlees is gras, en al zijn goedertierenheid als een bloem des </a:t>
            </a:r>
            <a:r>
              <a:rPr lang="nl-NL" sz="1200" kern="1200" dirty="0" err="1">
                <a:solidFill>
                  <a:schemeClr val="tx1"/>
                </a:solidFill>
                <a:effectLst/>
                <a:latin typeface="+mn-lt"/>
                <a:ea typeface="+mn-ea"/>
                <a:cs typeface="+mn-cs"/>
              </a:rPr>
              <a:t>velds</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7 Het gras verdort, de bloem valt af, als de </a:t>
            </a:r>
            <a:r>
              <a:rPr lang="nl-NL" sz="1200" b="1" kern="1200" dirty="0">
                <a:solidFill>
                  <a:schemeClr val="tx1"/>
                </a:solidFill>
                <a:effectLst/>
                <a:latin typeface="+mn-lt"/>
                <a:ea typeface="+mn-ea"/>
                <a:cs typeface="+mn-cs"/>
              </a:rPr>
              <a:t>Geest des HEEREN</a:t>
            </a:r>
            <a:r>
              <a:rPr lang="nl-NL" sz="1200" kern="1200" dirty="0">
                <a:solidFill>
                  <a:schemeClr val="tx1"/>
                </a:solidFill>
                <a:effectLst/>
                <a:latin typeface="+mn-lt"/>
                <a:ea typeface="+mn-ea"/>
                <a:cs typeface="+mn-cs"/>
              </a:rPr>
              <a:t> daarin blaast; voorwaar, het volk is gras.</a:t>
            </a:r>
          </a:p>
          <a:p>
            <a:r>
              <a:rPr lang="nl-NL" sz="1200" kern="1200" dirty="0">
                <a:solidFill>
                  <a:schemeClr val="tx1"/>
                </a:solidFill>
                <a:effectLst/>
                <a:latin typeface="+mn-lt"/>
                <a:ea typeface="+mn-ea"/>
                <a:cs typeface="+mn-cs"/>
              </a:rPr>
              <a:t>8 Het gras verdort, de bloem valt af; maar het Woord onzes Gods bestaat </a:t>
            </a:r>
            <a:r>
              <a:rPr lang="nl-NL" sz="1200" b="1" kern="1200" dirty="0">
                <a:solidFill>
                  <a:schemeClr val="tx1"/>
                </a:solidFill>
                <a:effectLst/>
                <a:latin typeface="+mn-lt"/>
                <a:ea typeface="+mn-ea"/>
                <a:cs typeface="+mn-cs"/>
              </a:rPr>
              <a:t>in der eeuwigheid</a:t>
            </a:r>
            <a:r>
              <a:rPr lang="nl-NL" sz="1200" kern="1200" dirty="0">
                <a:solidFill>
                  <a:schemeClr val="tx1"/>
                </a:solidFill>
                <a:effectLst/>
                <a:latin typeface="+mn-lt"/>
                <a:ea typeface="+mn-ea"/>
                <a:cs typeface="+mn-cs"/>
              </a:rPr>
              <a:t>.</a:t>
            </a:r>
          </a:p>
          <a:p>
            <a:endParaRPr lang="nl-NL" sz="120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Eventueel kunnen de volgende stellingen nog besproken worden.</a:t>
            </a:r>
          </a:p>
          <a:p>
            <a:r>
              <a:rPr lang="nl-NL" sz="1200" kern="1200" dirty="0">
                <a:solidFill>
                  <a:schemeClr val="tx1"/>
                </a:solidFill>
                <a:effectLst/>
                <a:latin typeface="+mn-lt"/>
                <a:ea typeface="+mn-ea"/>
                <a:cs typeface="+mn-cs"/>
              </a:rPr>
              <a:t>Werkvorm: stickerparade </a:t>
            </a:r>
          </a:p>
          <a:p>
            <a:r>
              <a:rPr lang="nl-NL" sz="1200" kern="1200" dirty="0">
                <a:solidFill>
                  <a:schemeClr val="tx1"/>
                </a:solidFill>
                <a:effectLst/>
                <a:latin typeface="+mn-lt"/>
                <a:ea typeface="+mn-ea"/>
                <a:cs typeface="+mn-cs"/>
              </a:rPr>
              <a:t>- Schrijf de stelling op een vel papier.</a:t>
            </a:r>
          </a:p>
          <a:p>
            <a:r>
              <a:rPr lang="nl-NL" sz="1200" kern="1200" dirty="0">
                <a:solidFill>
                  <a:schemeClr val="tx1"/>
                </a:solidFill>
                <a:effectLst/>
                <a:latin typeface="+mn-lt"/>
                <a:ea typeface="+mn-ea"/>
                <a:cs typeface="+mn-cs"/>
              </a:rPr>
              <a:t>- Laat iedereen een rode (niet mee eens) of een groene (mee eens) post-</a:t>
            </a:r>
            <a:r>
              <a:rPr lang="nl-NL" sz="1200" kern="1200" dirty="0" err="1">
                <a:solidFill>
                  <a:schemeClr val="tx1"/>
                </a:solidFill>
                <a:effectLst/>
                <a:latin typeface="+mn-lt"/>
                <a:ea typeface="+mn-ea"/>
                <a:cs typeface="+mn-cs"/>
              </a:rPr>
              <a:t>it</a:t>
            </a:r>
            <a:r>
              <a:rPr lang="nl-NL" sz="1200" kern="1200" dirty="0">
                <a:solidFill>
                  <a:schemeClr val="tx1"/>
                </a:solidFill>
                <a:effectLst/>
                <a:latin typeface="+mn-lt"/>
                <a:ea typeface="+mn-ea"/>
                <a:cs typeface="+mn-cs"/>
              </a:rPr>
              <a:t> erbij plakken.</a:t>
            </a:r>
          </a:p>
          <a:p>
            <a:r>
              <a:rPr lang="nl-NL" sz="1200" kern="1200" dirty="0">
                <a:solidFill>
                  <a:schemeClr val="tx1"/>
                </a:solidFill>
                <a:effectLst/>
                <a:latin typeface="+mn-lt"/>
                <a:ea typeface="+mn-ea"/>
                <a:cs typeface="+mn-cs"/>
              </a:rPr>
              <a:t>- Bespreek de stelling.</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err="1">
                <a:solidFill>
                  <a:schemeClr val="tx1"/>
                </a:solidFill>
                <a:effectLst/>
                <a:latin typeface="+mn-lt"/>
                <a:ea typeface="+mn-ea"/>
                <a:cs typeface="+mn-cs"/>
              </a:rPr>
              <a:t>Woordweb</a:t>
            </a:r>
            <a:endParaRPr lang="nl-NL" sz="1200" b="1"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Maak met z’n allen een </a:t>
            </a:r>
            <a:r>
              <a:rPr lang="nl-NL" sz="1200" kern="1200" dirty="0" err="1">
                <a:solidFill>
                  <a:schemeClr val="tx1"/>
                </a:solidFill>
                <a:effectLst/>
                <a:latin typeface="+mn-lt"/>
                <a:ea typeface="+mn-ea"/>
                <a:cs typeface="+mn-cs"/>
              </a:rPr>
              <a:t>woordweb</a:t>
            </a:r>
            <a:r>
              <a:rPr lang="nl-NL" sz="1200" kern="1200" dirty="0">
                <a:solidFill>
                  <a:schemeClr val="tx1"/>
                </a:solidFill>
                <a:effectLst/>
                <a:latin typeface="+mn-lt"/>
                <a:ea typeface="+mn-ea"/>
                <a:cs typeface="+mn-cs"/>
              </a:rPr>
              <a:t> over het woord wet.</a:t>
            </a:r>
          </a:p>
          <a:p>
            <a:r>
              <a:rPr lang="nl-NL" sz="1200" b="1" kern="1200" dirty="0">
                <a:solidFill>
                  <a:schemeClr val="tx1"/>
                </a:solidFill>
                <a:effectLst/>
                <a:latin typeface="+mn-lt"/>
                <a:ea typeface="+mn-ea"/>
                <a:cs typeface="+mn-cs"/>
              </a:rPr>
              <a:t>Wet</a:t>
            </a:r>
            <a:br>
              <a:rPr lang="nl-NL" dirty="0">
                <a:effectLst/>
              </a:rPr>
            </a:br>
            <a:r>
              <a:rPr lang="nl-NL" sz="1200" kern="1200" dirty="0">
                <a:solidFill>
                  <a:schemeClr val="tx1"/>
                </a:solidFill>
                <a:effectLst/>
                <a:latin typeface="+mn-lt"/>
                <a:ea typeface="+mn-ea"/>
                <a:cs typeface="+mn-cs"/>
              </a:rPr>
              <a:t>Kom met een gezamenlijk antwoord op: Wat is zalig worden eigenlijk? </a:t>
            </a:r>
          </a:p>
          <a:p>
            <a:r>
              <a:rPr lang="nl-NL" sz="1200" i="1" kern="1200" dirty="0">
                <a:solidFill>
                  <a:schemeClr val="tx1"/>
                </a:solidFill>
                <a:effectLst/>
                <a:latin typeface="+mn-lt"/>
                <a:ea typeface="+mn-ea"/>
                <a:cs typeface="+mn-cs"/>
              </a:rPr>
              <a:t>Besprek</a:t>
            </a:r>
            <a:r>
              <a:rPr lang="nl-NL" sz="1200" kern="1200" dirty="0">
                <a:solidFill>
                  <a:schemeClr val="tx1"/>
                </a:solidFill>
                <a:effectLst/>
                <a:latin typeface="+mn-lt"/>
                <a:ea typeface="+mn-ea"/>
                <a:cs typeface="+mn-cs"/>
              </a:rPr>
              <a:t>ing</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Bespreek daarna met elkaar de vraag: Zit jij weleens met de vraag hoe je zalig kunt worden? </a:t>
            </a:r>
          </a:p>
          <a:p>
            <a:r>
              <a:rPr lang="nl-NL" sz="1200" i="1" kern="1200" dirty="0">
                <a:solidFill>
                  <a:schemeClr val="tx1"/>
                </a:solidFill>
                <a:effectLst/>
                <a:latin typeface="+mn-lt"/>
                <a:ea typeface="+mn-ea"/>
                <a:cs typeface="+mn-cs"/>
              </a:rPr>
              <a:t>Open wanddiscussie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Zorg voor een A2-vel (flip-over) met daarop de vraag: Hoe kun jij zalig worden?</a:t>
            </a:r>
          </a:p>
          <a:p>
            <a:r>
              <a:rPr lang="nl-NL" sz="1200" kern="1200" dirty="0">
                <a:solidFill>
                  <a:schemeClr val="tx1"/>
                </a:solidFill>
                <a:effectLst/>
                <a:latin typeface="+mn-lt"/>
                <a:ea typeface="+mn-ea"/>
                <a:cs typeface="+mn-cs"/>
              </a:rPr>
              <a:t>Laat iedereen voor zich zijn antwoord of reactie op een post-</a:t>
            </a:r>
            <a:r>
              <a:rPr lang="nl-NL" sz="1200" kern="1200" dirty="0" err="1">
                <a:solidFill>
                  <a:schemeClr val="tx1"/>
                </a:solidFill>
                <a:effectLst/>
                <a:latin typeface="+mn-lt"/>
                <a:ea typeface="+mn-ea"/>
                <a:cs typeface="+mn-cs"/>
              </a:rPr>
              <a:t>it</a:t>
            </a:r>
            <a:r>
              <a:rPr lang="nl-NL" sz="1200" kern="1200" dirty="0">
                <a:solidFill>
                  <a:schemeClr val="tx1"/>
                </a:solidFill>
                <a:effectLst/>
                <a:latin typeface="+mn-lt"/>
                <a:ea typeface="+mn-ea"/>
                <a:cs typeface="+mn-cs"/>
              </a:rPr>
              <a:t> schrijven en bij de vraag </a:t>
            </a:r>
          </a:p>
          <a:p>
            <a:r>
              <a:rPr lang="nl-NL" sz="1200" kern="1200" dirty="0">
                <a:solidFill>
                  <a:schemeClr val="tx1"/>
                </a:solidFill>
                <a:effectLst/>
                <a:latin typeface="+mn-lt"/>
                <a:ea typeface="+mn-ea"/>
                <a:cs typeface="+mn-cs"/>
              </a:rPr>
              <a:t>plakken. Lees van elkaar wat er geschreven staat en bespreek dit met elkaar.</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16</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In het water zwom een ontevreden vis. Hij kon overal naartoe:</a:t>
            </a:r>
          </a:p>
          <a:p>
            <a:r>
              <a:rPr lang="nl-NL" sz="1200" kern="1200" dirty="0">
                <a:solidFill>
                  <a:schemeClr val="tx1"/>
                </a:solidFill>
                <a:effectLst/>
                <a:latin typeface="+mn-lt"/>
                <a:ea typeface="+mn-ea"/>
                <a:cs typeface="+mn-cs"/>
              </a:rPr>
              <a:t>rivieren, meren, sloten en vaarten. Niemand die hem tegenhield.</a:t>
            </a:r>
          </a:p>
          <a:p>
            <a:r>
              <a:rPr lang="nl-NL" sz="1200" kern="1200" dirty="0">
                <a:solidFill>
                  <a:schemeClr val="tx1"/>
                </a:solidFill>
                <a:effectLst/>
                <a:latin typeface="+mn-lt"/>
                <a:ea typeface="+mn-ea"/>
                <a:cs typeface="+mn-cs"/>
              </a:rPr>
              <a:t>Maar hij wilde wel eens wat anders: hij wilde vrij zijn, vrij van het water.</a:t>
            </a:r>
          </a:p>
          <a:p>
            <a:r>
              <a:rPr lang="nl-NL" sz="1200" kern="1200" dirty="0">
                <a:solidFill>
                  <a:schemeClr val="tx1"/>
                </a:solidFill>
                <a:effectLst/>
                <a:latin typeface="+mn-lt"/>
                <a:ea typeface="+mn-ea"/>
                <a:cs typeface="+mn-cs"/>
              </a:rPr>
              <a:t>En dus nam hij een lange aanloop, zwom zo hard hij kon en sprong het land op. En daar</a:t>
            </a:r>
          </a:p>
          <a:p>
            <a:r>
              <a:rPr lang="nl-NL" sz="1200" kern="1200" dirty="0">
                <a:solidFill>
                  <a:schemeClr val="tx1"/>
                </a:solidFill>
                <a:effectLst/>
                <a:latin typeface="+mn-lt"/>
                <a:ea typeface="+mn-ea"/>
                <a:cs typeface="+mn-cs"/>
              </a:rPr>
              <a:t>lag 'ie dan: vrij van het water. Maar o, wat kreeg hij het benauwd; hij kon geen adem</a:t>
            </a:r>
          </a:p>
          <a:p>
            <a:r>
              <a:rPr lang="nl-NL" sz="1200" kern="1200" dirty="0">
                <a:solidFill>
                  <a:schemeClr val="tx1"/>
                </a:solidFill>
                <a:effectLst/>
                <a:latin typeface="+mn-lt"/>
                <a:ea typeface="+mn-ea"/>
                <a:cs typeface="+mn-cs"/>
              </a:rPr>
              <a:t>meer halen. En na een poosje was hij dood. Gebonden aan het water kon hij leven.</a:t>
            </a:r>
          </a:p>
          <a:p>
            <a:r>
              <a:rPr lang="nl-NL" sz="1200" kern="1200" dirty="0">
                <a:solidFill>
                  <a:schemeClr val="tx1"/>
                </a:solidFill>
                <a:effectLst/>
                <a:latin typeface="+mn-lt"/>
                <a:ea typeface="+mn-ea"/>
                <a:cs typeface="+mn-cs"/>
              </a:rPr>
              <a:t>Maar de drang naar vrijheid werd z'n dood.</a:t>
            </a:r>
          </a:p>
          <a:p>
            <a:r>
              <a:rPr lang="nl-NL" sz="1200" b="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Stel de catechisanten de vraag wat dit verhaal te maken heeft met het thema van deze les.</a:t>
            </a:r>
          </a:p>
          <a:p>
            <a:r>
              <a:rPr lang="nl-NL" sz="1200" kern="1200" dirty="0">
                <a:solidFill>
                  <a:schemeClr val="tx1"/>
                </a:solidFill>
                <a:effectLst/>
                <a:latin typeface="+mn-lt"/>
                <a:ea typeface="+mn-ea"/>
                <a:cs typeface="+mn-cs"/>
              </a:rPr>
              <a:t>Ga in op de beschermende werking van de Wet als verbondsregels.</a:t>
            </a:r>
            <a:r>
              <a:rPr lang="nl-NL" dirty="0">
                <a:effectLst/>
              </a:rPr>
              <a:t> </a:t>
            </a:r>
            <a:r>
              <a:rPr lang="nl-NL" sz="1200" kern="1200" dirty="0">
                <a:solidFill>
                  <a:schemeClr val="tx1"/>
                </a:solidFill>
                <a:effectLst/>
                <a:latin typeface="+mn-lt"/>
                <a:ea typeface="+mn-ea"/>
                <a:cs typeface="+mn-cs"/>
              </a:rPr>
              <a:t> </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Neem een spiegel mee, het liefst een scheerspiegel die ook vergroot.</a:t>
            </a:r>
          </a:p>
          <a:p>
            <a:r>
              <a:rPr lang="nl-NL" sz="1200" kern="1200" dirty="0">
                <a:solidFill>
                  <a:schemeClr val="tx1"/>
                </a:solidFill>
                <a:effectLst/>
                <a:latin typeface="+mn-lt"/>
                <a:ea typeface="+mn-ea"/>
                <a:cs typeface="+mn-cs"/>
              </a:rPr>
              <a:t>Vraag meerdere jongeren om er in te kijken en te vertellen wie ze zien.</a:t>
            </a:r>
          </a:p>
          <a:p>
            <a:r>
              <a:rPr lang="nl-NL" sz="1200" kern="1200" dirty="0">
                <a:solidFill>
                  <a:schemeClr val="tx1"/>
                </a:solidFill>
                <a:effectLst/>
                <a:latin typeface="+mn-lt"/>
                <a:ea typeface="+mn-ea"/>
                <a:cs typeface="+mn-cs"/>
              </a:rPr>
              <a:t>[Antwoord: mijzelf].</a:t>
            </a:r>
          </a:p>
          <a:p>
            <a:r>
              <a:rPr lang="nl-NL" sz="1200" kern="1200" dirty="0">
                <a:solidFill>
                  <a:schemeClr val="tx1"/>
                </a:solidFill>
                <a:effectLst/>
                <a:latin typeface="+mn-lt"/>
                <a:ea typeface="+mn-ea"/>
                <a:cs typeface="+mn-cs"/>
              </a:rPr>
              <a:t>Vraag door of de spiegel echt laat zien hoe ze er uit zien, of dat deze misschien iets weglaat.</a:t>
            </a:r>
          </a:p>
          <a:p>
            <a:r>
              <a:rPr lang="nl-NL" sz="1200" kern="1200" dirty="0">
                <a:solidFill>
                  <a:schemeClr val="tx1"/>
                </a:solidFill>
                <a:effectLst/>
                <a:latin typeface="+mn-lt"/>
                <a:ea typeface="+mn-ea"/>
                <a:cs typeface="+mn-cs"/>
              </a:rPr>
              <a:t>Maak de overgang naar de wet.</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1857134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Draad</a:t>
            </a:r>
          </a:p>
          <a:p>
            <a:r>
              <a:rPr lang="nl-NL" sz="1200" kern="1200" dirty="0">
                <a:solidFill>
                  <a:schemeClr val="tx1"/>
                </a:solidFill>
                <a:effectLst/>
                <a:latin typeface="+mn-lt"/>
                <a:ea typeface="+mn-ea"/>
                <a:cs typeface="+mn-cs"/>
              </a:rPr>
              <a:t>In </a:t>
            </a:r>
            <a:r>
              <a:rPr lang="nl-NL" sz="1200" i="1" kern="1200" dirty="0">
                <a:solidFill>
                  <a:schemeClr val="tx1"/>
                </a:solidFill>
                <a:effectLst/>
                <a:latin typeface="+mn-lt"/>
                <a:ea typeface="+mn-ea"/>
                <a:cs typeface="+mn-cs"/>
              </a:rPr>
              <a:t>De vervulling van de wet in het leven van de christen - enkele overwegingen</a:t>
            </a:r>
            <a:r>
              <a:rPr lang="nl-NL" sz="1200" kern="1200" dirty="0">
                <a:solidFill>
                  <a:schemeClr val="tx1"/>
                </a:solidFill>
                <a:effectLst/>
                <a:latin typeface="+mn-lt"/>
                <a:ea typeface="+mn-ea"/>
                <a:cs typeface="+mn-cs"/>
              </a:rPr>
              <a:t> beschrijft pr. dr. J. Hoek een beeld van de wet door ds. Tichelaar (vereenvoudigd weergegeven):</a:t>
            </a:r>
          </a:p>
          <a:p>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“De wet van God is als een dun draadje, gespannen in een donkere kamer. Dat draadje kan ons in de donkerte leiden naar de uitgang. Loslaten betekent de weg kwijt zijn. Maar je kunt ook weer niet aan dat draadje gaan hangen of jezelf eraan optrekken of je erdoor laten meesleuren. Je moet het draadje door het oogje dat je met je duim en wijsvinger maakt laten glijden.</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Zo is het ook met Gods wet, die je net als dat draadje leidt. Er is christelijke vrijheid en tegelijk ook een nauwgezet leven uit dankbaarheid.”</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(Eventueel te gebruiken door iemand werkelijk aan zo’n draadje in de donkere ruimte naar de uitgang te leiden)</a:t>
            </a:r>
          </a:p>
          <a:p>
            <a:r>
              <a:rPr lang="nl-NL" sz="1200" u="sng" kern="1200" dirty="0">
                <a:solidFill>
                  <a:schemeClr val="tx1"/>
                </a:solidFill>
                <a:effectLst/>
                <a:latin typeface="+mn-lt"/>
                <a:ea typeface="+mn-ea"/>
                <a:cs typeface="+mn-cs"/>
                <a:hlinkClick r:id="rId3"/>
              </a:rPr>
              <a:t>http://www.centrumvoorisraelstudies.nl/artikelen/Hoek_De-vervulling-vd-wet-ih-leven-vd-christen.php</a:t>
            </a:r>
            <a:r>
              <a:rPr lang="nl-NL" sz="1200" kern="1200" dirty="0">
                <a:solidFill>
                  <a:schemeClr val="tx1"/>
                </a:solidFill>
                <a:effectLst/>
                <a:latin typeface="+mn-lt"/>
                <a:ea typeface="+mn-ea"/>
                <a:cs typeface="+mn-cs"/>
              </a:rPr>
              <a:t> [binnengehaald op 2016 - 02 – 24].</a:t>
            </a:r>
          </a:p>
          <a:p>
            <a:r>
              <a:rPr lang="nl-NL" sz="1200" kern="1200" dirty="0">
                <a:solidFill>
                  <a:schemeClr val="tx1"/>
                </a:solidFill>
                <a:effectLst/>
                <a:latin typeface="+mn-lt"/>
                <a:ea typeface="+mn-ea"/>
                <a:cs typeface="+mn-cs"/>
              </a:rPr>
              <a:t>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251176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Foto’s onder het begrip ‘Ellende’</a:t>
            </a:r>
          </a:p>
          <a:p>
            <a:r>
              <a:rPr lang="nl-NL" sz="1200" kern="1200" dirty="0">
                <a:solidFill>
                  <a:schemeClr val="tx1"/>
                </a:solidFill>
                <a:effectLst/>
                <a:latin typeface="+mn-lt"/>
                <a:ea typeface="+mn-ea"/>
                <a:cs typeface="+mn-cs"/>
              </a:rPr>
              <a:t>In het werkboekje staan onder het begrip </a:t>
            </a:r>
            <a:r>
              <a:rPr lang="nl-NL" sz="1200" i="1" kern="1200" dirty="0">
                <a:solidFill>
                  <a:schemeClr val="tx1"/>
                </a:solidFill>
                <a:effectLst/>
                <a:latin typeface="+mn-lt"/>
                <a:ea typeface="+mn-ea"/>
                <a:cs typeface="+mn-cs"/>
              </a:rPr>
              <a:t>ellende</a:t>
            </a:r>
            <a:r>
              <a:rPr lang="nl-NL" sz="1200" kern="1200" dirty="0">
                <a:solidFill>
                  <a:schemeClr val="tx1"/>
                </a:solidFill>
                <a:effectLst/>
                <a:latin typeface="+mn-lt"/>
                <a:ea typeface="+mn-ea"/>
                <a:cs typeface="+mn-cs"/>
              </a:rPr>
              <a:t> 2 foto’s. De ene foto is van een Bijbel in de prullenbak. De andere foto van een zwerver die eten uit een vuilnisbak haalt.</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Vraag de jongeren eerst om te vertellen wat ze zien,</a:t>
            </a:r>
          </a:p>
          <a:p>
            <a:r>
              <a:rPr lang="nl-NL" sz="1200" kern="1200" dirty="0">
                <a:solidFill>
                  <a:schemeClr val="tx1"/>
                </a:solidFill>
                <a:effectLst/>
                <a:latin typeface="+mn-lt"/>
                <a:ea typeface="+mn-ea"/>
                <a:cs typeface="+mn-cs"/>
              </a:rPr>
              <a:t>Vervolgens wat dat betekent voor de betreffende mensen en vervolgens wie op onderstaande afbeeldingen in de grootste ellende leeft.</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Eventuele extra vraag bij het begrip ellende:</a:t>
            </a:r>
          </a:p>
          <a:p>
            <a:pPr lvl="0"/>
            <a:r>
              <a:rPr lang="nl-NL" sz="1200" kern="1200" dirty="0">
                <a:solidFill>
                  <a:schemeClr val="tx1"/>
                </a:solidFill>
                <a:effectLst/>
                <a:latin typeface="+mn-lt"/>
                <a:ea typeface="+mn-ea"/>
                <a:cs typeface="+mn-cs"/>
              </a:rPr>
              <a:t>Hoe kan het dat zondige mensen toch in vrede kunnen samenleven?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20</a:t>
            </a:fld>
            <a:endParaRPr lang="nl-NL"/>
          </a:p>
        </p:txBody>
      </p:sp>
    </p:spTree>
    <p:extLst>
      <p:ext uri="{BB962C8B-B14F-4D97-AF65-F5344CB8AC3E}">
        <p14:creationId xmlns:p14="http://schemas.microsoft.com/office/powerpoint/2010/main" val="64709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Vragen</a:t>
            </a:r>
          </a:p>
          <a:p>
            <a:r>
              <a:rPr lang="nl-NL" sz="1200" kern="1200" dirty="0">
                <a:solidFill>
                  <a:schemeClr val="tx1"/>
                </a:solidFill>
                <a:effectLst/>
                <a:latin typeface="+mn-lt"/>
                <a:ea typeface="+mn-ea"/>
                <a:cs typeface="+mn-cs"/>
              </a:rPr>
              <a:t>Verdeel de groep in kleine groepjes van 3 of 4 personen.</a:t>
            </a:r>
          </a:p>
          <a:p>
            <a:r>
              <a:rPr lang="nl-NL" sz="1200" kern="1200" dirty="0">
                <a:solidFill>
                  <a:schemeClr val="tx1"/>
                </a:solidFill>
                <a:effectLst/>
                <a:latin typeface="+mn-lt"/>
                <a:ea typeface="+mn-ea"/>
                <a:cs typeface="+mn-cs"/>
              </a:rPr>
              <a:t>Laat ieder voor zich de vragen beantwoorden.</a:t>
            </a:r>
          </a:p>
          <a:p>
            <a:r>
              <a:rPr lang="nl-NL" sz="1200" kern="1200" dirty="0">
                <a:solidFill>
                  <a:schemeClr val="tx1"/>
                </a:solidFill>
                <a:effectLst/>
                <a:latin typeface="+mn-lt"/>
                <a:ea typeface="+mn-ea"/>
                <a:cs typeface="+mn-cs"/>
              </a:rPr>
              <a:t>Reserveer hier 5 a 10 minuten voor.</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Laat hen nu hun boekje, of vel papier, doorgeven aan hun buurman of buurvrouw.</a:t>
            </a:r>
          </a:p>
          <a:p>
            <a:r>
              <a:rPr lang="nl-NL" sz="1200" kern="1200" dirty="0">
                <a:solidFill>
                  <a:schemeClr val="tx1"/>
                </a:solidFill>
                <a:effectLst/>
                <a:latin typeface="+mn-lt"/>
                <a:ea typeface="+mn-ea"/>
                <a:cs typeface="+mn-cs"/>
              </a:rPr>
              <a:t>Die schrijft daar een reactie op. </a:t>
            </a:r>
          </a:p>
          <a:p>
            <a:r>
              <a:rPr lang="nl-NL" sz="1200" kern="1200" dirty="0">
                <a:solidFill>
                  <a:schemeClr val="tx1"/>
                </a:solidFill>
                <a:effectLst/>
                <a:latin typeface="+mn-lt"/>
                <a:ea typeface="+mn-ea"/>
                <a:cs typeface="+mn-cs"/>
              </a:rPr>
              <a:t>Herhaal dit met de derde persoon in de groep.</a:t>
            </a:r>
          </a:p>
          <a:p>
            <a:r>
              <a:rPr lang="nl-NL" sz="1200" kern="1200" dirty="0">
                <a:solidFill>
                  <a:schemeClr val="tx1"/>
                </a:solidFill>
                <a:effectLst/>
                <a:latin typeface="+mn-lt"/>
                <a:ea typeface="+mn-ea"/>
                <a:cs typeface="+mn-cs"/>
              </a:rPr>
              <a:t>Laat hen met zijn drieën bespreken wat hun uiteindelijke antwoorden zijn.</a:t>
            </a:r>
          </a:p>
          <a:p>
            <a:r>
              <a:rPr lang="nl-NL" sz="1200" kern="1200" dirty="0">
                <a:solidFill>
                  <a:schemeClr val="tx1"/>
                </a:solidFill>
                <a:effectLst/>
                <a:latin typeface="+mn-lt"/>
                <a:ea typeface="+mn-ea"/>
                <a:cs typeface="+mn-cs"/>
              </a:rPr>
              <a:t>Bespreek plenair de antwoorden.</a:t>
            </a:r>
          </a:p>
          <a:p>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Extra vragen</a:t>
            </a:r>
          </a:p>
          <a:p>
            <a:pPr lvl="0"/>
            <a:r>
              <a:rPr lang="nl-NL" sz="1200" kern="1200" dirty="0">
                <a:solidFill>
                  <a:schemeClr val="tx1"/>
                </a:solidFill>
                <a:effectLst/>
                <a:latin typeface="+mn-lt"/>
                <a:ea typeface="+mn-ea"/>
                <a:cs typeface="+mn-cs"/>
              </a:rPr>
              <a:t>Herken je bij jezelf dezelfde ongehoorzaamheid als het volk heeft? </a:t>
            </a:r>
          </a:p>
          <a:p>
            <a:pPr lvl="0"/>
            <a:r>
              <a:rPr lang="nl-NL" sz="1200" kern="1200" dirty="0">
                <a:solidFill>
                  <a:schemeClr val="tx1"/>
                </a:solidFill>
                <a:effectLst/>
                <a:latin typeface="+mn-lt"/>
                <a:ea typeface="+mn-ea"/>
                <a:cs typeface="+mn-cs"/>
              </a:rPr>
              <a:t>Wat is echte troost volgens dit gedeelte?</a:t>
            </a:r>
          </a:p>
          <a:p>
            <a:pPr lvl="0"/>
            <a:r>
              <a:rPr lang="nl-NL" sz="1200" kern="1200" dirty="0">
                <a:solidFill>
                  <a:schemeClr val="tx1"/>
                </a:solidFill>
                <a:effectLst/>
                <a:latin typeface="+mn-lt"/>
                <a:ea typeface="+mn-ea"/>
                <a:cs typeface="+mn-cs"/>
              </a:rPr>
              <a:t>Hoe kun jij die troost krijgen?</a:t>
            </a:r>
          </a:p>
          <a:p>
            <a:pPr lvl="0"/>
            <a:r>
              <a:rPr lang="nl-NL" sz="1200" kern="1200" dirty="0">
                <a:solidFill>
                  <a:schemeClr val="tx1"/>
                </a:solidFill>
                <a:effectLst/>
                <a:latin typeface="+mn-lt"/>
                <a:ea typeface="+mn-ea"/>
                <a:cs typeface="+mn-cs"/>
              </a:rPr>
              <a:t>Wat is het verschil met de troost van de binnenkomer, of is er geen verschil?</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Ellende betekent dat wij God niet liefhebben en dienen. </a:t>
            </a:r>
          </a:p>
          <a:p>
            <a:endParaRPr lang="nl-NL" dirty="0"/>
          </a:p>
          <a:p>
            <a:r>
              <a:rPr lang="nl-NL" sz="1200" b="1" kern="1200" dirty="0">
                <a:solidFill>
                  <a:schemeClr val="tx1"/>
                </a:solidFill>
                <a:effectLst/>
                <a:latin typeface="+mn-lt"/>
                <a:ea typeface="+mn-ea"/>
                <a:cs typeface="+mn-cs"/>
              </a:rPr>
              <a:t>Ellende</a:t>
            </a:r>
          </a:p>
          <a:p>
            <a:r>
              <a:rPr lang="nl-NL" sz="1200" kern="1200" dirty="0">
                <a:solidFill>
                  <a:schemeClr val="tx1"/>
                </a:solidFill>
                <a:effectLst/>
                <a:latin typeface="+mn-lt"/>
                <a:ea typeface="+mn-ea"/>
                <a:cs typeface="+mn-cs"/>
              </a:rPr>
              <a:t>Hier kan ingegaan worden op het verschil tussen niet </a:t>
            </a:r>
            <a:r>
              <a:rPr lang="nl-NL" sz="1200" i="1" kern="1200" dirty="0">
                <a:solidFill>
                  <a:schemeClr val="tx1"/>
                </a:solidFill>
                <a:effectLst/>
                <a:latin typeface="+mn-lt"/>
                <a:ea typeface="+mn-ea"/>
                <a:cs typeface="+mn-cs"/>
              </a:rPr>
              <a:t>willen</a:t>
            </a:r>
            <a:r>
              <a:rPr lang="nl-NL" sz="1200" kern="1200" dirty="0">
                <a:solidFill>
                  <a:schemeClr val="tx1"/>
                </a:solidFill>
                <a:effectLst/>
                <a:latin typeface="+mn-lt"/>
                <a:ea typeface="+mn-ea"/>
                <a:cs typeface="+mn-cs"/>
              </a:rPr>
              <a:t> en niet </a:t>
            </a:r>
            <a:r>
              <a:rPr lang="nl-NL" sz="1200" i="1" kern="1200" dirty="0">
                <a:solidFill>
                  <a:schemeClr val="tx1"/>
                </a:solidFill>
                <a:effectLst/>
                <a:latin typeface="+mn-lt"/>
                <a:ea typeface="+mn-ea"/>
                <a:cs typeface="+mn-cs"/>
              </a:rPr>
              <a:t>kunnen</a:t>
            </a:r>
            <a:r>
              <a:rPr lang="nl-NL" sz="1200" kern="1200" dirty="0">
                <a:solidFill>
                  <a:schemeClr val="tx1"/>
                </a:solidFill>
                <a:effectLst/>
                <a:latin typeface="+mn-lt"/>
                <a:ea typeface="+mn-ea"/>
                <a:cs typeface="+mn-cs"/>
              </a:rPr>
              <a:t> liefhebben en dienen van God.</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de wet van God.</a:t>
            </a:r>
          </a:p>
          <a:p>
            <a:r>
              <a:rPr lang="nl-NL" dirty="0"/>
              <a:t>Jezelf vergelijken, zo kunnen we ook kijken in de spiegel van Gods wet.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Alleen als je je ogen open hebt en je licht ziet, dit moet de Heilige Geest geven, dan zie je wie je bent. </a:t>
            </a:r>
          </a:p>
          <a:p>
            <a:endParaRPr lang="nl-NL" dirty="0"/>
          </a:p>
          <a:p>
            <a:r>
              <a:rPr lang="nl-NL" sz="1200" b="1" kern="1200" dirty="0">
                <a:solidFill>
                  <a:schemeClr val="tx1"/>
                </a:solidFill>
                <a:effectLst/>
                <a:latin typeface="+mn-lt"/>
                <a:ea typeface="+mn-ea"/>
                <a:cs typeface="+mn-cs"/>
              </a:rPr>
              <a:t>Licht</a:t>
            </a:r>
          </a:p>
          <a:p>
            <a:r>
              <a:rPr lang="nl-NL" sz="1200" kern="1200" dirty="0">
                <a:solidFill>
                  <a:schemeClr val="tx1"/>
                </a:solidFill>
                <a:effectLst/>
                <a:latin typeface="+mn-lt"/>
                <a:ea typeface="+mn-ea"/>
                <a:cs typeface="+mn-cs"/>
              </a:rPr>
              <a:t>Wanneer de alternatieve binnenkomer is gebruikt, kan hier als volgt op verder gegaan worden.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Het beeld van de spiegel kunt u terug laten komen bij het derde begrip: Licht.</a:t>
            </a:r>
          </a:p>
          <a:p>
            <a:r>
              <a:rPr lang="nl-NL" sz="1200" kern="1200" dirty="0">
                <a:solidFill>
                  <a:schemeClr val="tx1"/>
                </a:solidFill>
                <a:effectLst/>
                <a:latin typeface="+mn-lt"/>
                <a:ea typeface="+mn-ea"/>
                <a:cs typeface="+mn-cs"/>
              </a:rPr>
              <a:t>Vraag iemand om zijn ogen dicht te doen en vervolgens in de spiegel te “kijken”.</a:t>
            </a:r>
          </a:p>
          <a:p>
            <a:r>
              <a:rPr lang="nl-NL" sz="1200" kern="1200" dirty="0">
                <a:solidFill>
                  <a:schemeClr val="tx1"/>
                </a:solidFill>
                <a:effectLst/>
                <a:latin typeface="+mn-lt"/>
                <a:ea typeface="+mn-ea"/>
                <a:cs typeface="+mn-cs"/>
              </a:rPr>
              <a:t>Vervolgens even het licht uit en dezelfde vraag.</a:t>
            </a:r>
          </a:p>
          <a:p>
            <a:r>
              <a:rPr lang="nl-NL" sz="1200" kern="1200" dirty="0">
                <a:solidFill>
                  <a:schemeClr val="tx1"/>
                </a:solidFill>
                <a:effectLst/>
                <a:latin typeface="+mn-lt"/>
                <a:ea typeface="+mn-ea"/>
                <a:cs typeface="+mn-cs"/>
              </a:rPr>
              <a:t>Zo is er ook Licht (de Heilige Geest) nodig om in de spiegel van de wet te kijken.</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God en onze naaste voor 100% lief te hebben.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God houdt de handrem er bij ons op, zodat we voor veel zonden bewaard blijven.</a:t>
            </a:r>
          </a:p>
          <a:p>
            <a:r>
              <a:rPr lang="nl-NL" dirty="0"/>
              <a:t>Als we God niet liefhebben; haten we God.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2557468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voor deze opdracht 3 minuten de tijd.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a:p>
        </p:txBody>
      </p:sp>
    </p:spTree>
    <p:extLst>
      <p:ext uri="{BB962C8B-B14F-4D97-AF65-F5344CB8AC3E}">
        <p14:creationId xmlns:p14="http://schemas.microsoft.com/office/powerpoint/2010/main" val="2991337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27-3-2019</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49B33-1509-49B0-9A88-BA5265DA1389}"/>
              </a:ext>
            </a:extLst>
          </p:cNvPr>
          <p:cNvSpPr>
            <a:spLocks noGrp="1"/>
          </p:cNvSpPr>
          <p:nvPr>
            <p:ph type="title"/>
          </p:nvPr>
        </p:nvSpPr>
        <p:spPr/>
        <p:txBody>
          <a:bodyPr/>
          <a:lstStyle/>
          <a:p>
            <a:r>
              <a:rPr lang="nl-NL" dirty="0"/>
              <a:t>Begrip: Haat</a:t>
            </a:r>
          </a:p>
        </p:txBody>
      </p:sp>
      <p:sp>
        <p:nvSpPr>
          <p:cNvPr id="3" name="Tijdelijke aanduiding voor tekst 2">
            <a:extLst>
              <a:ext uri="{FF2B5EF4-FFF2-40B4-BE49-F238E27FC236}">
                <a16:creationId xmlns:a16="http://schemas.microsoft.com/office/drawing/2014/main" id="{1C978B09-935B-4161-9A3C-6CD2CDC86ADA}"/>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Leg het beeld van de handrem uit.</a:t>
            </a:r>
          </a:p>
          <a:p>
            <a:pPr marL="285750" indent="-285750">
              <a:buFont typeface="Arial" panose="020B0604020202020204" pitchFamily="34" charset="0"/>
              <a:buChar char="•"/>
            </a:pPr>
            <a:r>
              <a:rPr lang="nl-NL" dirty="0"/>
              <a:t>Wat leert de Bijbel ons als we God niet liefhebben?</a:t>
            </a:r>
          </a:p>
        </p:txBody>
      </p:sp>
      <p:sp>
        <p:nvSpPr>
          <p:cNvPr id="4" name="Tijdelijke aanduiding voor verticale tekst 3">
            <a:extLst>
              <a:ext uri="{FF2B5EF4-FFF2-40B4-BE49-F238E27FC236}">
                <a16:creationId xmlns:a16="http://schemas.microsoft.com/office/drawing/2014/main" id="{BBC461D0-6CF9-48A9-85B5-67791F8AE46A}"/>
              </a:ext>
            </a:extLst>
          </p:cNvPr>
          <p:cNvSpPr>
            <a:spLocks noGrp="1"/>
          </p:cNvSpPr>
          <p:nvPr>
            <p:ph type="body" orient="vert" sz="quarter" idx="10"/>
          </p:nvPr>
        </p:nvSpPr>
        <p:spPr/>
        <p:txBody>
          <a:bodyPr/>
          <a:lstStyle/>
          <a:p>
            <a:r>
              <a:rPr lang="nl-NL" dirty="0"/>
              <a:t>Begrip: Haat</a:t>
            </a:r>
          </a:p>
        </p:txBody>
      </p:sp>
      <p:pic>
        <p:nvPicPr>
          <p:cNvPr id="9" name="Tijdelijke aanduiding voor inhoud 7" descr="Afbeelding met persoon&#10;&#10;Beschrijving is gegenereerd met hoge betrouwbaarheid">
            <a:extLst>
              <a:ext uri="{FF2B5EF4-FFF2-40B4-BE49-F238E27FC236}">
                <a16:creationId xmlns:a16="http://schemas.microsoft.com/office/drawing/2014/main" id="{A1694C35-D748-4C1E-9207-CD2AA2BEBC93}"/>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742" r="42536"/>
          <a:stretch/>
        </p:blipFill>
        <p:spPr>
          <a:xfrm>
            <a:off x="6984000" y="190800"/>
            <a:ext cx="5014800" cy="6476400"/>
          </a:xfrm>
          <a:prstGeom prst="rect">
            <a:avLst/>
          </a:prstGeom>
          <a:effectLst/>
        </p:spPr>
      </p:pic>
    </p:spTree>
    <p:extLst>
      <p:ext uri="{BB962C8B-B14F-4D97-AF65-F5344CB8AC3E}">
        <p14:creationId xmlns:p14="http://schemas.microsoft.com/office/powerpoint/2010/main" val="190750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r>
              <a:rPr lang="nl-NL" dirty="0"/>
              <a:t>De ergste ellende is dat wij God niet dienen.</a:t>
            </a:r>
          </a:p>
          <a:p>
            <a:r>
              <a:rPr lang="nl-NL" dirty="0"/>
              <a:t>In de spiegel van Gods wet zien we door de Heilige Geest wie we zijn. </a:t>
            </a:r>
          </a:p>
          <a:p>
            <a:r>
              <a:rPr lang="nl-NL" dirty="0"/>
              <a:t>Samenvatting van de wet is 100% liefde tot God en de naaste</a:t>
            </a:r>
          </a:p>
          <a:p>
            <a:r>
              <a:rPr lang="nl-NL" dirty="0"/>
              <a:t>We willen God alleen haten. </a:t>
            </a:r>
          </a:p>
        </p:txBody>
      </p:sp>
    </p:spTree>
    <p:extLst>
      <p:ext uri="{BB962C8B-B14F-4D97-AF65-F5344CB8AC3E}">
        <p14:creationId xmlns:p14="http://schemas.microsoft.com/office/powerpoint/2010/main" val="675279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Verwerkingsopdracht</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b="1" dirty="0"/>
              <a:t>Wat vind jij van de opmerking wat als je God niet lief hebt dat je Hem haat?</a:t>
            </a:r>
          </a:p>
          <a:p>
            <a:r>
              <a:rPr lang="nl-NL" dirty="0"/>
              <a:t>Praat er over in tweetallen en schrijf je antwoord op bij de aantekeningen op pagina 25.</a:t>
            </a:r>
          </a:p>
          <a:p>
            <a:r>
              <a:rPr lang="nl-NL" dirty="0"/>
              <a:t>Deel het met de grote groep. </a:t>
            </a:r>
          </a:p>
          <a:p>
            <a:endParaRPr lang="nl-NL" dirty="0"/>
          </a:p>
        </p:txBody>
      </p:sp>
    </p:spTree>
    <p:extLst>
      <p:ext uri="{BB962C8B-B14F-4D97-AF65-F5344CB8AC3E}">
        <p14:creationId xmlns:p14="http://schemas.microsoft.com/office/powerpoint/2010/main" val="505650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r>
              <a:rPr lang="nl-NL" dirty="0"/>
              <a:t>Stelling I: Als je merkt dat je zelf tot alle zonde in staat bent, kun je niet meer neerkijken op andere mensen die zondigen. </a:t>
            </a:r>
          </a:p>
          <a:p>
            <a:endParaRPr lang="nl-NL" dirty="0"/>
          </a:p>
          <a:p>
            <a:r>
              <a:rPr lang="nl-NL" dirty="0"/>
              <a:t>Stelling II: Als je op school een 6 haalt, is dat voldoende. Voor de Heere is alleen een 10 goed genoeg.</a:t>
            </a:r>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r>
              <a:rPr lang="nl-NL" b="1" dirty="0"/>
              <a:t>Wat is volgens jullie onze grootste ellende?</a:t>
            </a:r>
          </a:p>
          <a:p>
            <a:r>
              <a:rPr lang="nl-NL" dirty="0"/>
              <a:t>Schrijf het op pagina 25.</a:t>
            </a:r>
          </a:p>
          <a:p>
            <a:endParaRPr lang="nl-NL" dirty="0"/>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pic>
        <p:nvPicPr>
          <p:cNvPr id="4" name="Tijdelijke aanduiding voor inhoud 3" descr="Afbeelding met grond, buiten, dier, salamander&#10;&#10;Beschrijving is gegenereerd met zeer hoge betrouwbaarheid">
            <a:extLst>
              <a:ext uri="{FF2B5EF4-FFF2-40B4-BE49-F238E27FC236}">
                <a16:creationId xmlns:a16="http://schemas.microsoft.com/office/drawing/2014/main" id="{90E950CF-E645-49FF-B13B-C0EEAB878706}"/>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7112" b="7112"/>
          <a:stretch/>
        </p:blipFill>
        <p:spPr>
          <a:prstGeom prst="rect">
            <a:avLst/>
          </a:prstGeom>
        </p:spPr>
      </p:pic>
    </p:spTree>
    <p:extLst>
      <p:ext uri="{BB962C8B-B14F-4D97-AF65-F5344CB8AC3E}">
        <p14:creationId xmlns:p14="http://schemas.microsoft.com/office/powerpoint/2010/main" val="3870965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Alternatieve binnenkomer (1)</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marL="285750" lvl="0" indent="-285750">
              <a:buFont typeface="Arial" panose="020B0604020202020204" pitchFamily="34" charset="0"/>
              <a:buChar char="•"/>
            </a:pPr>
            <a:endParaRPr lang="nl-NL" dirty="0"/>
          </a:p>
        </p:txBody>
      </p:sp>
      <p:pic>
        <p:nvPicPr>
          <p:cNvPr id="9" name="Tijdelijke aanduiding voor inhoud 3" descr="Afbeelding met spiegel&#10;&#10;Beschrijving is gegenereerd met hoge betrouwbaarheid">
            <a:extLst>
              <a:ext uri="{FF2B5EF4-FFF2-40B4-BE49-F238E27FC236}">
                <a16:creationId xmlns:a16="http://schemas.microsoft.com/office/drawing/2014/main" id="{7F4B272E-0FFE-46C7-B958-144BACBAE85D}"/>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r="22574"/>
          <a:stretch/>
        </p:blipFill>
        <p:spPr>
          <a:xfrm>
            <a:off x="6984000" y="190800"/>
            <a:ext cx="5014800" cy="6476400"/>
          </a:xfrm>
          <a:prstGeom prst="rect">
            <a:avLst/>
          </a:prstGeom>
        </p:spPr>
      </p:pic>
    </p:spTree>
    <p:extLst>
      <p:ext uri="{BB962C8B-B14F-4D97-AF65-F5344CB8AC3E}">
        <p14:creationId xmlns:p14="http://schemas.microsoft.com/office/powerpoint/2010/main" val="2221180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Alternatieve binnenkomer (2)</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marL="285750" lvl="0" indent="-285750">
              <a:buFont typeface="Arial" panose="020B0604020202020204" pitchFamily="34" charset="0"/>
              <a:buChar char="•"/>
            </a:pPr>
            <a:endParaRPr lang="nl-NL" dirty="0"/>
          </a:p>
        </p:txBody>
      </p:sp>
      <p:pic>
        <p:nvPicPr>
          <p:cNvPr id="8" name="Tijdelijke aanduiding voor inhoud 3" descr="Afbeelding met insect&#10;&#10;Beschrijving is gegenereerd met zeer hoge betrouwbaarheid">
            <a:extLst>
              <a:ext uri="{FF2B5EF4-FFF2-40B4-BE49-F238E27FC236}">
                <a16:creationId xmlns:a16="http://schemas.microsoft.com/office/drawing/2014/main" id="{16FA5EEB-92F6-48A4-9498-42B7ED8A5EA6}"/>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2405060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a:lstStyle/>
          <a:p>
            <a:r>
              <a:rPr lang="nl-NL" dirty="0"/>
              <a:t>Psalm 38:6</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nl-NL" dirty="0"/>
              <a:t>Lukas 10:25-28</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Alternatieve verwerkingsopdracht (1)</a:t>
            </a:r>
          </a:p>
        </p:txBody>
      </p:sp>
      <p:sp>
        <p:nvSpPr>
          <p:cNvPr id="3" name="Tijdelijke aanduiding voor tekst 2"/>
          <p:cNvSpPr>
            <a:spLocks noGrp="1"/>
          </p:cNvSpPr>
          <p:nvPr>
            <p:ph type="body" sz="quarter" idx="11"/>
          </p:nvPr>
        </p:nvSpPr>
        <p:spPr/>
        <p:txBody>
          <a:bodyPr/>
          <a:lstStyle/>
          <a:p>
            <a:r>
              <a:rPr lang="nl-NL" dirty="0"/>
              <a:t>Zoek pagina 23 op van je boekje.</a:t>
            </a:r>
          </a:p>
        </p:txBody>
      </p:sp>
      <p:sp>
        <p:nvSpPr>
          <p:cNvPr id="4" name="Tijdelijke aanduiding voor verticale tekst 3"/>
          <p:cNvSpPr>
            <a:spLocks noGrp="1"/>
          </p:cNvSpPr>
          <p:nvPr>
            <p:ph type="body" orient="vert" sz="quarter" idx="10"/>
          </p:nvPr>
        </p:nvSpPr>
        <p:spPr/>
        <p:txBody>
          <a:bodyPr>
            <a:normAutofit fontScale="70000" lnSpcReduction="20000"/>
          </a:bodyPr>
          <a:lstStyle/>
          <a:p>
            <a:r>
              <a:rPr lang="nl-NL" dirty="0"/>
              <a:t>Alternatieve verwerkingsopdracht (1)</a:t>
            </a:r>
          </a:p>
        </p:txBody>
      </p:sp>
      <p:pic>
        <p:nvPicPr>
          <p:cNvPr id="8" name="Tijdelijke aanduiding voor inhoud 7" descr="Afbeelding met tekst&#10;&#10;Beschrijving is gegenereerd met zeer hoge betrouwbaarheid">
            <a:extLst>
              <a:ext uri="{FF2B5EF4-FFF2-40B4-BE49-F238E27FC236}">
                <a16:creationId xmlns:a16="http://schemas.microsoft.com/office/drawing/2014/main" id="{E576C639-88FF-4A20-A3D2-7573BA31C6B8}"/>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965" r="20965"/>
          <a:stretch/>
        </p:blipFill>
        <p:spPr>
          <a:xfrm>
            <a:off x="6984000" y="190800"/>
            <a:ext cx="5014800" cy="6476400"/>
          </a:xfrm>
          <a:prstGeom prst="rect">
            <a:avLst/>
          </a:prstGeom>
          <a:effectLst/>
        </p:spPr>
      </p:pic>
    </p:spTree>
    <p:extLst>
      <p:ext uri="{BB962C8B-B14F-4D97-AF65-F5344CB8AC3E}">
        <p14:creationId xmlns:p14="http://schemas.microsoft.com/office/powerpoint/2010/main" val="2454119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lstStyle/>
          <a:p>
            <a:r>
              <a:rPr lang="nl-NL" dirty="0"/>
              <a:t>1. Hoe denkt de wetgeleerde over zichzelf?</a:t>
            </a:r>
          </a:p>
          <a:p>
            <a:r>
              <a:rPr lang="nl-NL" dirty="0"/>
              <a:t>2. Hoe denkt Hij over de Heere Jezus?</a:t>
            </a:r>
          </a:p>
          <a:p>
            <a:r>
              <a:rPr lang="nl-NL" dirty="0"/>
              <a:t>3. Welke opdracht geeft de Heere Jezus aan de wetgeleerde?</a:t>
            </a:r>
          </a:p>
          <a:p>
            <a:r>
              <a:rPr lang="nl-NL" dirty="0"/>
              <a:t>4. Kan de wetgeleerde doen wat de Heere Jezus van hem vraagt?</a:t>
            </a:r>
          </a:p>
          <a:p>
            <a:r>
              <a:rPr lang="nl-NL" dirty="0"/>
              <a:t>5. Wat wil de Heere Jezus de wetgeleerde leren met deze opdracht?</a:t>
            </a:r>
          </a:p>
          <a:p>
            <a:r>
              <a:rPr lang="nl-NL" dirty="0"/>
              <a:t>6. Wat leer jij uit deze geschiedenis?</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9" name="Tijdelijke aanduiding voor inhoud 3" descr="Afbeelding met teken, illustratie, buiten&#10;&#10;Beschrijving is gegenereerd met zeer hoge betrouwbaarheid">
            <a:extLst>
              <a:ext uri="{FF2B5EF4-FFF2-40B4-BE49-F238E27FC236}">
                <a16:creationId xmlns:a16="http://schemas.microsoft.com/office/drawing/2014/main" id="{7FB5E3DD-5D01-463E-BF3E-9E7CF6C2AF5C}"/>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240" t="-16472" r="-1693" b="-16472"/>
          <a:stretch/>
        </p:blipFill>
        <p:spPr>
          <a:xfrm>
            <a:off x="6984000" y="190800"/>
            <a:ext cx="5014800" cy="6476400"/>
          </a:xfrm>
          <a:prstGeom prst="rect">
            <a:avLst/>
          </a:prstGeom>
          <a:effectLst/>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dat ik God lief moet hebben met heel mijn hart, met heel mijn ziel, met al mijn kracht en met heel mijn verstand en ik weet dat ik mijn naaste lief moet hebben als mijzelf.</a:t>
            </a:r>
          </a:p>
          <a:p>
            <a:endParaRPr lang="nl-NL" dirty="0"/>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ik uit mijzelf nooit zal kunnen voldoen aan wat God van mij eist.</a:t>
            </a:r>
            <a:endParaRPr lang="en-US" dirty="0"/>
          </a:p>
          <a:p>
            <a:endParaRPr lang="nl-NL" dirty="0"/>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mijn doen en laten naast Gods wet houden, dan ontdek ik hoeveel zonde ik doe en dat ik die wet niet kan houden. </a:t>
            </a:r>
            <a:endParaRPr lang="en-US" dirty="0"/>
          </a:p>
          <a:p>
            <a:endParaRPr lang="nl-NL" dirty="0"/>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lstStyle/>
          <a:p>
            <a:r>
              <a:rPr lang="nl-NL" dirty="0"/>
              <a:t>Begrip: Ellende</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betekent ellende?</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nl-NL" dirty="0"/>
              <a:t>Begrip: Ellende</a:t>
            </a:r>
          </a:p>
        </p:txBody>
      </p:sp>
      <p:pic>
        <p:nvPicPr>
          <p:cNvPr id="10" name="Tijdelijke aanduiding voor inhoud 6" descr="Afbeelding met grond, persoon, buiten, teddybeer&#10;&#10;Beschrijving is gegenereerd met zeer hoge betrouwbaarheid">
            <a:extLst>
              <a:ext uri="{FF2B5EF4-FFF2-40B4-BE49-F238E27FC236}">
                <a16:creationId xmlns:a16="http://schemas.microsoft.com/office/drawing/2014/main" id="{D5F74538-0C24-4139-8E2C-7CD5D8EDA206}"/>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2836" t="-29" r="35585" b="29"/>
          <a:stretch/>
        </p:blipFill>
        <p:spPr>
          <a:xfrm>
            <a:off x="6984000" y="190800"/>
            <a:ext cx="5014800" cy="6476400"/>
          </a:xfrm>
          <a:prstGeom prst="rect">
            <a:avLst/>
          </a:prstGeom>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fontScale="90000"/>
          </a:bodyPr>
          <a:lstStyle/>
          <a:p>
            <a:r>
              <a:rPr lang="nl-NL" dirty="0"/>
              <a:t>Begrip: Wet van God</a:t>
            </a:r>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Hoe leren wij wat de ellende is?</a:t>
            </a:r>
          </a:p>
          <a:p>
            <a:pPr marL="285750" indent="-285750">
              <a:buFont typeface="Arial" panose="020B0604020202020204" pitchFamily="34" charset="0"/>
              <a:buChar char="•"/>
            </a:pPr>
            <a:r>
              <a:rPr lang="nl-NL" dirty="0"/>
              <a:t>Wat kan je met een spiegel doen?</a:t>
            </a:r>
          </a:p>
          <a:p>
            <a:pPr marL="285750" indent="-285750">
              <a:buFont typeface="Arial" panose="020B0604020202020204" pitchFamily="34" charset="0"/>
              <a:buChar char="•"/>
            </a:pPr>
            <a:endParaRPr lang="nl-NL" dirty="0"/>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 Wet van God</a:t>
            </a:r>
          </a:p>
        </p:txBody>
      </p:sp>
      <p:pic>
        <p:nvPicPr>
          <p:cNvPr id="8" name="Tijdelijke aanduiding voor inhoud 6">
            <a:extLst>
              <a:ext uri="{FF2B5EF4-FFF2-40B4-BE49-F238E27FC236}">
                <a16:creationId xmlns:a16="http://schemas.microsoft.com/office/drawing/2014/main" id="{CCBA511B-8D8F-4447-91C9-BF6AAA842EB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9985" r="15499"/>
          <a:stretch/>
        </p:blipFill>
        <p:spPr>
          <a:xfrm>
            <a:off x="6984000" y="190800"/>
            <a:ext cx="5014800" cy="6476400"/>
          </a:xfrm>
          <a:prstGeom prst="rect">
            <a:avLst/>
          </a:prstGeom>
          <a:effec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a:bodyPr>
          <a:lstStyle/>
          <a:p>
            <a:r>
              <a:rPr lang="nl-NL" dirty="0"/>
              <a:t>Begrip: Licht</a:t>
            </a:r>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r>
              <a:rPr lang="nl-NL" dirty="0"/>
              <a:t>Hoe kan je de spiegel van Gods wet kijken?</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p:txBody>
          <a:bodyPr>
            <a:normAutofit/>
          </a:bodyPr>
          <a:lstStyle/>
          <a:p>
            <a:r>
              <a:rPr lang="nl-NL" dirty="0"/>
              <a:t>Begrip: Licht</a:t>
            </a:r>
          </a:p>
        </p:txBody>
      </p:sp>
      <p:pic>
        <p:nvPicPr>
          <p:cNvPr id="8" name="Tijdelijke aanduiding voor inhoud 7" descr="Afbeelding met vloer, tafel, binnen&#10;&#10;Beschrijving is gegenereerd met zeer hoge betrouwbaarheid">
            <a:extLst>
              <a:ext uri="{FF2B5EF4-FFF2-40B4-BE49-F238E27FC236}">
                <a16:creationId xmlns:a16="http://schemas.microsoft.com/office/drawing/2014/main" id="{7DBB3038-DCDA-4221-8B6F-70DF95E108B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373" r="24373"/>
          <a:stretch/>
        </p:blipFill>
        <p:spPr>
          <a:prstGeom prst="rect">
            <a:avLst/>
          </a:prstGeom>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nl-NL" sz="3600" dirty="0"/>
              <a:t>Begrip: Liefde tot God en de naaste</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vraagt God van ons?</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fontScale="77500" lnSpcReduction="20000"/>
          </a:bodyPr>
          <a:lstStyle/>
          <a:p>
            <a:r>
              <a:rPr lang="nl-NL" dirty="0"/>
              <a:t>Begrip: Liefde tot God en de naaste</a:t>
            </a:r>
          </a:p>
        </p:txBody>
      </p:sp>
      <p:pic>
        <p:nvPicPr>
          <p:cNvPr id="8" name="Tijdelijke aanduiding voor inhoud 7" descr="Afbeelding met persoon, zitten, buiten&#10;&#10;Beschrijving is gegenereerd met zeer hoge betrouwbaarheid">
            <a:extLst>
              <a:ext uri="{FF2B5EF4-FFF2-40B4-BE49-F238E27FC236}">
                <a16:creationId xmlns:a16="http://schemas.microsoft.com/office/drawing/2014/main" id="{3AA79528-50F9-4BA9-96FF-C4BA9100807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f829c652009f0843459cdd35bc82084c">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f9ebd15f61b9bf1b814dfcf66460bec1"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ma:readOnly="fals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1</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D5730C95-9CE1-4B9A-A688-D13CCB556606}">
  <ds:schemaRefs>
    <ds:schemaRef ds:uri="http://schemas.microsoft.com/sharepoint/v3/contenttype/forms"/>
  </ds:schemaRefs>
</ds:datastoreItem>
</file>

<file path=customXml/itemProps2.xml><?xml version="1.0" encoding="utf-8"?>
<ds:datastoreItem xmlns:ds="http://schemas.openxmlformats.org/officeDocument/2006/customXml" ds:itemID="{25D1869D-D0DF-4893-A4FC-92AB40BEC380}"/>
</file>

<file path=customXml/itemProps3.xml><?xml version="1.0" encoding="utf-8"?>
<ds:datastoreItem xmlns:ds="http://schemas.openxmlformats.org/officeDocument/2006/customXml" ds:itemID="{585A9907-7A69-41D6-B905-C1895CAC3319}">
  <ds:schemaRefs>
    <ds:schemaRef ds:uri="http://schemas.microsoft.com/office/2006/metadata/properties"/>
    <ds:schemaRef ds:uri="http://schemas.microsoft.com/office/infopath/2007/PartnerControls"/>
    <ds:schemaRef ds:uri="5e2d06a2-e894-4fc0-9219-8ef4d89372f1"/>
  </ds:schemaRefs>
</ds:datastoreItem>
</file>

<file path=docProps/app.xml><?xml version="1.0" encoding="utf-8"?>
<Properties xmlns="http://schemas.openxmlformats.org/officeDocument/2006/extended-properties" xmlns:vt="http://schemas.openxmlformats.org/officeDocument/2006/docPropsVTypes">
  <Template>LeerMij-catechesatiemethode-HHJO</Template>
  <TotalTime>92</TotalTime>
  <Words>990</Words>
  <Application>Microsoft Office PowerPoint</Application>
  <PresentationFormat>Breedbeeld</PresentationFormat>
  <Paragraphs>178</Paragraphs>
  <Slides>20</Slides>
  <Notes>15</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Office-thema</vt:lpstr>
      <vt:lpstr>PowerPoint-presentatie</vt:lpstr>
      <vt:lpstr>Opening</vt:lpstr>
      <vt:lpstr>Bijbelstudie</vt:lpstr>
      <vt:lpstr>Binnenkomer</vt:lpstr>
      <vt:lpstr>Doelen</vt:lpstr>
      <vt:lpstr>Begrip: Ellende</vt:lpstr>
      <vt:lpstr>Begrip: Wet van God</vt:lpstr>
      <vt:lpstr>Begrip: Licht</vt:lpstr>
      <vt:lpstr>Begrip: Liefde tot God en de naaste</vt:lpstr>
      <vt:lpstr>Begrip: Haat</vt:lpstr>
      <vt:lpstr>Samenvatting</vt:lpstr>
      <vt:lpstr>Huiswerk volgende keer</vt:lpstr>
      <vt:lpstr>Verwerkingsopdracht</vt:lpstr>
      <vt:lpstr>Stelling</vt:lpstr>
      <vt:lpstr>Bespreekopdracht</vt:lpstr>
      <vt:lpstr>Woordweb</vt:lpstr>
      <vt:lpstr>Verhaal</vt:lpstr>
      <vt:lpstr>Alternatieve binnenkomer (1)</vt:lpstr>
      <vt:lpstr>Alternatieve binnenkomer (2)</vt:lpstr>
      <vt:lpstr>Alternatieve verwerkingsopdracht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avanderplas</cp:lastModifiedBy>
  <cp:revision>21</cp:revision>
  <dcterms:created xsi:type="dcterms:W3CDTF">2018-01-11T12:38:21Z</dcterms:created>
  <dcterms:modified xsi:type="dcterms:W3CDTF">2019-03-27T11:17:19Z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y fmtid="{D5CDD505-2E9C-101B-9397-08002B2CF9AE}" pid="4" name="AuthorIds_UIVersion_1024">
    <vt:lpwstr>2171</vt:lpwstr>
  </property>
</Properties>
</file>