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xr" ContentType="image/png"/>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9" r:id="rId3"/>
    <p:sldId id="258" r:id="rId4"/>
    <p:sldId id="260" r:id="rId5"/>
    <p:sldId id="257" r:id="rId6"/>
    <p:sldId id="261" r:id="rId7"/>
    <p:sldId id="262" r:id="rId8"/>
    <p:sldId id="263" r:id="rId9"/>
    <p:sldId id="264" r:id="rId10"/>
    <p:sldId id="265" r:id="rId11"/>
    <p:sldId id="266" r:id="rId12"/>
    <p:sldId id="267" r:id="rId13"/>
    <p:sldId id="268" r:id="rId14"/>
    <p:sldId id="269" r:id="rId15"/>
    <p:sldId id="270" r:id="rId16"/>
    <p:sldId id="285" r:id="rId17"/>
    <p:sldId id="286" r:id="rId18"/>
    <p:sldId id="273" r:id="rId19"/>
    <p:sldId id="274" r:id="rId20"/>
    <p:sldId id="281"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2" d="100"/>
          <a:sy n="52" d="100"/>
        </p:scale>
        <p:origin x="16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Stelling</a:t>
            </a:r>
          </a:p>
          <a:p>
            <a:r>
              <a:rPr lang="nl-NL" dirty="0"/>
              <a:t>‘Als de Heilige Geest de troost geeft, hoef je er zelf niets aan te doen om eigendom van Christus te worden.’</a:t>
            </a:r>
          </a:p>
          <a:p>
            <a:endParaRPr lang="nl-NL" dirty="0"/>
          </a:p>
          <a:p>
            <a:r>
              <a:rPr lang="nl-NL" dirty="0"/>
              <a:t>Deze stelling kunt u als volgt bespreken:</a:t>
            </a:r>
          </a:p>
          <a:p>
            <a:endParaRPr lang="nl-NL" dirty="0"/>
          </a:p>
          <a:p>
            <a:r>
              <a:rPr lang="nl-NL" dirty="0"/>
              <a:t>Doeners</a:t>
            </a:r>
          </a:p>
          <a:p>
            <a:r>
              <a:rPr lang="nl-NL" dirty="0"/>
              <a:t>Schrijf de stelling op een groot vel papier of bord.</a:t>
            </a:r>
          </a:p>
          <a:p>
            <a:r>
              <a:rPr lang="nl-NL" dirty="0"/>
              <a:t>Hang in drie hoeken één vel papier met ja - nee - weet niet.</a:t>
            </a:r>
          </a:p>
          <a:p>
            <a:r>
              <a:rPr lang="nl-NL" dirty="0"/>
              <a:t>Laat iedereen stelling nemen door te gaan staan in één van de drie hoeken. </a:t>
            </a:r>
          </a:p>
          <a:p>
            <a:r>
              <a:rPr lang="nl-NL" dirty="0"/>
              <a:t>Elke groep schrijft nu een argument passend bij hun keuze.</a:t>
            </a:r>
          </a:p>
          <a:p>
            <a:r>
              <a:rPr lang="nl-NL" dirty="0"/>
              <a:t>De groepen gaan met elkaar in gesprek. Blijf wel zelf de gespreksleider. Diegene die van mening verandert,  moet letterlijk van plaats veranderen.</a:t>
            </a:r>
          </a:p>
          <a:p>
            <a:endParaRPr lang="nl-NL" dirty="0"/>
          </a:p>
          <a:p>
            <a:r>
              <a:rPr lang="nl-NL" dirty="0"/>
              <a:t>Denkers</a:t>
            </a:r>
          </a:p>
          <a:p>
            <a:r>
              <a:rPr lang="nl-NL" dirty="0"/>
              <a:t>Laat in groepen van 4 personen een tegenovergestelde stelling formuleren.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dirty="0"/>
          </a:p>
        </p:txBody>
      </p:sp>
    </p:spTree>
    <p:extLst>
      <p:ext uri="{BB962C8B-B14F-4D97-AF65-F5344CB8AC3E}">
        <p14:creationId xmlns:p14="http://schemas.microsoft.com/office/powerpoint/2010/main" val="10586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2</a:t>
            </a:r>
          </a:p>
          <a:p>
            <a:r>
              <a:rPr lang="nl-NL" sz="1200" kern="1200" dirty="0">
                <a:solidFill>
                  <a:schemeClr val="tx1"/>
                </a:solidFill>
                <a:effectLst/>
                <a:latin typeface="+mn-lt"/>
                <a:ea typeface="+mn-ea"/>
                <a:cs typeface="+mn-cs"/>
              </a:rPr>
              <a:t>Ga met de jongeren het gesprek aan n.a.v. het rollenspel </a:t>
            </a:r>
          </a:p>
          <a:p>
            <a:pPr lvl="0"/>
            <a:r>
              <a:rPr lang="nl-NL" sz="1200" kern="1200" dirty="0">
                <a:solidFill>
                  <a:schemeClr val="tx1"/>
                </a:solidFill>
                <a:effectLst/>
                <a:latin typeface="+mn-lt"/>
                <a:ea typeface="+mn-ea"/>
                <a:cs typeface="+mn-cs"/>
              </a:rPr>
              <a:t>Wat moet de ouder niet doen? (bijv. zelf boos worden of gaan schreeuwen) </a:t>
            </a:r>
          </a:p>
          <a:p>
            <a:pPr lvl="0"/>
            <a:r>
              <a:rPr lang="nl-NL" sz="1200" kern="1200" dirty="0">
                <a:solidFill>
                  <a:schemeClr val="tx1"/>
                </a:solidFill>
                <a:effectLst/>
                <a:latin typeface="+mn-lt"/>
                <a:ea typeface="+mn-ea"/>
                <a:cs typeface="+mn-cs"/>
              </a:rPr>
              <a:t>Wat werkt? (bijv. rustig blijven, naar beide partijen luisteren)</a:t>
            </a:r>
          </a:p>
          <a:p>
            <a:r>
              <a:rPr lang="nl-NL" sz="1200" b="1" kern="1200" dirty="0">
                <a:solidFill>
                  <a:schemeClr val="tx1"/>
                </a:solidFill>
                <a:effectLst/>
                <a:latin typeface="+mn-lt"/>
                <a:ea typeface="+mn-ea"/>
                <a:cs typeface="+mn-cs"/>
              </a:rPr>
              <a:t/>
            </a:r>
            <a:br>
              <a:rPr lang="nl-NL" sz="1200" b="1"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Werk er als catecheet naar toe dat de jongeren aangeven dat de schade moet herstelt worden. Hoe kan dit? Karel heeft geen geld om nieuwe kleren te kopen voor José. Hij heeft iemand nodig die voor hem betaalt. </a:t>
            </a:r>
          </a:p>
          <a:p>
            <a:r>
              <a:rPr lang="nl-NL" sz="1200" b="1" kern="1200" dirty="0">
                <a:solidFill>
                  <a:schemeClr val="tx1"/>
                </a:solidFill>
                <a:effectLst/>
                <a:latin typeface="+mn-lt"/>
                <a:ea typeface="+mn-ea"/>
                <a:cs typeface="+mn-cs"/>
              </a:rPr>
              <a:t/>
            </a:r>
            <a:br>
              <a:rPr lang="nl-NL" sz="1200" b="1"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Catecheet: hoe zou je zo’n persoon kunnen noemen die de breuk probeert te herstellen tussen beide partijen? &gt; middelaar. </a:t>
            </a:r>
          </a:p>
          <a:p>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Sluit af met de opmerking dat een (</a:t>
            </a:r>
            <a:r>
              <a:rPr lang="nl-NL" sz="1200" kern="1200" dirty="0" err="1">
                <a:solidFill>
                  <a:schemeClr val="tx1"/>
                </a:solidFill>
                <a:effectLst/>
                <a:latin typeface="+mn-lt"/>
                <a:ea typeface="+mn-ea"/>
                <a:cs typeface="+mn-cs"/>
              </a:rPr>
              <a:t>be</a:t>
            </a:r>
            <a:r>
              <a:rPr lang="nl-NL" sz="1200" kern="1200" dirty="0">
                <a:solidFill>
                  <a:schemeClr val="tx1"/>
                </a:solidFill>
                <a:effectLst/>
                <a:latin typeface="+mn-lt"/>
                <a:ea typeface="+mn-ea"/>
                <a:cs typeface="+mn-cs"/>
              </a:rPr>
              <a:t>)middelaar bemiddelt tussen twee partijen en partijen weer tot elkaar probeert te brengen.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Leg onderstaande situatie aan de jongeren voor en stel hen de bijbehorende vragen. Ga niet al te uitgebreid in op de antwoorden, maar laat ze vooral ervaren wat de gevolgen kunnen zijn als je je barmhartig opstelt door een bemiddelingsrol op je te nemen.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Stel je voor: je wordt naar Libanon gestuurd om te proberen westerlingen vrij te krijgen. Ze zitten nu nog gevangen. Je gaat in gesprek met de islamitische groep Hezbollah. Je onderhandelt en probeert de Hezbollahgroep op andere gedachten te brengen. Terwijl je een poging onderneemt om de westerlingen te bezoeken word je zelf ontvoerd. Je verblijft 1763 dagen (bijna vijf jaar) in een donkere isoleercel. Je wordt regelmatig geblinddoekt en je zit 23 uur per dag aan een radiator vastgeketend.</a:t>
            </a: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Vragen</a:t>
            </a:r>
          </a:p>
          <a:p>
            <a:r>
              <a:rPr lang="nl-NL" sz="1200" kern="1200" dirty="0">
                <a:solidFill>
                  <a:schemeClr val="tx1"/>
                </a:solidFill>
                <a:effectLst/>
                <a:latin typeface="+mn-lt"/>
                <a:ea typeface="+mn-ea"/>
                <a:cs typeface="+mn-cs"/>
              </a:rPr>
              <a:t>Maak vanuit de laatstgenoemde vraag de link met de Bijbeltekst. Laat de jongeren de Bijbeltekst in eigen woorden navertellen. Wat staat er nu precies?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Lees ook de context van de verzen en bespreek het Bijbelgedeelte aan de hand van de drie vragen zoals die in het werkboek staan vermeld.</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Toepassing</a:t>
            </a:r>
          </a:p>
          <a:p>
            <a:r>
              <a:rPr lang="nl-NL" sz="1200" kern="1200" dirty="0">
                <a:solidFill>
                  <a:schemeClr val="tx1"/>
                </a:solidFill>
                <a:effectLst/>
                <a:latin typeface="+mn-lt"/>
                <a:ea typeface="+mn-ea"/>
                <a:cs typeface="+mn-cs"/>
              </a:rPr>
              <a:t>Maak een link met de introductie. Terry </a:t>
            </a:r>
            <a:r>
              <a:rPr lang="nl-NL" sz="1200" kern="1200" dirty="0" err="1">
                <a:solidFill>
                  <a:schemeClr val="tx1"/>
                </a:solidFill>
                <a:effectLst/>
                <a:latin typeface="+mn-lt"/>
                <a:ea typeface="+mn-ea"/>
                <a:cs typeface="+mn-cs"/>
              </a:rPr>
              <a:t>Waite</a:t>
            </a:r>
            <a:r>
              <a:rPr lang="nl-NL" sz="1200" kern="1200" dirty="0">
                <a:solidFill>
                  <a:schemeClr val="tx1"/>
                </a:solidFill>
                <a:effectLst/>
                <a:latin typeface="+mn-lt"/>
                <a:ea typeface="+mn-ea"/>
                <a:cs typeface="+mn-cs"/>
              </a:rPr>
              <a:t> was een bemiddelaar, maar hij was niet in staat om zichzelf en de andere westerlingen van een gevangenschap door de duivel te bevrijden. Wij worden door de duivel allemaal in zijn greep gehouden. We doen zonde en we zijn zonde! </a:t>
            </a:r>
          </a:p>
          <a:p>
            <a:r>
              <a:rPr lang="nl-NL" sz="1200" kern="1200" dirty="0">
                <a:solidFill>
                  <a:schemeClr val="tx1"/>
                </a:solidFill>
                <a:effectLst/>
                <a:latin typeface="+mn-lt"/>
                <a:ea typeface="+mn-ea"/>
                <a:cs typeface="+mn-cs"/>
              </a:rPr>
              <a:t>Hier hebben we bevrijding voor nodig. De Heere Jezus is de enige die deze bevrijding kan én wil schenken.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1 </a:t>
            </a:r>
          </a:p>
          <a:p>
            <a:r>
              <a:rPr lang="nl-NL" sz="1200" kern="1200" dirty="0">
                <a:solidFill>
                  <a:schemeClr val="tx1"/>
                </a:solidFill>
                <a:effectLst/>
                <a:latin typeface="+mn-lt"/>
                <a:ea typeface="+mn-ea"/>
                <a:cs typeface="+mn-cs"/>
              </a:rPr>
              <a:t>Laat drie jongeren een kort rollenspel uitvoeren, waarbij ieder persoon enkel een omschrijving krijg van zijn / haar rol. De catecheet kan er ook voor kiezen om het zelf als verhaal te vertellen.</a:t>
            </a:r>
          </a:p>
          <a:p>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Karel</a:t>
            </a:r>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Je vraagt op een vriendelijke toon aan je zusje of jij achter de computer mag. Je moet hierachter werken, omdat je morgen een opdracht voor school moet inleveren. Je zusje reageert nauwelijks en weigert. Dit maakt je boos! Je reageert gefrustreerd en je geeft een duw om haar van de stoel af te krijgen. Er ontstaat ruzie, waarbij je in je felheid aan haar kleren trekt. Dit veroorzaakt een scheur (Doe dit niet echt!). Als je vader / moeder tussenbeide komt en op een rustige manier reageert en naar je luistert dan helpt dat. Je wordt ook rustig. Als je ouder ook boos wordt, dan blijf je boos.</a:t>
            </a:r>
          </a:p>
          <a:p>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José</a:t>
            </a:r>
            <a:br>
              <a:rPr lang="nl-NL" sz="1200" i="1"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Je zit achter de computer een spelletje te doen. Je zit op een hoog level als je broer vraagt of hij achter de computer mag. Dit wil je niet, omdat het juist zo goed gaat. Je reageert nauwelijks, omdat je geconcentreerd met het spel bezig bent. Je snauwt hem toe dat dit niet kan. Er ontstaat ruzie. Je doet mee in deze ruzie! Als je vader / moeder tussenbeide komt en op een rustige manier reageert en naar je luistert dan helpt dat. Je wordt ook rustig. Als je ouder ook boos wordt, dan blijf je boos.</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Vader / moeder</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ziet dat je kinderen Karel en José ruzie hebben. Je wilt dat de ruzie stopt en probeert de boel te sussen en op te lossen.</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geen enkele manier.</a:t>
            </a:r>
          </a:p>
          <a:p>
            <a:r>
              <a:rPr lang="nl-NL" dirty="0"/>
              <a:t>Dat kan alleen als je iemand zoekt die voor jou bemiddelt.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God wil dat een mens betaalt.</a:t>
            </a:r>
          </a:p>
          <a:p>
            <a:r>
              <a:rPr lang="nl-NL" dirty="0"/>
              <a:t>Omdat een mens heeft gezondigd. </a:t>
            </a:r>
          </a:p>
          <a:p>
            <a:r>
              <a:rPr lang="nl-NL" dirty="0"/>
              <a:t>Nee, hij moet een rechtvaardig mens zijn, zonder zonde.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Echt God.</a:t>
            </a:r>
          </a:p>
          <a:p>
            <a:r>
              <a:rPr lang="nl-NL" dirty="0"/>
              <a:t>De Godheid zorgt ervoor dat de mens de zondelast kan dragen.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kun je aan alles merken, Hij had honger, dorst, vermoeidheid, huilde, leed pijn.</a:t>
            </a:r>
          </a:p>
          <a:p>
            <a:r>
              <a:rPr lang="nl-NL" dirty="0"/>
              <a:t>Hij is alwetend, droeg de toorn van God en stond op uit de dood. </a:t>
            </a:r>
          </a:p>
          <a:p>
            <a:r>
              <a:rPr lang="nl-NL" dirty="0"/>
              <a:t>Hij deed dit omdat Hij het zelf wilde.</a:t>
            </a:r>
          </a:p>
          <a:p>
            <a:r>
              <a:rPr lang="nl-NL" dirty="0"/>
              <a:t>Alleen door Zijn betaling wil God naar jouw gebed luisteren.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Oude Testament wordt verteld dat de Middelaar zal komen.</a:t>
            </a:r>
          </a:p>
          <a:p>
            <a:r>
              <a:rPr lang="nl-NL" dirty="0"/>
              <a:t>De tabernakel- en tempeldienst wijzen heen naar de Middelaar.</a:t>
            </a:r>
          </a:p>
          <a:p>
            <a:r>
              <a:rPr lang="nl-NL" dirty="0"/>
              <a:t>Mattheüs schrijft vaak ‘opdat vervuld zou worden…’.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5574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dirty="0"/>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xmlns=""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xmlns=""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xmlns=""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xmlns=""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xmlns=""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xmlns=""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xmlns=""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xmlns=""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xmlns=""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xmlns=""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xmlns=""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xmlns=""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xmlns=""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xmlns=""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xmlns=""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xmlns=""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xmlns=""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xmlns=""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xmlns=""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xmlns=""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xmlns=""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xmlns=""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xmlns=""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xmlns=""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xmlns=""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xmlns=""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xmlns=""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xmlns=""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xmlns=""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xmlns=""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xr"/><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xmlns="" id="{B324687A-4064-401A-B563-112DE177B4D8}"/>
              </a:ext>
            </a:extLst>
          </p:cNvPr>
          <p:cNvSpPr>
            <a:spLocks noGrp="1"/>
          </p:cNvSpPr>
          <p:nvPr>
            <p:ph type="body" sz="quarter" idx="10"/>
          </p:nvPr>
        </p:nvSpPr>
        <p:spPr/>
        <p:txBody>
          <a:bodyPr/>
          <a:lstStyle/>
          <a:p>
            <a:r>
              <a:rPr lang="nl-NL" dirty="0"/>
              <a:t>De kloof tussen mens en God overbrugd</a:t>
            </a:r>
          </a:p>
        </p:txBody>
      </p:sp>
      <p:sp>
        <p:nvSpPr>
          <p:cNvPr id="3" name="Titel 2">
            <a:extLst>
              <a:ext uri="{FF2B5EF4-FFF2-40B4-BE49-F238E27FC236}">
                <a16:creationId xmlns:a16="http://schemas.microsoft.com/office/drawing/2014/main" xmlns="" id="{185E0BF8-1F79-45E0-8133-A9357D0CDAAE}"/>
              </a:ext>
            </a:extLst>
          </p:cNvPr>
          <p:cNvSpPr>
            <a:spLocks noGrp="1"/>
          </p:cNvSpPr>
          <p:nvPr>
            <p:ph type="title"/>
          </p:nvPr>
        </p:nvSpPr>
        <p:spPr/>
        <p:txBody>
          <a:bodyPr/>
          <a:lstStyle/>
          <a:p>
            <a:r>
              <a:rPr lang="nl-NL" dirty="0"/>
              <a:t>De Middelaar </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E049B33-1509-49B0-9A88-BA5265DA1389}"/>
              </a:ext>
            </a:extLst>
          </p:cNvPr>
          <p:cNvSpPr>
            <a:spLocks noGrp="1"/>
          </p:cNvSpPr>
          <p:nvPr>
            <p:ph type="title"/>
          </p:nvPr>
        </p:nvSpPr>
        <p:spPr/>
        <p:txBody>
          <a:bodyPr>
            <a:normAutofit fontScale="90000"/>
          </a:bodyPr>
          <a:lstStyle/>
          <a:p>
            <a:r>
              <a:rPr lang="nl-NL" sz="3600" dirty="0"/>
              <a:t>Begrip: Een Bijbelse boodschap</a:t>
            </a:r>
            <a:endParaRPr lang="nl-NL" dirty="0"/>
          </a:p>
        </p:txBody>
      </p:sp>
      <p:sp>
        <p:nvSpPr>
          <p:cNvPr id="3" name="Tijdelijke aanduiding voor tekst 2">
            <a:extLst>
              <a:ext uri="{FF2B5EF4-FFF2-40B4-BE49-F238E27FC236}">
                <a16:creationId xmlns:a16="http://schemas.microsoft.com/office/drawing/2014/main" xmlns=""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wordt in het Oude Testament over de Middelaar verteld?</a:t>
            </a:r>
          </a:p>
          <a:p>
            <a:pPr marL="285750" indent="-285750">
              <a:buFont typeface="Arial" panose="020B0604020202020204" pitchFamily="34" charset="0"/>
              <a:buChar char="•"/>
            </a:pPr>
            <a:r>
              <a:rPr lang="nl-NL" dirty="0"/>
              <a:t>Wat wordt in de tabernakel en in de tempel verteld over de Middelaar?</a:t>
            </a:r>
          </a:p>
          <a:p>
            <a:pPr marL="285750" indent="-285750">
              <a:buFont typeface="Arial" panose="020B0604020202020204" pitchFamily="34" charset="0"/>
              <a:buChar char="•"/>
            </a:pPr>
            <a:r>
              <a:rPr lang="nl-NL" dirty="0"/>
              <a:t>Hoe zien we dat dit in het Nieuwe Testament wordt vervuld?</a:t>
            </a:r>
          </a:p>
        </p:txBody>
      </p:sp>
      <p:sp>
        <p:nvSpPr>
          <p:cNvPr id="4" name="Tijdelijke aanduiding voor verticale tekst 3">
            <a:extLst>
              <a:ext uri="{FF2B5EF4-FFF2-40B4-BE49-F238E27FC236}">
                <a16:creationId xmlns:a16="http://schemas.microsoft.com/office/drawing/2014/main" xmlns="" id="{BBC461D0-6CF9-48A9-85B5-67791F8AE46A}"/>
              </a:ext>
            </a:extLst>
          </p:cNvPr>
          <p:cNvSpPr>
            <a:spLocks noGrp="1"/>
          </p:cNvSpPr>
          <p:nvPr>
            <p:ph type="body" orient="vert" sz="quarter" idx="10"/>
          </p:nvPr>
        </p:nvSpPr>
        <p:spPr/>
        <p:txBody>
          <a:bodyPr>
            <a:normAutofit fontScale="85000" lnSpcReduction="10000"/>
          </a:bodyPr>
          <a:lstStyle/>
          <a:p>
            <a:r>
              <a:rPr lang="nl-NL" dirty="0"/>
              <a:t>Begrip: Een Bijbelse boodschap</a:t>
            </a:r>
          </a:p>
        </p:txBody>
      </p:sp>
      <p:pic>
        <p:nvPicPr>
          <p:cNvPr id="9" name="Tijdelijke aanduiding voor inhoud 7" descr="Afbeelding met binnen&#10;&#10;Beschrijving is gegenereerd met hoge betrouwbaarheid">
            <a:extLst>
              <a:ext uri="{FF2B5EF4-FFF2-40B4-BE49-F238E27FC236}">
                <a16:creationId xmlns:a16="http://schemas.microsoft.com/office/drawing/2014/main" xmlns="" id="{CE412EA7-E219-4004-888A-3C1A2574B99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xmlns="" id="{88A062EF-5B51-4814-A235-CFF12E2B23EF}"/>
              </a:ext>
            </a:extLst>
          </p:cNvPr>
          <p:cNvSpPr>
            <a:spLocks noGrp="1"/>
          </p:cNvSpPr>
          <p:nvPr>
            <p:ph type="body" sz="quarter" idx="11"/>
          </p:nvPr>
        </p:nvSpPr>
        <p:spPr/>
        <p:txBody>
          <a:bodyPr/>
          <a:lstStyle/>
          <a:p>
            <a:r>
              <a:rPr lang="nl-NL" dirty="0"/>
              <a:t>Maak de verwerkingsvragen op bladzijde 33.</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xmlns="" id="{CE9817F8-4D3D-4337-BF1D-B6C817882EB7}"/>
              </a:ext>
            </a:extLst>
          </p:cNvPr>
          <p:cNvSpPr>
            <a:spLocks noGrp="1"/>
          </p:cNvSpPr>
          <p:nvPr>
            <p:ph type="body" sz="quarter" idx="11"/>
          </p:nvPr>
        </p:nvSpPr>
        <p:spPr/>
        <p:txBody>
          <a:bodyPr/>
          <a:lstStyle/>
          <a:p>
            <a:r>
              <a:rPr lang="nl-NL" dirty="0"/>
              <a:t>De Middelaar = echt mens</a:t>
            </a:r>
          </a:p>
          <a:p>
            <a:r>
              <a:rPr lang="nl-NL" dirty="0"/>
              <a:t>De Middelaar = echt God</a:t>
            </a:r>
          </a:p>
          <a:p>
            <a:r>
              <a:rPr lang="nl-NL" dirty="0"/>
              <a:t>De Middelaar = de Heere Jezus Christus</a:t>
            </a:r>
          </a:p>
          <a:p>
            <a:r>
              <a:rPr lang="nl-NL" dirty="0"/>
              <a:t>De Middelaar = voorzegt in het Oude Testament </a:t>
            </a:r>
          </a:p>
          <a:p>
            <a:r>
              <a:rPr lang="nl-NL" dirty="0"/>
              <a:t>De Middelaar = gekomen in het Nieuwe Testament.</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xmlns=""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xmlns=""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xmlns="" id="{E6052B7C-21B0-4B02-B509-6E5D901B9C06}"/>
              </a:ext>
            </a:extLst>
          </p:cNvPr>
          <p:cNvSpPr>
            <a:spLocks noGrp="1"/>
          </p:cNvSpPr>
          <p:nvPr>
            <p:ph type="body" sz="quarter" idx="11"/>
          </p:nvPr>
        </p:nvSpPr>
        <p:spPr/>
        <p:txBody>
          <a:bodyPr/>
          <a:lstStyle/>
          <a:p>
            <a:pPr marL="0" indent="0">
              <a:buNone/>
            </a:pPr>
            <a:r>
              <a:rPr lang="nl-NL" b="1" dirty="0"/>
              <a:t>Wat vind jij van de eisen ‘echt God’ en ‘echt mens’?</a:t>
            </a:r>
          </a:p>
          <a:p>
            <a:r>
              <a:rPr lang="nl-NL" dirty="0"/>
              <a:t>Praat er over in tweetallen en schrijf je antwoord op bij de aantekeningen op pagina 35.</a:t>
            </a:r>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xmlns="" id="{14852298-6DF4-4A12-B366-F0CACE71CEBA}"/>
              </a:ext>
            </a:extLst>
          </p:cNvPr>
          <p:cNvSpPr>
            <a:spLocks noGrp="1"/>
          </p:cNvSpPr>
          <p:nvPr>
            <p:ph type="body" sz="quarter" idx="11"/>
          </p:nvPr>
        </p:nvSpPr>
        <p:spPr/>
        <p:txBody>
          <a:bodyPr/>
          <a:lstStyle/>
          <a:p>
            <a:r>
              <a:rPr lang="nl-NL" dirty="0"/>
              <a:t>Jezus kan alleen de kloof overbruggen, daar hoef ik niets aan te doen!</a:t>
            </a:r>
          </a:p>
        </p:txBody>
      </p:sp>
      <p:sp>
        <p:nvSpPr>
          <p:cNvPr id="5" name="Tijdelijke aanduiding voor verticale tekst 4">
            <a:extLst>
              <a:ext uri="{FF2B5EF4-FFF2-40B4-BE49-F238E27FC236}">
                <a16:creationId xmlns:a16="http://schemas.microsoft.com/office/drawing/2014/main" xmlns="" id="{42664282-69E1-49E0-A98E-FC1868D2F338}"/>
              </a:ext>
            </a:extLst>
          </p:cNvPr>
          <p:cNvSpPr>
            <a:spLocks noGrp="1"/>
          </p:cNvSpPr>
          <p:nvPr>
            <p:ph type="body" orient="vert" sz="quarter" idx="10"/>
          </p:nvPr>
        </p:nvSpPr>
        <p:spPr/>
        <p:txBody>
          <a:bodyPr/>
          <a:lstStyle/>
          <a:p>
            <a:r>
              <a:rPr lang="nl-NL" dirty="0"/>
              <a:t>Stelling</a:t>
            </a:r>
          </a:p>
        </p:txBody>
      </p:sp>
      <p:pic>
        <p:nvPicPr>
          <p:cNvPr id="3" name="Tijdelijke aanduiding voor afbeelding 2"/>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erticale tekst 3">
            <a:extLst>
              <a:ext uri="{FF2B5EF4-FFF2-40B4-BE49-F238E27FC236}">
                <a16:creationId xmlns:a16="http://schemas.microsoft.com/office/drawing/2014/main" xmlns="" id="{44AF4BA9-40EB-4F3F-ADE8-8ADBCC335E6F}"/>
              </a:ext>
            </a:extLst>
          </p:cNvPr>
          <p:cNvSpPr>
            <a:spLocks noGrp="1"/>
          </p:cNvSpPr>
          <p:nvPr>
            <p:ph type="body" orient="vert" sz="quarter" idx="10"/>
          </p:nvPr>
        </p:nvSpPr>
        <p:spPr/>
        <p:txBody>
          <a:bodyPr/>
          <a:lstStyle/>
          <a:p>
            <a:r>
              <a:rPr lang="nl-NL" dirty="0"/>
              <a:t>Bespreekopdracht</a:t>
            </a:r>
          </a:p>
        </p:txBody>
      </p:sp>
      <p:pic>
        <p:nvPicPr>
          <p:cNvPr id="5" name="Tijdelijke aanduiding voor inhoud 7" descr="Afbeelding met visitekaartje&#10;&#10;Beschrijving is gegenereerd met hoge betrouwbaarheid">
            <a:extLst>
              <a:ext uri="{FF2B5EF4-FFF2-40B4-BE49-F238E27FC236}">
                <a16:creationId xmlns:a16="http://schemas.microsoft.com/office/drawing/2014/main" xmlns="" id="{A4E57F48-B071-4AC2-B8FD-AAD9A3521631}"/>
              </a:ext>
            </a:extLst>
          </p:cNvPr>
          <p:cNvPicPr>
            <a:picLocks noGrp="1" noChangeAspect="1"/>
          </p:cNvPicPr>
          <p:nvPr>
            <p:ph type="pic" sz="quarter" idx="12"/>
          </p:nvPr>
        </p:nvPicPr>
        <p:blipFill rotWithShape="1">
          <a:blip r:embed="rId2">
            <a:extLst>
              <a:ext uri="{BEBA8EAE-BF5A-486C-A8C5-ECC9F3942E4B}">
                <a14:imgProps xmlns:a14="http://schemas.microsoft.com/office/drawing/2010/main">
                  <a14:imgLayer r:embed="rId3">
                    <a14:imgEffect>
                      <a14:backgroundRemoval t="490" b="97059" l="1455" r="98000">
                        <a14:foregroundMark x1="31273" y1="29412" x2="31273" y2="29412"/>
                        <a14:foregroundMark x1="32182" y1="20098" x2="32182" y2="20098"/>
                        <a14:foregroundMark x1="31818" y1="8333" x2="31818" y2="10294"/>
                        <a14:backgroundMark x1="40545" y1="68137" x2="38364" y2="97549"/>
                        <a14:backgroundMark x1="56364" y1="65196" x2="57818" y2="97059"/>
                        <a14:backgroundMark x1="32364" y1="22549" x2="31818" y2="20098"/>
                        <a14:backgroundMark x1="31273" y1="28922" x2="31273" y2="25490"/>
                        <a14:backgroundMark x1="30727" y1="28922" x2="30909" y2="28922"/>
                      </a14:backgroundRemoval>
                    </a14:imgEffect>
                  </a14:imgLayer>
                </a14:imgProps>
              </a:ext>
              <a:ext uri="{28A0092B-C50C-407E-A947-70E740481C1C}">
                <a14:useLocalDpi xmlns:a14="http://schemas.microsoft.com/office/drawing/2010/main" val="0"/>
              </a:ext>
            </a:extLst>
          </a:blip>
          <a:srcRect l="-1313" t="-47835" r="-198" b="-839"/>
          <a:stretch/>
        </p:blipFill>
        <p:spPr>
          <a:xfrm>
            <a:off x="2711624" y="1623600"/>
            <a:ext cx="9287176" cy="5045488"/>
          </a:xfrm>
          <a:prstGeom prst="rect">
            <a:avLst/>
          </a:prstGeom>
        </p:spPr>
      </p:pic>
      <p:sp>
        <p:nvSpPr>
          <p:cNvPr id="9" name="Titel 1">
            <a:extLst>
              <a:ext uri="{FF2B5EF4-FFF2-40B4-BE49-F238E27FC236}">
                <a16:creationId xmlns:a16="http://schemas.microsoft.com/office/drawing/2014/main" xmlns="" id="{3BC06A52-3FB5-4B78-A3F5-D08FAB3CB0EE}"/>
              </a:ext>
            </a:extLst>
          </p:cNvPr>
          <p:cNvSpPr txBox="1">
            <a:spLocks/>
          </p:cNvSpPr>
          <p:nvPr/>
        </p:nvSpPr>
        <p:spPr>
          <a:xfrm>
            <a:off x="2711624" y="1396800"/>
            <a:ext cx="4003199" cy="954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a:lstStyle>
          <a:p>
            <a:r>
              <a:rPr lang="nl-NL"/>
              <a:t>Bespreekopdracht</a:t>
            </a:r>
            <a:endParaRPr lang="nl-NL" dirty="0"/>
          </a:p>
        </p:txBody>
      </p:sp>
      <p:sp>
        <p:nvSpPr>
          <p:cNvPr id="10" name="Tijdelijke aanduiding voor tekst 2">
            <a:extLst>
              <a:ext uri="{FF2B5EF4-FFF2-40B4-BE49-F238E27FC236}">
                <a16:creationId xmlns:a16="http://schemas.microsoft.com/office/drawing/2014/main" xmlns="" id="{6BB2B9B6-6F1E-418F-B173-37DDF2632E02}"/>
              </a:ext>
            </a:extLst>
          </p:cNvPr>
          <p:cNvSpPr txBox="1">
            <a:spLocks/>
          </p:cNvSpPr>
          <p:nvPr/>
        </p:nvSpPr>
        <p:spPr>
          <a:xfrm>
            <a:off x="2711624" y="2732088"/>
            <a:ext cx="4021138" cy="3168650"/>
          </a:xfrm>
          <a:prstGeom prst="rect">
            <a:avLst/>
          </a:prstGeom>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b="1" dirty="0"/>
              <a:t>Leg het plaatje van bladzijde 31 uit. </a:t>
            </a:r>
            <a:endParaRPr lang="nl-NL" dirty="0"/>
          </a:p>
          <a:p>
            <a:pPr marL="0"/>
            <a:r>
              <a:rPr lang="nl-NL" dirty="0"/>
              <a:t>Schrijf het op pagina 35.</a:t>
            </a:r>
          </a:p>
        </p:txBody>
      </p:sp>
    </p:spTree>
    <p:extLst>
      <p:ext uri="{BB962C8B-B14F-4D97-AF65-F5344CB8AC3E}">
        <p14:creationId xmlns:p14="http://schemas.microsoft.com/office/powerpoint/2010/main" val="85527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CC106EE-1E74-46C6-9F18-2AD508199D76}"/>
              </a:ext>
            </a:extLst>
          </p:cNvPr>
          <p:cNvSpPr>
            <a:spLocks noGrp="1"/>
          </p:cNvSpPr>
          <p:nvPr>
            <p:ph type="title"/>
          </p:nvPr>
        </p:nvSpPr>
        <p:spPr/>
        <p:txBody>
          <a:bodyPr>
            <a:normAutofit fontScale="90000"/>
          </a:bodyPr>
          <a:lstStyle/>
          <a:p>
            <a:endParaRPr lang="nl-NL"/>
          </a:p>
        </p:txBody>
      </p:sp>
      <p:sp>
        <p:nvSpPr>
          <p:cNvPr id="3" name="Tijdelijke aanduiding voor tekst 2">
            <a:extLst>
              <a:ext uri="{FF2B5EF4-FFF2-40B4-BE49-F238E27FC236}">
                <a16:creationId xmlns:a16="http://schemas.microsoft.com/office/drawing/2014/main" xmlns="" id="{1730C5DE-B360-4B46-97D1-929A6A843008}"/>
              </a:ext>
            </a:extLst>
          </p:cNvPr>
          <p:cNvSpPr>
            <a:spLocks noGrp="1"/>
          </p:cNvSpPr>
          <p:nvPr>
            <p:ph type="body" sz="quarter" idx="11"/>
          </p:nvPr>
        </p:nvSpPr>
        <p:spPr/>
        <p:txBody>
          <a:bodyPr>
            <a:normAutofit lnSpcReduction="10000"/>
          </a:bodyPr>
          <a:lstStyle/>
          <a:p>
            <a:endParaRPr lang="nl-NL"/>
          </a:p>
        </p:txBody>
      </p:sp>
      <p:sp>
        <p:nvSpPr>
          <p:cNvPr id="4" name="Tijdelijke aanduiding voor afbeelding 3">
            <a:extLst>
              <a:ext uri="{FF2B5EF4-FFF2-40B4-BE49-F238E27FC236}">
                <a16:creationId xmlns:a16="http://schemas.microsoft.com/office/drawing/2014/main" xmlns="" id="{17055305-6E47-49EE-A26E-22BA580E9668}"/>
              </a:ext>
            </a:extLst>
          </p:cNvPr>
          <p:cNvSpPr>
            <a:spLocks noGrp="1"/>
          </p:cNvSpPr>
          <p:nvPr>
            <p:ph type="pic" sz="quarter" idx="12"/>
          </p:nvPr>
        </p:nvSpPr>
        <p:spPr/>
      </p:sp>
    </p:spTree>
    <p:extLst>
      <p:ext uri="{BB962C8B-B14F-4D97-AF65-F5344CB8AC3E}">
        <p14:creationId xmlns:p14="http://schemas.microsoft.com/office/powerpoint/2010/main" val="160921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FE4D8943-36A6-4EA0-97D5-EB9213578CA2}"/>
              </a:ext>
            </a:extLst>
          </p:cNvPr>
          <p:cNvSpPr>
            <a:spLocks noGrp="1"/>
          </p:cNvSpPr>
          <p:nvPr>
            <p:ph type="title"/>
          </p:nvPr>
        </p:nvSpPr>
        <p:spPr/>
        <p:txBody>
          <a:bodyPr>
            <a:normAutofit fontScale="90000"/>
          </a:bodyPr>
          <a:lstStyle/>
          <a:p>
            <a:r>
              <a:rPr lang="nl-NL" dirty="0"/>
              <a:t>Alternatieve binnenkomer (1)</a:t>
            </a:r>
          </a:p>
        </p:txBody>
      </p:sp>
      <p:sp>
        <p:nvSpPr>
          <p:cNvPr id="7" name="Tijdelijke aanduiding voor tekst 6">
            <a:extLst>
              <a:ext uri="{FF2B5EF4-FFF2-40B4-BE49-F238E27FC236}">
                <a16:creationId xmlns:a16="http://schemas.microsoft.com/office/drawing/2014/main" xmlns=""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endParaRPr lang="nl-NL" dirty="0"/>
          </a:p>
        </p:txBody>
      </p:sp>
      <p:pic>
        <p:nvPicPr>
          <p:cNvPr id="10" name="Tijdelijke aanduiding voor inhoud 3">
            <a:extLst>
              <a:ext uri="{FF2B5EF4-FFF2-40B4-BE49-F238E27FC236}">
                <a16:creationId xmlns:a16="http://schemas.microsoft.com/office/drawing/2014/main" xmlns="" id="{4E3EAA6A-2729-4862-9EBE-0205BC229153}"/>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0634" r="17748"/>
          <a:stretch/>
        </p:blipFill>
        <p:spPr>
          <a:xfrm>
            <a:off x="6984000" y="190800"/>
            <a:ext cx="5014800" cy="6476400"/>
          </a:xfrm>
          <a:prstGeom prst="rect">
            <a:avLst/>
          </a:prstGeom>
          <a:effectLst/>
        </p:spPr>
      </p:pic>
    </p:spTree>
    <p:extLst>
      <p:ext uri="{BB962C8B-B14F-4D97-AF65-F5344CB8AC3E}">
        <p14:creationId xmlns:p14="http://schemas.microsoft.com/office/powerpoint/2010/main" val="2221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xmlns=""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xmlns="" id="{DA963E0E-98EB-40AF-AF28-4179317589CB}"/>
              </a:ext>
            </a:extLst>
          </p:cNvPr>
          <p:cNvSpPr>
            <a:spLocks noGrp="1"/>
          </p:cNvSpPr>
          <p:nvPr>
            <p:ph type="body" sz="quarter" idx="13"/>
          </p:nvPr>
        </p:nvSpPr>
        <p:spPr/>
        <p:txBody>
          <a:bodyPr/>
          <a:lstStyle/>
          <a:p>
            <a:r>
              <a:rPr lang="nl-NL" dirty="0"/>
              <a:t>Psalm 40:4</a:t>
            </a:r>
          </a:p>
        </p:txBody>
      </p:sp>
      <p:sp>
        <p:nvSpPr>
          <p:cNvPr id="6" name="Tijdelijke aanduiding voor tekst 5">
            <a:extLst>
              <a:ext uri="{FF2B5EF4-FFF2-40B4-BE49-F238E27FC236}">
                <a16:creationId xmlns:a16="http://schemas.microsoft.com/office/drawing/2014/main" xmlns=""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xmlns=""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xmlns="" id="{2107A419-FF58-42D9-8B04-B369ACFA708E}"/>
              </a:ext>
            </a:extLst>
          </p:cNvPr>
          <p:cNvSpPr>
            <a:spLocks noGrp="1"/>
          </p:cNvSpPr>
          <p:nvPr>
            <p:ph type="body" sz="quarter" idx="16"/>
          </p:nvPr>
        </p:nvSpPr>
        <p:spPr/>
        <p:txBody>
          <a:bodyPr/>
          <a:lstStyle/>
          <a:p>
            <a:r>
              <a:rPr lang="en-US" dirty="0"/>
              <a:t>1 </a:t>
            </a:r>
            <a:r>
              <a:rPr lang="nl-NL" dirty="0"/>
              <a:t>Timotheüs</a:t>
            </a:r>
            <a:r>
              <a:rPr lang="en-US" dirty="0"/>
              <a:t> 2:4-6</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xmlns=""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FE4D8943-36A6-4EA0-97D5-EB9213578CA2}"/>
              </a:ext>
            </a:extLst>
          </p:cNvPr>
          <p:cNvSpPr>
            <a:spLocks noGrp="1"/>
          </p:cNvSpPr>
          <p:nvPr>
            <p:ph type="title"/>
          </p:nvPr>
        </p:nvSpPr>
        <p:spPr/>
        <p:txBody>
          <a:bodyPr>
            <a:normAutofit fontScale="90000"/>
          </a:bodyPr>
          <a:lstStyle/>
          <a:p>
            <a:r>
              <a:rPr lang="nl-NL" dirty="0"/>
              <a:t>Alternatieve binnenkomer (2)</a:t>
            </a:r>
          </a:p>
        </p:txBody>
      </p:sp>
      <p:sp>
        <p:nvSpPr>
          <p:cNvPr id="7" name="Tijdelijke aanduiding voor tekst 6">
            <a:extLst>
              <a:ext uri="{FF2B5EF4-FFF2-40B4-BE49-F238E27FC236}">
                <a16:creationId xmlns:a16="http://schemas.microsoft.com/office/drawing/2014/main" xmlns=""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dirty="0"/>
              <a:t>Welke gedachten zouden jou tijdens de gevangenschap bezighouden? </a:t>
            </a:r>
          </a:p>
          <a:p>
            <a:pPr marL="285750" lvl="0" indent="-285750">
              <a:buFont typeface="Arial" panose="020B0604020202020204" pitchFamily="34" charset="0"/>
              <a:buChar char="•"/>
            </a:pPr>
            <a:r>
              <a:rPr lang="nl-NL" dirty="0"/>
              <a:t>Zou je spijt krijgen van je keus om als bemiddelaar op te treden? </a:t>
            </a:r>
          </a:p>
          <a:p>
            <a:pPr marL="285750" lvl="0" indent="-285750">
              <a:buFont typeface="Arial" panose="020B0604020202020204" pitchFamily="34" charset="0"/>
              <a:buChar char="•"/>
            </a:pPr>
            <a:r>
              <a:rPr lang="nl-NL" dirty="0"/>
              <a:t>Waarom past dit voorbeeld bij de les van vandaag? </a:t>
            </a:r>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p:txBody>
      </p:sp>
      <p:pic>
        <p:nvPicPr>
          <p:cNvPr id="8" name="Tijdelijke aanduiding voor inhoud 5" descr="Afbeelding met man, persoon, muur, stropdas&#10;&#10;Beschrijving is gegenereerd met zeer hoge betrouwbaarheid">
            <a:extLst>
              <a:ext uri="{FF2B5EF4-FFF2-40B4-BE49-F238E27FC236}">
                <a16:creationId xmlns:a16="http://schemas.microsoft.com/office/drawing/2014/main" xmlns="" id="{BBA633E5-59C6-449F-9965-EFB58271CD7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2195" r="19413"/>
          <a:stretch/>
        </p:blipFill>
        <p:spPr>
          <a:xfrm>
            <a:off x="6984000" y="190800"/>
            <a:ext cx="5014800" cy="6476400"/>
          </a:xfrm>
          <a:prstGeom prst="rect">
            <a:avLst/>
          </a:prstGeom>
          <a:effectLst/>
        </p:spPr>
      </p:pic>
    </p:spTree>
    <p:extLst>
      <p:ext uri="{BB962C8B-B14F-4D97-AF65-F5344CB8AC3E}">
        <p14:creationId xmlns:p14="http://schemas.microsoft.com/office/powerpoint/2010/main" val="240506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xmlns="" id="{65746F59-6011-4A8E-9999-D4098C8DF592}"/>
              </a:ext>
            </a:extLst>
          </p:cNvPr>
          <p:cNvSpPr>
            <a:spLocks noGrp="1"/>
          </p:cNvSpPr>
          <p:nvPr>
            <p:ph type="body" sz="quarter" idx="11"/>
          </p:nvPr>
        </p:nvSpPr>
        <p:spPr/>
        <p:txBody>
          <a:bodyPr/>
          <a:lstStyle/>
          <a:p>
            <a:pPr marL="342900" indent="-342900">
              <a:buAutoNum type="arabicPeriod"/>
            </a:pPr>
            <a:r>
              <a:rPr lang="nl-NL" dirty="0"/>
              <a:t>Kun</a:t>
            </a:r>
            <a:r>
              <a:rPr lang="en-US" dirty="0"/>
              <a:t> </a:t>
            </a:r>
            <a:r>
              <a:rPr lang="nl-NL" dirty="0"/>
              <a:t>je</a:t>
            </a:r>
            <a:r>
              <a:rPr lang="en-US" dirty="0"/>
              <a:t> </a:t>
            </a:r>
            <a:r>
              <a:rPr lang="nl-NL" dirty="0"/>
              <a:t>zeggen wat troost eigenlijk is</a:t>
            </a:r>
            <a:r>
              <a:rPr lang="en-US" dirty="0"/>
              <a:t>? </a:t>
            </a:r>
          </a:p>
          <a:p>
            <a:pPr marL="342900" indent="-342900">
              <a:buAutoNum type="arabicPeriod"/>
            </a:pPr>
            <a:endParaRPr lang="en-US" dirty="0"/>
          </a:p>
          <a:p>
            <a:pPr marL="342900" indent="-342900">
              <a:buAutoNum type="arabicPeriod"/>
            </a:pPr>
            <a:r>
              <a:rPr lang="nl-NL" dirty="0"/>
              <a:t>Wanneer</a:t>
            </a:r>
            <a:r>
              <a:rPr lang="en-US" dirty="0"/>
              <a:t> </a:t>
            </a:r>
            <a:r>
              <a:rPr lang="nl-NL" dirty="0"/>
              <a:t>heb</a:t>
            </a:r>
            <a:r>
              <a:rPr lang="en-US" dirty="0"/>
              <a:t> </a:t>
            </a:r>
            <a:r>
              <a:rPr lang="nl-NL" dirty="0"/>
              <a:t>je</a:t>
            </a:r>
            <a:r>
              <a:rPr lang="en-US" dirty="0"/>
              <a:t> </a:t>
            </a:r>
            <a:r>
              <a:rPr lang="nl-NL" dirty="0"/>
              <a:t>troost</a:t>
            </a:r>
            <a:r>
              <a:rPr lang="en-US" dirty="0"/>
              <a:t> </a:t>
            </a:r>
            <a:r>
              <a:rPr lang="nl-NL" dirty="0"/>
              <a:t>nodig</a:t>
            </a:r>
            <a:r>
              <a:rPr lang="en-US" dirty="0"/>
              <a:t>?</a:t>
            </a:r>
          </a:p>
          <a:p>
            <a:pPr marL="342900" indent="-342900">
              <a:buAutoNum type="arabicPeriod"/>
            </a:pPr>
            <a:endParaRPr lang="en-US" dirty="0"/>
          </a:p>
          <a:p>
            <a:pPr marL="342900" indent="-342900">
              <a:buAutoNum type="arabicPeriod"/>
            </a:pPr>
            <a:r>
              <a:rPr lang="nl-NL" dirty="0"/>
              <a:t>Welke</a:t>
            </a:r>
            <a:r>
              <a:rPr lang="en-US" dirty="0"/>
              <a:t> </a:t>
            </a:r>
            <a:r>
              <a:rPr lang="nl-NL" dirty="0"/>
              <a:t>troost</a:t>
            </a:r>
            <a:r>
              <a:rPr lang="en-US" dirty="0"/>
              <a:t> </a:t>
            </a:r>
            <a:r>
              <a:rPr lang="nl-NL" dirty="0"/>
              <a:t>wordt</a:t>
            </a:r>
            <a:r>
              <a:rPr lang="en-US" dirty="0"/>
              <a:t> in </a:t>
            </a:r>
            <a:r>
              <a:rPr lang="nl-NL" dirty="0"/>
              <a:t>Jesaja</a:t>
            </a:r>
            <a:r>
              <a:rPr lang="en-US" dirty="0"/>
              <a:t> 40 </a:t>
            </a:r>
            <a:r>
              <a:rPr lang="nl-NL" dirty="0"/>
              <a:t>aangeboden</a:t>
            </a:r>
            <a:r>
              <a:rPr lang="en-US" dirty="0"/>
              <a:t>? </a:t>
            </a:r>
            <a:r>
              <a:rPr lang="nl-NL" dirty="0"/>
              <a:t>Waarom</a:t>
            </a:r>
            <a:r>
              <a:rPr lang="en-US" dirty="0"/>
              <a:t> is het zo </a:t>
            </a:r>
            <a:r>
              <a:rPr lang="nl-NL" dirty="0"/>
              <a:t>belangrijk</a:t>
            </a:r>
            <a:r>
              <a:rPr lang="en-US" dirty="0"/>
              <a:t> </a:t>
            </a:r>
            <a:r>
              <a:rPr lang="nl-NL" dirty="0"/>
              <a:t>dat</a:t>
            </a:r>
            <a:r>
              <a:rPr lang="en-US" dirty="0"/>
              <a:t> </a:t>
            </a:r>
            <a:r>
              <a:rPr lang="nl-NL" dirty="0"/>
              <a:t>jij</a:t>
            </a:r>
            <a:r>
              <a:rPr lang="en-US" dirty="0"/>
              <a:t> die </a:t>
            </a:r>
            <a:r>
              <a:rPr lang="nl-NL" dirty="0"/>
              <a:t>troost</a:t>
            </a:r>
            <a:r>
              <a:rPr lang="en-US" dirty="0"/>
              <a:t> </a:t>
            </a:r>
            <a:r>
              <a:rPr lang="nl-NL" dirty="0"/>
              <a:t>vandaag</a:t>
            </a:r>
            <a:r>
              <a:rPr lang="en-US" dirty="0"/>
              <a:t> </a:t>
            </a:r>
            <a:r>
              <a:rPr lang="nl-NL" dirty="0"/>
              <a:t>zoekt</a:t>
            </a:r>
            <a:r>
              <a:rPr lang="en-US" dirty="0"/>
              <a:t>?</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xmlns=""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xmlns=""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xmlns=""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3">
            <a:extLst>
              <a:ext uri="{FF2B5EF4-FFF2-40B4-BE49-F238E27FC236}">
                <a16:creationId xmlns:a16="http://schemas.microsoft.com/office/drawing/2014/main" xmlns="" id="{B304FE42-9F98-4A63-96D4-D14AC5BB130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0634" r="17748"/>
          <a:stretch/>
        </p:blipFill>
        <p:spPr>
          <a:xfrm>
            <a:off x="6984000" y="190800"/>
            <a:ext cx="5014800" cy="64764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xmlns="" id="{F446B18B-F132-423C-A461-6A572AD8E1E3}"/>
              </a:ext>
            </a:extLst>
          </p:cNvPr>
          <p:cNvSpPr>
            <a:spLocks noGrp="1"/>
          </p:cNvSpPr>
          <p:nvPr>
            <p:ph type="body" sz="quarter" idx="11"/>
          </p:nvPr>
        </p:nvSpPr>
        <p:spPr/>
        <p:txBody>
          <a:bodyPr/>
          <a:lstStyle/>
          <a:p>
            <a:r>
              <a:rPr lang="nl-NL" dirty="0"/>
              <a:t>Ik begrijp waarom onze gebeden worden afgesloten met ‘Om Jezus’ wil’.</a:t>
            </a:r>
          </a:p>
          <a:p>
            <a:endParaRPr lang="nl-NL" dirty="0"/>
          </a:p>
        </p:txBody>
      </p:sp>
      <p:sp>
        <p:nvSpPr>
          <p:cNvPr id="4" name="Tijdelijke aanduiding voor tekst 3">
            <a:extLst>
              <a:ext uri="{FF2B5EF4-FFF2-40B4-BE49-F238E27FC236}">
                <a16:creationId xmlns:a16="http://schemas.microsoft.com/office/drawing/2014/main" xmlns="" id="{BD47AB57-DEA3-4F1C-95EB-314E70933470}"/>
              </a:ext>
            </a:extLst>
          </p:cNvPr>
          <p:cNvSpPr>
            <a:spLocks noGrp="1"/>
          </p:cNvSpPr>
          <p:nvPr>
            <p:ph type="body" sz="quarter" idx="12"/>
          </p:nvPr>
        </p:nvSpPr>
        <p:spPr/>
        <p:txBody>
          <a:bodyPr/>
          <a:lstStyle/>
          <a:p>
            <a:r>
              <a:rPr lang="nl-NL" dirty="0"/>
              <a:t>Ik besef dat mijn relatie met God stuk is en dat ik die op geen enkele manier kan herstellen. Daarom heb ik de Heere Jezus nodig.</a:t>
            </a:r>
            <a:endParaRPr lang="en-US" dirty="0"/>
          </a:p>
          <a:p>
            <a:endParaRPr lang="nl-NL" dirty="0"/>
          </a:p>
        </p:txBody>
      </p:sp>
      <p:sp>
        <p:nvSpPr>
          <p:cNvPr id="5" name="Tijdelijke aanduiding voor tekst 4">
            <a:extLst>
              <a:ext uri="{FF2B5EF4-FFF2-40B4-BE49-F238E27FC236}">
                <a16:creationId xmlns:a16="http://schemas.microsoft.com/office/drawing/2014/main" xmlns="" id="{2E00330B-D89F-4258-9D65-0470906CA6D4}"/>
              </a:ext>
            </a:extLst>
          </p:cNvPr>
          <p:cNvSpPr>
            <a:spLocks noGrp="1"/>
          </p:cNvSpPr>
          <p:nvPr>
            <p:ph type="body" sz="quarter" idx="13"/>
          </p:nvPr>
        </p:nvSpPr>
        <p:spPr/>
        <p:txBody>
          <a:bodyPr/>
          <a:lstStyle/>
          <a:p>
            <a:r>
              <a:rPr lang="nl-NL" dirty="0"/>
              <a:t>Ik weet hoe ik mijn zonden kan belijden en besluit mijn gebed met de woorden ‘Om Jezus wil’.</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2BEC1E38-BE60-45EF-8873-FA81B575DE7A}"/>
              </a:ext>
            </a:extLst>
          </p:cNvPr>
          <p:cNvSpPr>
            <a:spLocks noGrp="1"/>
          </p:cNvSpPr>
          <p:nvPr>
            <p:ph type="title"/>
          </p:nvPr>
        </p:nvSpPr>
        <p:spPr/>
        <p:txBody>
          <a:bodyPr>
            <a:normAutofit fontScale="90000"/>
          </a:bodyPr>
          <a:lstStyle/>
          <a:p>
            <a:r>
              <a:rPr lang="nl-NL" dirty="0"/>
              <a:t>Begrip: Een (</a:t>
            </a:r>
            <a:r>
              <a:rPr lang="nl-NL" dirty="0" err="1"/>
              <a:t>be</a:t>
            </a:r>
            <a:r>
              <a:rPr lang="nl-NL" dirty="0"/>
              <a:t>)middelaar</a:t>
            </a:r>
          </a:p>
        </p:txBody>
      </p:sp>
      <p:sp>
        <p:nvSpPr>
          <p:cNvPr id="8" name="Tijdelijke aanduiding voor tekst 7">
            <a:extLst>
              <a:ext uri="{FF2B5EF4-FFF2-40B4-BE49-F238E27FC236}">
                <a16:creationId xmlns:a16="http://schemas.microsoft.com/office/drawing/2014/main" xmlns=""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Op welke manier kun je jouw schuld betalen?</a:t>
            </a:r>
          </a:p>
          <a:p>
            <a:pPr marL="285750" indent="-285750">
              <a:buFont typeface="Arial" panose="020B0604020202020204" pitchFamily="34" charset="0"/>
              <a:buChar char="•"/>
            </a:pPr>
            <a:r>
              <a:rPr lang="nl-NL" dirty="0"/>
              <a:t>Op welke manier kun je wel van je schuld afkomen?</a:t>
            </a:r>
          </a:p>
          <a:p>
            <a:endParaRPr lang="nl-NL" dirty="0"/>
          </a:p>
        </p:txBody>
      </p:sp>
      <p:sp>
        <p:nvSpPr>
          <p:cNvPr id="7" name="Tijdelijke aanduiding voor verticale tekst 6">
            <a:extLst>
              <a:ext uri="{FF2B5EF4-FFF2-40B4-BE49-F238E27FC236}">
                <a16:creationId xmlns:a16="http://schemas.microsoft.com/office/drawing/2014/main" xmlns="" id="{80A3E94B-5E89-4E2C-972B-747DA83F77C7}"/>
              </a:ext>
            </a:extLst>
          </p:cNvPr>
          <p:cNvSpPr>
            <a:spLocks noGrp="1"/>
          </p:cNvSpPr>
          <p:nvPr>
            <p:ph type="body" orient="vert" sz="quarter" idx="10"/>
          </p:nvPr>
        </p:nvSpPr>
        <p:spPr/>
        <p:txBody>
          <a:bodyPr/>
          <a:lstStyle/>
          <a:p>
            <a:r>
              <a:rPr lang="nl-NL" dirty="0"/>
              <a:t>Begrip: Een (</a:t>
            </a:r>
            <a:r>
              <a:rPr lang="nl-NL" dirty="0" err="1"/>
              <a:t>be</a:t>
            </a:r>
            <a:r>
              <a:rPr lang="nl-NL" dirty="0"/>
              <a:t>)middelaar</a:t>
            </a:r>
          </a:p>
        </p:txBody>
      </p:sp>
      <p:pic>
        <p:nvPicPr>
          <p:cNvPr id="10" name="Tijdelijke aanduiding voor inhoud 6">
            <a:extLst>
              <a:ext uri="{FF2B5EF4-FFF2-40B4-BE49-F238E27FC236}">
                <a16:creationId xmlns:a16="http://schemas.microsoft.com/office/drawing/2014/main" xmlns="" id="{04BF8993-D3E0-401D-AC0D-BB1CA456FFC0}"/>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51296" b="100000" l="0" r="100000">
                        <a14:foregroundMark x1="38021" y1="93426" x2="43750" y2="53704"/>
                        <a14:foregroundMark x1="56615" y1="53704" x2="62031" y2="99444"/>
                        <a14:foregroundMark x1="51198" y1="75926" x2="51198" y2="75926"/>
                        <a14:foregroundMark x1="49167" y1="64537" x2="50885" y2="88611"/>
                        <a14:foregroundMark x1="42083" y1="95185" x2="56302" y2="95833"/>
                        <a14:foregroundMark x1="71823" y1="97593" x2="81979" y2="63333"/>
                        <a14:foregroundMark x1="74896" y1="67593" x2="84688" y2="99444"/>
                        <a14:backgroundMark x1="44115" y1="63981" x2="42083" y2="72963"/>
                        <a14:backgroundMark x1="56302" y1="64537" x2="58281" y2="74722"/>
                      </a14:backgroundRemoval>
                    </a14:imgEffect>
                  </a14:imgLayer>
                </a14:imgProps>
              </a:ext>
              <a:ext uri="{28A0092B-C50C-407E-A947-70E740481C1C}">
                <a14:useLocalDpi xmlns:a14="http://schemas.microsoft.com/office/drawing/2010/main" val="0"/>
              </a:ext>
            </a:extLst>
          </a:blip>
          <a:srcRect l="4410" t="-104388" r="6573" b="-2"/>
          <a:stretch/>
        </p:blipFill>
        <p:spPr>
          <a:xfrm>
            <a:off x="6984000" y="190800"/>
            <a:ext cx="5014800" cy="6476400"/>
          </a:xfrm>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15782E1-2C76-4BAB-97B4-C87260E79EFB}"/>
              </a:ext>
            </a:extLst>
          </p:cNvPr>
          <p:cNvSpPr>
            <a:spLocks noGrp="1"/>
          </p:cNvSpPr>
          <p:nvPr>
            <p:ph type="title"/>
          </p:nvPr>
        </p:nvSpPr>
        <p:spPr/>
        <p:txBody>
          <a:bodyPr>
            <a:normAutofit/>
          </a:bodyPr>
          <a:lstStyle/>
          <a:p>
            <a:r>
              <a:rPr lang="nl-NL" dirty="0"/>
              <a:t>Begrip: Echt mens</a:t>
            </a:r>
          </a:p>
        </p:txBody>
      </p:sp>
      <p:sp>
        <p:nvSpPr>
          <p:cNvPr id="3" name="Tijdelijke aanduiding voor tekst 2">
            <a:extLst>
              <a:ext uri="{FF2B5EF4-FFF2-40B4-BE49-F238E27FC236}">
                <a16:creationId xmlns:a16="http://schemas.microsoft.com/office/drawing/2014/main" xmlns=""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wil God?</a:t>
            </a:r>
          </a:p>
          <a:p>
            <a:pPr marL="285750" indent="-285750">
              <a:buFont typeface="Arial" panose="020B0604020202020204" pitchFamily="34" charset="0"/>
              <a:buChar char="•"/>
            </a:pPr>
            <a:r>
              <a:rPr lang="nl-NL" dirty="0"/>
              <a:t>Waarom wil God dat?</a:t>
            </a:r>
          </a:p>
          <a:p>
            <a:pPr marL="285750" indent="-285750">
              <a:buFont typeface="Arial" panose="020B0604020202020204" pitchFamily="34" charset="0"/>
              <a:buChar char="•"/>
            </a:pPr>
            <a:r>
              <a:rPr lang="nl-NL" dirty="0"/>
              <a:t>Kan de middelaar zomaar een mens zijn?</a:t>
            </a:r>
          </a:p>
        </p:txBody>
      </p:sp>
      <p:sp>
        <p:nvSpPr>
          <p:cNvPr id="4" name="Tijdelijke aanduiding voor verticale tekst 3">
            <a:extLst>
              <a:ext uri="{FF2B5EF4-FFF2-40B4-BE49-F238E27FC236}">
                <a16:creationId xmlns:a16="http://schemas.microsoft.com/office/drawing/2014/main" xmlns="" id="{15B4CDEC-8945-4CAB-AD26-77E9D38C194A}"/>
              </a:ext>
            </a:extLst>
          </p:cNvPr>
          <p:cNvSpPr>
            <a:spLocks noGrp="1"/>
          </p:cNvSpPr>
          <p:nvPr>
            <p:ph type="body" orient="vert" sz="quarter" idx="10"/>
          </p:nvPr>
        </p:nvSpPr>
        <p:spPr/>
        <p:txBody>
          <a:bodyPr>
            <a:normAutofit/>
          </a:bodyPr>
          <a:lstStyle/>
          <a:p>
            <a:r>
              <a:rPr lang="en-US" dirty="0"/>
              <a:t>Begrip: </a:t>
            </a:r>
            <a:r>
              <a:rPr lang="en-US" dirty="0" err="1"/>
              <a:t>Echt</a:t>
            </a:r>
            <a:r>
              <a:rPr lang="en-US" dirty="0"/>
              <a:t> </a:t>
            </a:r>
            <a:r>
              <a:rPr lang="en-US" dirty="0" err="1"/>
              <a:t>mens</a:t>
            </a:r>
            <a:endParaRPr lang="nl-NL" dirty="0"/>
          </a:p>
        </p:txBody>
      </p:sp>
      <p:pic>
        <p:nvPicPr>
          <p:cNvPr id="8" name="Tijdelijke aanduiding voor inhoud 6" descr="Afbeelding met grond&#10;&#10;Beschrijving is gegenereerd met hoge betrouwbaarheid">
            <a:extLst>
              <a:ext uri="{FF2B5EF4-FFF2-40B4-BE49-F238E27FC236}">
                <a16:creationId xmlns:a16="http://schemas.microsoft.com/office/drawing/2014/main" xmlns="" id="{A16A4A02-9AC0-48EA-8B07-7EFF2F339893}"/>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433" r="24433"/>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0B5171A-EC85-4487-A57A-E0D4D6BDA338}"/>
              </a:ext>
            </a:extLst>
          </p:cNvPr>
          <p:cNvSpPr>
            <a:spLocks noGrp="1"/>
          </p:cNvSpPr>
          <p:nvPr>
            <p:ph type="title"/>
          </p:nvPr>
        </p:nvSpPr>
        <p:spPr/>
        <p:txBody>
          <a:bodyPr>
            <a:normAutofit/>
          </a:bodyPr>
          <a:lstStyle/>
          <a:p>
            <a:r>
              <a:rPr lang="en-US" dirty="0"/>
              <a:t>Begrip: </a:t>
            </a:r>
            <a:r>
              <a:rPr lang="nl-NL" dirty="0"/>
              <a:t>Echt</a:t>
            </a:r>
            <a:r>
              <a:rPr lang="en-US" dirty="0"/>
              <a:t> God</a:t>
            </a:r>
            <a:endParaRPr lang="nl-NL" dirty="0"/>
          </a:p>
        </p:txBody>
      </p:sp>
      <p:sp>
        <p:nvSpPr>
          <p:cNvPr id="3" name="Tijdelijke aanduiding voor tekst 2">
            <a:extLst>
              <a:ext uri="{FF2B5EF4-FFF2-40B4-BE49-F238E27FC236}">
                <a16:creationId xmlns:a16="http://schemas.microsoft.com/office/drawing/2014/main" xmlns=""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moet de mens nog meer zijn?</a:t>
            </a:r>
          </a:p>
          <a:p>
            <a:pPr marL="285750" indent="-285750">
              <a:buFont typeface="Arial" panose="020B0604020202020204" pitchFamily="34" charset="0"/>
              <a:buChar char="•"/>
            </a:pPr>
            <a:r>
              <a:rPr lang="nl-NL" dirty="0"/>
              <a:t>Waar zorgt de Godheid voor?</a:t>
            </a:r>
          </a:p>
        </p:txBody>
      </p:sp>
      <p:sp>
        <p:nvSpPr>
          <p:cNvPr id="4" name="Tijdelijke aanduiding voor verticale tekst 3">
            <a:extLst>
              <a:ext uri="{FF2B5EF4-FFF2-40B4-BE49-F238E27FC236}">
                <a16:creationId xmlns:a16="http://schemas.microsoft.com/office/drawing/2014/main" xmlns="" id="{ED399912-63CD-4954-9191-7186549E378A}"/>
              </a:ext>
            </a:extLst>
          </p:cNvPr>
          <p:cNvSpPr>
            <a:spLocks noGrp="1"/>
          </p:cNvSpPr>
          <p:nvPr>
            <p:ph type="body" orient="vert" sz="quarter" idx="10"/>
          </p:nvPr>
        </p:nvSpPr>
        <p:spPr/>
        <p:txBody>
          <a:bodyPr>
            <a:normAutofit/>
          </a:bodyPr>
          <a:lstStyle/>
          <a:p>
            <a:r>
              <a:rPr lang="en-US" dirty="0"/>
              <a:t>Begrip: </a:t>
            </a:r>
            <a:r>
              <a:rPr lang="nl-NL" dirty="0"/>
              <a:t>Echt</a:t>
            </a:r>
            <a:r>
              <a:rPr lang="en-US" dirty="0"/>
              <a:t> God</a:t>
            </a:r>
            <a:endParaRPr lang="nl-NL" dirty="0"/>
          </a:p>
        </p:txBody>
      </p:sp>
      <p:pic>
        <p:nvPicPr>
          <p:cNvPr id="8" name="Tijdelijke aanduiding voor inhoud 7" descr="Afbeelding met object&#10;&#10;Beschrijving is gegenereerd met zeer hoge betrouwbaarheid">
            <a:extLst>
              <a:ext uri="{FF2B5EF4-FFF2-40B4-BE49-F238E27FC236}">
                <a16:creationId xmlns:a16="http://schemas.microsoft.com/office/drawing/2014/main" xmlns="" id="{18FE6F27-BCC7-4BE5-85FF-63C73D500E0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8DDAB87-C726-4E69-845A-56B197D1A660}"/>
              </a:ext>
            </a:extLst>
          </p:cNvPr>
          <p:cNvSpPr>
            <a:spLocks noGrp="1"/>
          </p:cNvSpPr>
          <p:nvPr>
            <p:ph type="title"/>
          </p:nvPr>
        </p:nvSpPr>
        <p:spPr/>
        <p:txBody>
          <a:bodyPr>
            <a:normAutofit fontScale="90000"/>
          </a:bodyPr>
          <a:lstStyle/>
          <a:p>
            <a:r>
              <a:rPr lang="nl-NL" sz="3600" dirty="0"/>
              <a:t>Begrip: Jezus als Middelaar</a:t>
            </a:r>
            <a:endParaRPr lang="nl-NL" dirty="0"/>
          </a:p>
        </p:txBody>
      </p:sp>
      <p:sp>
        <p:nvSpPr>
          <p:cNvPr id="3" name="Tijdelijke aanduiding voor tekst 2">
            <a:extLst>
              <a:ext uri="{FF2B5EF4-FFF2-40B4-BE49-F238E27FC236}">
                <a16:creationId xmlns:a16="http://schemas.microsoft.com/office/drawing/2014/main" xmlns=""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kan je merken dat de Heere Jezus echt mens is?</a:t>
            </a:r>
          </a:p>
          <a:p>
            <a:pPr marL="285750" indent="-285750">
              <a:buFont typeface="Arial" panose="020B0604020202020204" pitchFamily="34" charset="0"/>
              <a:buChar char="•"/>
            </a:pPr>
            <a:r>
              <a:rPr lang="nl-NL" dirty="0"/>
              <a:t>Hoe kan je weten dat Jezus ook echt mens was?</a:t>
            </a:r>
          </a:p>
          <a:p>
            <a:pPr marL="285750" indent="-285750">
              <a:buFont typeface="Arial" panose="020B0604020202020204" pitchFamily="34" charset="0"/>
              <a:buChar char="•"/>
            </a:pPr>
            <a:r>
              <a:rPr lang="nl-NL" dirty="0"/>
              <a:t>Waarom deed Jezus dat?</a:t>
            </a:r>
          </a:p>
          <a:p>
            <a:pPr marL="285750" indent="-285750">
              <a:buFont typeface="Arial" panose="020B0604020202020204" pitchFamily="34" charset="0"/>
              <a:buChar char="•"/>
            </a:pPr>
            <a:r>
              <a:rPr lang="nl-NL" dirty="0"/>
              <a:t>Leg uit waarom ons gebed afsluit met ‘Om Jezus’ wil’</a:t>
            </a:r>
          </a:p>
        </p:txBody>
      </p:sp>
      <p:sp>
        <p:nvSpPr>
          <p:cNvPr id="4" name="Tijdelijke aanduiding voor verticale tekst 3">
            <a:extLst>
              <a:ext uri="{FF2B5EF4-FFF2-40B4-BE49-F238E27FC236}">
                <a16:creationId xmlns:a16="http://schemas.microsoft.com/office/drawing/2014/main" xmlns="" id="{422696D2-A487-4AD3-BCC4-A5A3FAAFF227}"/>
              </a:ext>
            </a:extLst>
          </p:cNvPr>
          <p:cNvSpPr>
            <a:spLocks noGrp="1"/>
          </p:cNvSpPr>
          <p:nvPr>
            <p:ph type="body" orient="vert" sz="quarter" idx="10"/>
          </p:nvPr>
        </p:nvSpPr>
        <p:spPr/>
        <p:txBody>
          <a:bodyPr>
            <a:normAutofit/>
          </a:bodyPr>
          <a:lstStyle/>
          <a:p>
            <a:r>
              <a:rPr lang="nl-NL" dirty="0"/>
              <a:t>Begrip: Jezus als Middelaar</a:t>
            </a:r>
          </a:p>
        </p:txBody>
      </p:sp>
      <p:pic>
        <p:nvPicPr>
          <p:cNvPr id="8" name="Tijdelijke aanduiding voor inhoud 6">
            <a:extLst>
              <a:ext uri="{FF2B5EF4-FFF2-40B4-BE49-F238E27FC236}">
                <a16:creationId xmlns:a16="http://schemas.microsoft.com/office/drawing/2014/main" xmlns="" id="{DF94DABB-F150-429D-A219-99471263F4A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3708" r="4674"/>
          <a:stretch/>
        </p:blipFill>
        <p:spPr>
          <a:xfrm>
            <a:off x="6984000" y="190800"/>
            <a:ext cx="5014800" cy="6476400"/>
          </a:xfrm>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0B59D718-B9F7-49D9-9EE2-DED18ADBD91F}"/>
</file>

<file path=customXml/itemProps2.xml><?xml version="1.0" encoding="utf-8"?>
<ds:datastoreItem xmlns:ds="http://schemas.openxmlformats.org/officeDocument/2006/customXml" ds:itemID="{2DF5BBB0-5EBE-4322-ACD3-6881DA116E4C}"/>
</file>

<file path=customXml/itemProps3.xml><?xml version="1.0" encoding="utf-8"?>
<ds:datastoreItem xmlns:ds="http://schemas.openxmlformats.org/officeDocument/2006/customXml" ds:itemID="{55828D6E-FF54-489A-9FF5-94616B74A29A}"/>
</file>

<file path=docProps/app.xml><?xml version="1.0" encoding="utf-8"?>
<Properties xmlns="http://schemas.openxmlformats.org/officeDocument/2006/extended-properties" xmlns:vt="http://schemas.openxmlformats.org/officeDocument/2006/docPropsVTypes">
  <Template>LeerMij-catechesatiemethode-HHJO</Template>
  <TotalTime>99</TotalTime>
  <Words>902</Words>
  <Application>Microsoft Office PowerPoint</Application>
  <PresentationFormat>Breedbeeld</PresentationFormat>
  <Paragraphs>137</Paragraphs>
  <Slides>20</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ITC Officina Serif Std Book</vt:lpstr>
      <vt:lpstr>Segoe UI</vt:lpstr>
      <vt:lpstr>Office-thema</vt:lpstr>
      <vt:lpstr>De Middelaar </vt:lpstr>
      <vt:lpstr>Opening</vt:lpstr>
      <vt:lpstr>Bijbelstudie</vt:lpstr>
      <vt:lpstr>Binnenkomer</vt:lpstr>
      <vt:lpstr>Doelen</vt:lpstr>
      <vt:lpstr>Begrip: Een (be)middelaar</vt:lpstr>
      <vt:lpstr>Begrip: Echt mens</vt:lpstr>
      <vt:lpstr>Begrip: Echt God</vt:lpstr>
      <vt:lpstr>Begrip: Jezus als Middelaar</vt:lpstr>
      <vt:lpstr>Begrip: Een Bijbelse boodschap</vt:lpstr>
      <vt:lpstr>Verwerkingsvragen</vt:lpstr>
      <vt:lpstr>Samenvatting</vt:lpstr>
      <vt:lpstr>Huiswerk volgende keer</vt:lpstr>
      <vt:lpstr>Verwerkingsopdracht</vt:lpstr>
      <vt:lpstr>Stelling</vt:lpstr>
      <vt:lpstr>PowerPoint-presentatie</vt:lpstr>
      <vt:lpstr>PowerPoint-presentatie</vt:lpstr>
      <vt:lpstr>Verhaal</vt:lpstr>
      <vt:lpstr>Alternatieve binnenkomer (1)</vt:lpstr>
      <vt:lpstr>Alternatieve binnenkomer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avanderplas</cp:lastModifiedBy>
  <cp:revision>19</cp:revision>
  <dcterms:created xsi:type="dcterms:W3CDTF">2018-01-11T12:38:21Z</dcterms:created>
  <dcterms:modified xsi:type="dcterms:W3CDTF">2018-01-15T11:59:50Z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