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0" r:id="rId5"/>
    <p:sldId id="285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43" d="100"/>
          <a:sy n="43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15-1-2018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voor deze opdracht 3 minuten de tijd.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37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  <a:p>
            <a:r>
              <a:rPr lang="nl-NL" dirty="0"/>
              <a:t>‘Als de Heilige Geest de troost geeft, hoef je er zelf niets aan te doen om eigendom van Christus te worden.’</a:t>
            </a:r>
          </a:p>
          <a:p>
            <a:endParaRPr lang="nl-NL" dirty="0"/>
          </a:p>
          <a:p>
            <a:r>
              <a:rPr lang="nl-NL" dirty="0"/>
              <a:t>Deze stelling kunt u als volgt bespreken:</a:t>
            </a:r>
          </a:p>
          <a:p>
            <a:endParaRPr lang="nl-NL" dirty="0"/>
          </a:p>
          <a:p>
            <a:r>
              <a:rPr lang="nl-NL" dirty="0"/>
              <a:t>Doeners</a:t>
            </a:r>
          </a:p>
          <a:p>
            <a:r>
              <a:rPr lang="nl-NL" dirty="0"/>
              <a:t>Schrijf de stelling op een groot vel papier of bord.</a:t>
            </a:r>
          </a:p>
          <a:p>
            <a:r>
              <a:rPr lang="nl-NL" dirty="0"/>
              <a:t>Hang in drie hoeken één vel papier met ja - nee - weet niet.</a:t>
            </a:r>
          </a:p>
          <a:p>
            <a:r>
              <a:rPr lang="nl-NL" dirty="0"/>
              <a:t>Laat iedereen stelling nemen door te gaan staan in één van de drie hoeken. </a:t>
            </a:r>
          </a:p>
          <a:p>
            <a:r>
              <a:rPr lang="nl-NL" dirty="0"/>
              <a:t>Elke groep schrijft nu een argument passend bij hun keuze.</a:t>
            </a:r>
          </a:p>
          <a:p>
            <a:r>
              <a:rPr lang="nl-NL" dirty="0"/>
              <a:t>De groepen gaan met elkaar in gesprek. Blijf wel zelf de gespreksleider. Diegene die van mening verandert,  moet letterlijk van plaats veranderen.</a:t>
            </a:r>
          </a:p>
          <a:p>
            <a:endParaRPr lang="nl-NL" dirty="0"/>
          </a:p>
          <a:p>
            <a:r>
              <a:rPr lang="nl-NL" dirty="0"/>
              <a:t>Denkers</a:t>
            </a:r>
          </a:p>
          <a:p>
            <a:r>
              <a:rPr lang="nl-NL" dirty="0"/>
              <a:t>Laat in groepen van 4 personen een tegenovergestelde stelling formuleren.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67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30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492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13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een catechisant de binnenkomer van pagina 5 voorlezen. Spreek met elkaar door over de vraag: ‘Wat zou je hem adviseren’?</a:t>
            </a:r>
          </a:p>
          <a:p>
            <a:endParaRPr lang="nl-NL" dirty="0"/>
          </a:p>
          <a:p>
            <a:r>
              <a:rPr lang="nl-NL" dirty="0"/>
              <a:t>Nadat het gesprek is gevoerd over de binnenkomer van pagina 5 kunnen de volgende vragen worden besproken.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Hoeveel kerkgenootschappen zijn er in Nederland?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Hoe komt het dat er zoveel kerkgenootschappen zijn?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Hoe is dit ontstaan?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89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Kerk komt van het Griekse woord </a:t>
            </a:r>
            <a:r>
              <a:rPr lang="nl-NL" dirty="0" err="1"/>
              <a:t>kuriakè</a:t>
            </a:r>
            <a:r>
              <a:rPr lang="nl-NL" dirty="0"/>
              <a:t>, dat betekent: ‘wat van de Heere is’.</a:t>
            </a:r>
          </a:p>
          <a:p>
            <a:r>
              <a:rPr lang="nl-NL" dirty="0"/>
              <a:t>De kerk is van de Heere</a:t>
            </a:r>
          </a:p>
          <a:p>
            <a:r>
              <a:rPr lang="nl-NL" dirty="0"/>
              <a:t>Door Zijn Woord en Geest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kerk zonder hoofdletter is het gebouw waar je op zondag naar toe gaat. De Kerk met een hoofdletter is de levende kerk, Gods kinderen.</a:t>
            </a:r>
          </a:p>
          <a:p>
            <a:r>
              <a:rPr lang="nl-NL" dirty="0"/>
              <a:t>Gods Kerk bestaat uit Gods kinderen.</a:t>
            </a:r>
          </a:p>
          <a:p>
            <a:r>
              <a:rPr lang="nl-NL" dirty="0"/>
              <a:t>Christus is het Hoofd van de kerk.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Jezus is begonnen zijn kerk bij elkaar te brengen vanaf het begin van de wereld. </a:t>
            </a:r>
          </a:p>
          <a:p>
            <a:r>
              <a:rPr lang="nl-NL" dirty="0"/>
              <a:t>Jezus gaat hiermee door tot het einde van de wereld.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HC 21.</a:t>
            </a:r>
          </a:p>
          <a:p>
            <a:r>
              <a:rPr lang="nl-NL" dirty="0"/>
              <a:t>Er zijn dan ook dode lidmaten</a:t>
            </a:r>
          </a:p>
          <a:p>
            <a:r>
              <a:rPr lang="nl-NL" dirty="0"/>
              <a:t>God wil je het leven geven door Zijn Zoon.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Met Christus.</a:t>
            </a:r>
          </a:p>
          <a:p>
            <a:r>
              <a:rPr lang="nl-NL" dirty="0"/>
              <a:t>Vergeving van zonden, vernieuwing van het leven, het aannemen tot kinderen</a:t>
            </a:r>
          </a:p>
          <a:p>
            <a:r>
              <a:rPr lang="nl-NL" dirty="0"/>
              <a:t>Omdat Gods kinderen verbonden zijn met Christus, zijn Gods kinderen ook met elkaar verbonden.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4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15-1-2018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Lichaam met een Hoofd en lidmaten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Eén heilige, algemene, Christelijke kerk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Begrip: Levend lidmaat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Zoek op in de Heidelbergse Catechismus zondag 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het als er levende lidmaten zijn?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wil God dat er gebeurd als je geen levend lidmaat bent?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Levend lidmaat</a:t>
            </a:r>
          </a:p>
        </p:txBody>
      </p:sp>
      <p:pic>
        <p:nvPicPr>
          <p:cNvPr id="8" name="Tijdelijke aanduiding voor inhoud 5" descr="Afbeelding met dier, vogel, klein&#10;&#10;Beschrijving is gegenereerd met zeer hoge betrouwbaarheid">
            <a:extLst>
              <a:ext uri="{FF2B5EF4-FFF2-40B4-BE49-F238E27FC236}">
                <a16:creationId xmlns:a16="http://schemas.microsoft.com/office/drawing/2014/main" id="{7F45DB82-519B-4D98-AAFA-64011FF27A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3" r="26893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9B33-1509-49B0-9A88-BA5265DA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Begrip: Gemeenschap der heiligen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978B09-935B-4161-9A3C-6CD2CDC86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Met Wie ben je verbonden als je een levend lidmaat bent?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zijn de schatten en gaven van de Heere Christus?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zijn Gods kinderen met elkaar verbonden?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BBC461D0-6CF9-48A9-85B5-67791F8AE46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Begrip: Gemeenschap der heiligen</a:t>
            </a:r>
          </a:p>
        </p:txBody>
      </p:sp>
      <p:pic>
        <p:nvPicPr>
          <p:cNvPr id="9" name="Tijdelijke aanduiding voor inhoud 5" descr="Afbeelding met gras, buiten, persoon, boom&#10;&#10;Beschrijving is gegenereerd met zeer hoge betrouwbaarheid">
            <a:extLst>
              <a:ext uri="{FF2B5EF4-FFF2-40B4-BE49-F238E27FC236}">
                <a16:creationId xmlns:a16="http://schemas.microsoft.com/office/drawing/2014/main" id="{66B1A627-F738-4CD3-92E5-B5A6B97DEA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r="18646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750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de verwerkingsvragen op bladzijde 8,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/>
            <a:r>
              <a:rPr lang="nl-NL" dirty="0"/>
              <a:t>Kerk met een kleine letter is het gebouw.</a:t>
            </a:r>
          </a:p>
          <a:p>
            <a:pPr marL="0"/>
            <a:r>
              <a:rPr lang="nl-NL" dirty="0"/>
              <a:t>Kerk met een hoofdletter is Gods Kerk</a:t>
            </a:r>
          </a:p>
          <a:p>
            <a:pPr marL="0"/>
            <a:r>
              <a:rPr lang="nl-NL" dirty="0"/>
              <a:t>God zorgt en blijft zorgen voor Zijn Kerk.</a:t>
            </a:r>
          </a:p>
          <a:p>
            <a:pPr marL="0"/>
            <a:r>
              <a:rPr lang="nl-NL" dirty="0"/>
              <a:t>God wil dat jij een levend lidmaat van Zijn Kerk bent.</a:t>
            </a:r>
          </a:p>
          <a:p>
            <a:pPr mar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D6FE44-67AD-4272-8135-C4575A3F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052B7C-21B0-4B02-B509-6E5D901B9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Waarom zijn er zoveel verschillende kerken?</a:t>
            </a:r>
          </a:p>
          <a:p>
            <a:r>
              <a:rPr lang="nl-NL" dirty="0"/>
              <a:t>Praat er over in tweetallen en schrijf je antwoord op bij de aantekeningen op pagina 10.</a:t>
            </a:r>
          </a:p>
          <a:p>
            <a:r>
              <a:rPr lang="nl-NL" dirty="0"/>
              <a:t>Deel het met de grote groep.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565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6052C8-8873-4ED4-BB6D-8C5D0770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4852298-6DF4-4A12-B366-F0CACE71C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 moeten alle kerken samenvoegen en verder gaan als één kerk!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42664282-69E1-49E0-A98E-FC1868D2F338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27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0D75A-79E5-44CC-95B3-D4BFF260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99E1A2-2DB9-4A5E-807D-37FB66B5F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/>
              <a:t>Bespreek in groepjes van vier wat volgens jou het belangrijkste is van de kerk.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het op pagina 10.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8AFA49D-B6E3-4E18-AFC8-68B01B4F891D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pic>
        <p:nvPicPr>
          <p:cNvPr id="6" name="Tijdelijke aanduiding voor inhoud 6" descr="Afbeelding met tekst, schoolbord&#10;&#10;Beschrijving is gegenereerd met hoge betrouwbaarheid">
            <a:extLst>
              <a:ext uri="{FF2B5EF4-FFF2-40B4-BE49-F238E27FC236}">
                <a16:creationId xmlns:a16="http://schemas.microsoft.com/office/drawing/2014/main" id="{610D8C81-CE39-4AD3-93FF-19DD236A0B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33" r="12046" b="2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801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E318DE-9CF2-4734-BD2D-DC90BF3F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FD74A3A-9ED0-4EF6-820E-82D217EE7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FE350B8-4A80-4D18-B9D2-581343D322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231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82CC7C1-7389-4A57-8664-831B274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Verhaal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6D0048A-B4C8-47E0-9061-8626701FC0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7096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133:1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 Korinthe 12:1-31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4D8943-36A6-4EA0-97D5-EB921357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Alternatieve binnenkomer (1)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5DF660-728C-451C-9455-0A4329C46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Noem drie meningen (of opvattingen/regels) over het geloof die volgens de Bijbel </a:t>
            </a:r>
            <a:r>
              <a:rPr lang="nl-NL" u="sng" dirty="0"/>
              <a:t>wel</a:t>
            </a:r>
            <a:r>
              <a:rPr lang="nl-NL" dirty="0"/>
              <a:t> tot de kern van het geloof horen.</a:t>
            </a:r>
          </a:p>
          <a:p>
            <a:r>
              <a:rPr lang="nl-NL" dirty="0"/>
              <a:t>Noem drie meningen (of opvattingen/regels) over het geloof die volgens de Bijbel </a:t>
            </a:r>
            <a:r>
              <a:rPr lang="nl-NL" u="sng" dirty="0"/>
              <a:t>niet</a:t>
            </a:r>
            <a:r>
              <a:rPr lang="nl-NL" dirty="0"/>
              <a:t> tot de kern van het geloof horen.</a:t>
            </a:r>
          </a:p>
          <a:p>
            <a:endParaRPr lang="nl-NL" dirty="0"/>
          </a:p>
        </p:txBody>
      </p:sp>
      <p:pic>
        <p:nvPicPr>
          <p:cNvPr id="9" name="Tijdelijke aanduiding voor inhoud 5" descr="Afbeelding met persoon, vasthouden&#10;&#10;Beschrijving is gegenereerd met hoge betrouwbaarheid">
            <a:extLst>
              <a:ext uri="{FF2B5EF4-FFF2-40B4-BE49-F238E27FC236}">
                <a16:creationId xmlns:a16="http://schemas.microsoft.com/office/drawing/2014/main" id="{D3AB9739-9BB9-4C2E-A9CF-5369DE4C83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24272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2118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1. Lezen &gt; </a:t>
            </a:r>
            <a:r>
              <a:rPr lang="nl-NL" i="1" dirty="0"/>
              <a:t>Je stelt jezelf de vraag: Wat staat er?</a:t>
            </a:r>
          </a:p>
          <a:p>
            <a:endParaRPr lang="nl-NL" dirty="0"/>
          </a:p>
          <a:p>
            <a:r>
              <a:rPr lang="nl-NL" dirty="0"/>
              <a:t>2. Luisteren &gt; </a:t>
            </a:r>
            <a:r>
              <a:rPr lang="nl-NL" i="1" dirty="0"/>
              <a:t>Je stelt jezelf de vraag: Wat betekent het?</a:t>
            </a:r>
          </a:p>
          <a:p>
            <a:endParaRPr lang="nl-NL" i="1" dirty="0"/>
          </a:p>
          <a:p>
            <a:r>
              <a:rPr lang="nl-NL" dirty="0"/>
              <a:t>3. Leren &gt; </a:t>
            </a:r>
            <a:r>
              <a:rPr lang="nl-NL" i="1" dirty="0"/>
              <a:t>Je stelt jezelf de vraag: Welke invloed heeft dit op mijn leven?</a:t>
            </a:r>
          </a:p>
          <a:p>
            <a:endParaRPr lang="nl-NL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5" descr="Afbeelding met natuur&#10;&#10;Beschrijving is gegenereerd met zeer hoge betrouwbaarheid">
            <a:extLst>
              <a:ext uri="{FF2B5EF4-FFF2-40B4-BE49-F238E27FC236}">
                <a16:creationId xmlns:a16="http://schemas.microsoft.com/office/drawing/2014/main" id="{F3F4E36F-5CD0-4F78-B266-600B5AAC83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33470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 (1)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Hoeveel kerkgenootschappen zijn er in Nederland?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Hoe komt het dat er zoveel kerkgenootschappen zijn?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Hoe is dit ontstaan?</a:t>
            </a:r>
          </a:p>
          <a:p>
            <a:endParaRPr lang="nl-NL" dirty="0"/>
          </a:p>
        </p:txBody>
      </p:sp>
      <p:pic>
        <p:nvPicPr>
          <p:cNvPr id="9" name="Tijdelijke aanduiding voor inhoud 5" descr="Afbeelding met natuur&#10;&#10;Beschrijving is gegenereerd met zeer hoge betrouwbaarheid">
            <a:extLst>
              <a:ext uri="{FF2B5EF4-FFF2-40B4-BE49-F238E27FC236}">
                <a16:creationId xmlns:a16="http://schemas.microsoft.com/office/drawing/2014/main" id="{F3F4E36F-5CD0-4F78-B266-600B5AAC83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33470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9293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er een verschil is tussen de kerk als instituut (organisatie) en de Kerk als lichaam van Christus.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Jezus Christus nog altijd bezig is mensen aan Zijn Kerk toe te voegen en dat het voor mij noodzakelijk is een levend lidmaat te zijn.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kenmerken van een levend lidmaat opnoemen.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Begrip: Kerk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het woordje kerk?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 Wie is de kerk?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roept Hij mensen bij elkaar?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Begrip: Troost</a:t>
            </a:r>
          </a:p>
        </p:txBody>
      </p:sp>
      <p:pic>
        <p:nvPicPr>
          <p:cNvPr id="10" name="Tijdelijke aanduiding voor inhoud 5" descr="Afbeelding met binnen, muur, plafond, keuken&#10;&#10;Beschrijving is gegenereerd met zeer hoge betrouwbaarheid">
            <a:extLst>
              <a:ext uri="{FF2B5EF4-FFF2-40B4-BE49-F238E27FC236}">
                <a16:creationId xmlns:a16="http://schemas.microsoft.com/office/drawing/2014/main" id="{5C272E3C-7677-46D8-9C43-78F8FD897F4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8" t="5494" r="13269" b="27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Begrip: Eén gemeente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heeft de naam kerk soms een hoofdletter en soms een kleine letter?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Waaruit bestaat Gods Kerk?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Wie is het Hoofd van de kerk?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Eén gemeente</a:t>
            </a:r>
          </a:p>
        </p:txBody>
      </p:sp>
      <p:pic>
        <p:nvPicPr>
          <p:cNvPr id="8" name="Tijdelijke aanduiding voor inhoud 5" descr="Afbeelding met tafel, lucht, binnen, muur&#10;&#10;Beschrijving is gegenereerd met zeer hoge betrouwbaarheid">
            <a:extLst>
              <a:ext uri="{FF2B5EF4-FFF2-40B4-BE49-F238E27FC236}">
                <a16:creationId xmlns:a16="http://schemas.microsoft.com/office/drawing/2014/main" id="{E37FC307-282D-4346-AAC6-1F900693BC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r="17739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Eeuwig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is Jezus begonnen met Zijn Kerk bij elkaar te brengen?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stopt Jezus met Zijn Kerk bij elkaar brengen?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Eeuwig</a:t>
            </a:r>
          </a:p>
        </p:txBody>
      </p:sp>
      <p:pic>
        <p:nvPicPr>
          <p:cNvPr id="8" name="Tijdelijke aanduiding voor inhoud 5" descr="Afbeelding met tafel&#10;&#10;Beschrijving is gegenereerd met hoge betrouwbaarheid">
            <a:extLst>
              <a:ext uri="{FF2B5EF4-FFF2-40B4-BE49-F238E27FC236}">
                <a16:creationId xmlns:a16="http://schemas.microsoft.com/office/drawing/2014/main" id="{553768F2-8C99-44E6-BB08-E21C189301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2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B686D4E5-F39C-48DE-B5DB-58363FD90CB1}"/>
</file>

<file path=customXml/itemProps2.xml><?xml version="1.0" encoding="utf-8"?>
<ds:datastoreItem xmlns:ds="http://schemas.openxmlformats.org/officeDocument/2006/customXml" ds:itemID="{74D2C04D-6C7C-4AEC-BA9B-D0098D309853}"/>
</file>

<file path=customXml/itemProps3.xml><?xml version="1.0" encoding="utf-8"?>
<ds:datastoreItem xmlns:ds="http://schemas.openxmlformats.org/officeDocument/2006/customXml" ds:itemID="{DA5ACB4F-8335-48F0-AC8D-FED0F7C61352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88</TotalTime>
  <Words>862</Words>
  <Application>Microsoft Office PowerPoint</Application>
  <PresentationFormat>Breedbeeld</PresentationFormat>
  <Paragraphs>120</Paragraphs>
  <Slides>20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ITC Officina Serif Std Book</vt:lpstr>
      <vt:lpstr>Segoe UI</vt:lpstr>
      <vt:lpstr>Office-thema</vt:lpstr>
      <vt:lpstr>Eén heilige, algemene, Christelijke kerk</vt:lpstr>
      <vt:lpstr>Opening</vt:lpstr>
      <vt:lpstr>Bijbelstudie</vt:lpstr>
      <vt:lpstr>Binnenkomer</vt:lpstr>
      <vt:lpstr>Binnenkomer (1)</vt:lpstr>
      <vt:lpstr>Doelen</vt:lpstr>
      <vt:lpstr>Begrip: Kerk</vt:lpstr>
      <vt:lpstr>Begrip: Eén gemeente</vt:lpstr>
      <vt:lpstr>Begrip: Eeuwig</vt:lpstr>
      <vt:lpstr>Begrip: Levend lidmaat</vt:lpstr>
      <vt:lpstr>Begrip: Gemeenschap der heiligen</vt:lpstr>
      <vt:lpstr>Verwerkingsvragen</vt:lpstr>
      <vt:lpstr>Samenvatting</vt:lpstr>
      <vt:lpstr>Huiswerk volgende keer</vt:lpstr>
      <vt:lpstr>Verwerkingsopdracht</vt:lpstr>
      <vt:lpstr>Stelling</vt:lpstr>
      <vt:lpstr>Bespreekopdracht</vt:lpstr>
      <vt:lpstr>Woordweb</vt:lpstr>
      <vt:lpstr>Verhaal</vt:lpstr>
      <vt:lpstr>Alternatieve binnenkomer (1)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Arie van der Plas</cp:lastModifiedBy>
  <cp:revision>17</cp:revision>
  <dcterms:created xsi:type="dcterms:W3CDTF">2018-01-11T12:38:21Z</dcterms:created>
  <dcterms:modified xsi:type="dcterms:W3CDTF">2018-01-15T14:30:25Z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