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3" r:id="rId22"/>
    <p:sldId id="285" r:id="rId23"/>
    <p:sldId id="28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Bij de Psalmen kan er een keuze worden gemaakt. </a:t>
            </a:r>
            <a:endParaRPr lang="nl-NL" b="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Voorbeelden: </a:t>
            </a:r>
            <a:r>
              <a:rPr lang="nl-NL" sz="1200" kern="1200" dirty="0">
                <a:solidFill>
                  <a:schemeClr val="tx1"/>
                </a:solidFill>
                <a:effectLst/>
                <a:latin typeface="+mn-lt"/>
                <a:ea typeface="+mn-ea"/>
                <a:cs typeface="+mn-cs"/>
              </a:rPr>
              <a:t>Iemand heeft een aanslag gepleegd door een bom te laten ontploffen, waarbij je moeder omkwam.</a:t>
            </a:r>
          </a:p>
          <a:p>
            <a:pPr lvl="0"/>
            <a:r>
              <a:rPr lang="nl-NL" sz="1200" kern="1200" dirty="0">
                <a:solidFill>
                  <a:schemeClr val="tx1"/>
                </a:solidFill>
                <a:effectLst/>
                <a:latin typeface="+mn-lt"/>
                <a:ea typeface="+mn-ea"/>
                <a:cs typeface="+mn-cs"/>
              </a:rPr>
              <a:t>Je ouders hebben je huisdier verkocht, zonder dat jij dat wilde of ervan af wist.</a:t>
            </a:r>
          </a:p>
          <a:p>
            <a:pPr lvl="0"/>
            <a:r>
              <a:rPr lang="nl-NL" sz="1200" kern="1200" dirty="0">
                <a:solidFill>
                  <a:schemeClr val="tx1"/>
                </a:solidFill>
                <a:effectLst/>
                <a:latin typeface="+mn-lt"/>
                <a:ea typeface="+mn-ea"/>
                <a:cs typeface="+mn-cs"/>
              </a:rPr>
              <a:t>Je vriendin heeft gemene dingen over jou gezegd in de groepsapp.</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Maak vervolgens de koppeling met Matth. 18:21-35.</a:t>
            </a:r>
          </a:p>
          <a:p>
            <a:pPr lvl="0"/>
            <a:r>
              <a:rPr lang="nl-NL" sz="1200" kern="1200" dirty="0">
                <a:solidFill>
                  <a:schemeClr val="tx1"/>
                </a:solidFill>
                <a:effectLst/>
                <a:latin typeface="+mn-lt"/>
                <a:ea typeface="+mn-ea"/>
                <a:cs typeface="+mn-cs"/>
              </a:rPr>
              <a:t>Leg uit waarom wij moeten vergeven door de link te leggen met het Gebed des Heeren: Vergeef ons onze schulden, gelijk ook wij vergeven onze schuldenaren. </a:t>
            </a:r>
          </a:p>
          <a:p>
            <a:pPr lvl="0"/>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Woordzoeker</a:t>
            </a:r>
          </a:p>
          <a:p>
            <a:r>
              <a:rPr lang="nl-NL" sz="1200" kern="1200" dirty="0">
                <a:solidFill>
                  <a:schemeClr val="tx1"/>
                </a:solidFill>
                <a:effectLst/>
                <a:latin typeface="+mn-lt"/>
                <a:ea typeface="+mn-ea"/>
                <a:cs typeface="+mn-cs"/>
              </a:rPr>
              <a:t>Aan het einde van de les is een woordzoeker opgenomen, de overgebleven letters vormen de vraag: </a:t>
            </a:r>
            <a:r>
              <a:rPr lang="nl-NL" sz="1200" i="1" kern="1200" dirty="0">
                <a:solidFill>
                  <a:schemeClr val="tx1"/>
                </a:solidFill>
                <a:effectLst/>
                <a:latin typeface="+mn-lt"/>
                <a:ea typeface="+mn-ea"/>
                <a:cs typeface="+mn-cs"/>
              </a:rPr>
              <a:t>Wat is jouw enige troost in leven en sterven?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Deze puzzel kan ook als introductie worden gemaakt. (5 á 10 minuten).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Nodig voor elke jongere:</a:t>
            </a:r>
          </a:p>
          <a:p>
            <a:pPr lvl="0"/>
            <a:r>
              <a:rPr lang="nl-NL" sz="1200" kern="1200" dirty="0">
                <a:solidFill>
                  <a:schemeClr val="tx1"/>
                </a:solidFill>
                <a:effectLst/>
                <a:latin typeface="+mn-lt"/>
                <a:ea typeface="+mn-ea"/>
                <a:cs typeface="+mn-cs"/>
              </a:rPr>
              <a:t>Papier</a:t>
            </a:r>
          </a:p>
          <a:p>
            <a:pPr lvl="0"/>
            <a:r>
              <a:rPr lang="nl-NL" sz="1200" kern="1200" dirty="0">
                <a:solidFill>
                  <a:schemeClr val="tx1"/>
                </a:solidFill>
                <a:effectLst/>
                <a:latin typeface="+mn-lt"/>
                <a:ea typeface="+mn-ea"/>
                <a:cs typeface="+mn-cs"/>
              </a:rPr>
              <a:t>Potlood</a:t>
            </a:r>
          </a:p>
          <a:p>
            <a:pPr lvl="0"/>
            <a:r>
              <a:rPr lang="nl-NL" sz="1200" kern="1200" dirty="0">
                <a:solidFill>
                  <a:schemeClr val="tx1"/>
                </a:solidFill>
                <a:effectLst/>
                <a:latin typeface="+mn-lt"/>
                <a:ea typeface="+mn-ea"/>
                <a:cs typeface="+mn-cs"/>
              </a:rPr>
              <a:t>Gum</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Geef de opdracht om een lijstje te maken met dingen die ze de afgelopen week fout gedaan hebben. Geef hiervoor 5 minuten.</a:t>
            </a:r>
          </a:p>
          <a:p>
            <a:pPr lvl="0"/>
            <a:r>
              <a:rPr lang="nl-NL" sz="1200" kern="1200" dirty="0">
                <a:solidFill>
                  <a:schemeClr val="tx1"/>
                </a:solidFill>
                <a:effectLst/>
                <a:latin typeface="+mn-lt"/>
                <a:ea typeface="+mn-ea"/>
                <a:cs typeface="+mn-cs"/>
              </a:rPr>
              <a:t>Deel vervolgens de gummen uit en geef op de opdracht alles wat opgeschreven is uit te gummen.</a:t>
            </a:r>
          </a:p>
          <a:p>
            <a:pPr lvl="0"/>
            <a:r>
              <a:rPr lang="nl-NL" sz="1200" kern="1200" dirty="0">
                <a:solidFill>
                  <a:schemeClr val="tx1"/>
                </a:solidFill>
                <a:effectLst/>
                <a:latin typeface="+mn-lt"/>
                <a:ea typeface="+mn-ea"/>
                <a:cs typeface="+mn-cs"/>
              </a:rPr>
              <a:t>Stel de vraag: Is je blaadje nu leeg?</a:t>
            </a:r>
          </a:p>
          <a:p>
            <a:pPr lvl="0"/>
            <a:r>
              <a:rPr lang="nl-NL" sz="1200" kern="1200" dirty="0">
                <a:solidFill>
                  <a:schemeClr val="tx1"/>
                </a:solidFill>
                <a:effectLst/>
                <a:latin typeface="+mn-lt"/>
                <a:ea typeface="+mn-ea"/>
                <a:cs typeface="+mn-cs"/>
              </a:rPr>
              <a:t>Maak vervolgens de toepassing: Op dat blaadje papier blijft zichtbaar dat je er wat op geschreven hebt. Ook al heb je het uitgegumd, toch kun je zien dat er wat op geschreven is. Als de Heere vergeeft is dat niet zo. Als Hij vergeeft dan zijn de zonden 100% weg. Daar is niets meer van terug te vinden.</a:t>
            </a:r>
          </a:p>
          <a:p>
            <a:pPr lvl="0"/>
            <a:r>
              <a:rPr lang="nl-NL" sz="1200" kern="1200" dirty="0">
                <a:solidFill>
                  <a:schemeClr val="tx1"/>
                </a:solidFill>
                <a:effectLst/>
                <a:latin typeface="+mn-lt"/>
                <a:ea typeface="+mn-ea"/>
                <a:cs typeface="+mn-cs"/>
              </a:rPr>
              <a:t>Jij hebt zojuist een paar zonden opgeschreven en uitgegumd. Alle zonden die je niet hebt opgeschreven, zijn ook niet uitgegumd. Misschien ben je wel zonden vergeten om op te schrijven. Of misschien heb je wel een zonde achtergehouden. Die was zo erg, daar schaam je je zo voor, dat je die maar niet opgeschreven heeft. De Heere wil ons </a:t>
            </a:r>
            <a:r>
              <a:rPr lang="nl-NL" sz="1200" i="1" kern="1200" dirty="0">
                <a:solidFill>
                  <a:schemeClr val="tx1"/>
                </a:solidFill>
                <a:effectLst/>
                <a:latin typeface="+mn-lt"/>
                <a:ea typeface="+mn-ea"/>
                <a:cs typeface="+mn-cs"/>
              </a:rPr>
              <a:t>al</a:t>
            </a:r>
            <a:r>
              <a:rPr lang="nl-NL" sz="1200" kern="1200" dirty="0">
                <a:solidFill>
                  <a:schemeClr val="tx1"/>
                </a:solidFill>
                <a:effectLst/>
                <a:latin typeface="+mn-lt"/>
                <a:ea typeface="+mn-ea"/>
                <a:cs typeface="+mn-cs"/>
              </a:rPr>
              <a:t> onze zonden vergeven. Daarom mogen we al onze zonden aan Hem belijden. Dan wil Hij ze uitgummen: vergeven. Ja, zo groot is Zijn genade, dat Hij zelfs de zonden die wij al vergeten zijn, wil uitgummen.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Nodig:</a:t>
            </a:r>
          </a:p>
          <a:p>
            <a:pPr lvl="0"/>
            <a:r>
              <a:rPr lang="nl-NL" sz="1200" kern="1200" dirty="0">
                <a:solidFill>
                  <a:schemeClr val="tx1"/>
                </a:solidFill>
                <a:effectLst/>
                <a:latin typeface="+mn-lt"/>
                <a:ea typeface="+mn-ea"/>
                <a:cs typeface="+mn-cs"/>
              </a:rPr>
              <a:t>1 dik stuk hout</a:t>
            </a:r>
          </a:p>
          <a:p>
            <a:pPr lvl="0"/>
            <a:r>
              <a:rPr lang="nl-NL" sz="1200" kern="1200" dirty="0">
                <a:solidFill>
                  <a:schemeClr val="tx1"/>
                </a:solidFill>
                <a:effectLst/>
                <a:latin typeface="+mn-lt"/>
                <a:ea typeface="+mn-ea"/>
                <a:cs typeface="+mn-cs"/>
              </a:rPr>
              <a:t>1 hamer</a:t>
            </a:r>
          </a:p>
          <a:p>
            <a:pPr lvl="0"/>
            <a:r>
              <a:rPr lang="nl-NL" sz="1200" kern="1200" dirty="0">
                <a:solidFill>
                  <a:schemeClr val="tx1"/>
                </a:solidFill>
                <a:effectLst/>
                <a:latin typeface="+mn-lt"/>
                <a:ea typeface="+mn-ea"/>
                <a:cs typeface="+mn-cs"/>
              </a:rPr>
              <a:t>Spijkers</a:t>
            </a:r>
          </a:p>
          <a:p>
            <a:pPr lvl="0"/>
            <a:r>
              <a:rPr lang="nl-NL" sz="1200" kern="1200" dirty="0">
                <a:solidFill>
                  <a:schemeClr val="tx1"/>
                </a:solidFill>
                <a:effectLst/>
                <a:latin typeface="+mn-lt"/>
                <a:ea typeface="+mn-ea"/>
                <a:cs typeface="+mn-cs"/>
              </a:rPr>
              <a:t>Tang om de spijkers eruit te trekken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dat elke zonde een spijker is. </a:t>
            </a:r>
          </a:p>
          <a:p>
            <a:pPr lvl="0"/>
            <a:r>
              <a:rPr lang="nl-NL" sz="1200" kern="1200" dirty="0">
                <a:solidFill>
                  <a:schemeClr val="tx1"/>
                </a:solidFill>
                <a:effectLst/>
                <a:latin typeface="+mn-lt"/>
                <a:ea typeface="+mn-ea"/>
                <a:cs typeface="+mn-cs"/>
              </a:rPr>
              <a:t>Roep 1 jongere naar voren en laat hem een aantal spijkers in het hout slaan (niet helemaal erin!)</a:t>
            </a:r>
          </a:p>
          <a:p>
            <a:pPr lvl="0"/>
            <a:r>
              <a:rPr lang="nl-NL" sz="1200" kern="1200" dirty="0">
                <a:solidFill>
                  <a:schemeClr val="tx1"/>
                </a:solidFill>
                <a:effectLst/>
                <a:latin typeface="+mn-lt"/>
                <a:ea typeface="+mn-ea"/>
                <a:cs typeface="+mn-cs"/>
              </a:rPr>
              <a:t>Roep een andere jongere en vraag die om de spijkers uit het hout te trekken.</a:t>
            </a:r>
          </a:p>
          <a:p>
            <a:pPr lvl="0"/>
            <a:r>
              <a:rPr lang="nl-NL" sz="1200" kern="1200" dirty="0">
                <a:solidFill>
                  <a:schemeClr val="tx1"/>
                </a:solidFill>
                <a:effectLst/>
                <a:latin typeface="+mn-lt"/>
                <a:ea typeface="+mn-ea"/>
                <a:cs typeface="+mn-cs"/>
              </a:rPr>
              <a:t>Maak de toepassing: Zo is het nu met de vergeving van de zonden. Met elke zonde slaan wij als het ware een spijker in het hout. Vergeving wil zeggen dat de Heere onze zonden weghaalt, net zoals je spijkers uit het hout trekt. Aan het einde hou je een lege plank over. </a:t>
            </a:r>
          </a:p>
          <a:p>
            <a:pPr lvl="0"/>
            <a:r>
              <a:rPr lang="nl-NL" sz="1200" kern="1200" dirty="0">
                <a:solidFill>
                  <a:schemeClr val="tx1"/>
                </a:solidFill>
                <a:effectLst/>
                <a:latin typeface="+mn-lt"/>
                <a:ea typeface="+mn-ea"/>
                <a:cs typeface="+mn-cs"/>
              </a:rPr>
              <a:t>Stel de vraag: Waarom gaat dit voorbeeld mank? Behandel vervolgens de toepassing van bovenstaande alternatieve verwerkingsopdracht (optie 1), stap 4 en verder.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39656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Nodig voor elke jongere:</a:t>
            </a:r>
          </a:p>
          <a:p>
            <a:pPr lvl="0"/>
            <a:r>
              <a:rPr lang="nl-NL" sz="1200" kern="1200" dirty="0">
                <a:solidFill>
                  <a:schemeClr val="tx1"/>
                </a:solidFill>
                <a:effectLst/>
                <a:latin typeface="+mn-lt"/>
                <a:ea typeface="+mn-ea"/>
                <a:cs typeface="+mn-cs"/>
              </a:rPr>
              <a:t>Twee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briefjes</a:t>
            </a:r>
          </a:p>
          <a:p>
            <a:pPr lvl="0"/>
            <a:r>
              <a:rPr lang="nl-NL" sz="1200" kern="1200" dirty="0">
                <a:solidFill>
                  <a:schemeClr val="tx1"/>
                </a:solidFill>
                <a:effectLst/>
                <a:latin typeface="+mn-lt"/>
                <a:ea typeface="+mn-ea"/>
                <a:cs typeface="+mn-cs"/>
              </a:rPr>
              <a:t>Een pen</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Maak 2 kolommen op het bord. Schrijf daarboven een 1 en een 2.</a:t>
            </a:r>
          </a:p>
          <a:p>
            <a:pPr lvl="0"/>
            <a:r>
              <a:rPr lang="nl-NL" sz="1200" kern="1200" dirty="0">
                <a:solidFill>
                  <a:schemeClr val="tx1"/>
                </a:solidFill>
                <a:effectLst/>
                <a:latin typeface="+mn-lt"/>
                <a:ea typeface="+mn-ea"/>
                <a:cs typeface="+mn-cs"/>
              </a:rPr>
              <a:t>Stel de vraag: Wat is jouw meest kostbare bezit? Schrijf dit op een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en zet er een 1 boven.</a:t>
            </a:r>
          </a:p>
          <a:p>
            <a:pPr lvl="0"/>
            <a:r>
              <a:rPr lang="nl-NL" sz="1200" kern="1200" dirty="0">
                <a:solidFill>
                  <a:schemeClr val="tx1"/>
                </a:solidFill>
                <a:effectLst/>
                <a:latin typeface="+mn-lt"/>
                <a:ea typeface="+mn-ea"/>
                <a:cs typeface="+mn-cs"/>
              </a:rPr>
              <a:t>Stel vervolgens de vraag: Wat is jouw op 1 na kostbaarste bezit? Schrijf dit op een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en zet er een 2 boven.</a:t>
            </a:r>
          </a:p>
          <a:p>
            <a:pPr lvl="0"/>
            <a:r>
              <a:rPr lang="nl-NL" sz="1200" kern="1200" dirty="0">
                <a:solidFill>
                  <a:schemeClr val="tx1"/>
                </a:solidFill>
                <a:effectLst/>
                <a:latin typeface="+mn-lt"/>
                <a:ea typeface="+mn-ea"/>
                <a:cs typeface="+mn-cs"/>
              </a:rPr>
              <a:t>Laat de jongeren naar voren komen en hun briefje op het bord plakken. De briefjes met een 1 erboven in de kolom op het bord met een 1 erboven, de briefjes met een 2 erop in de kolom waarboven een 2 staat.</a:t>
            </a:r>
          </a:p>
          <a:p>
            <a:pPr lvl="0"/>
            <a:r>
              <a:rPr lang="nl-NL" sz="1200" kern="1200" dirty="0">
                <a:solidFill>
                  <a:schemeClr val="tx1"/>
                </a:solidFill>
                <a:effectLst/>
                <a:latin typeface="+mn-lt"/>
                <a:ea typeface="+mn-ea"/>
                <a:cs typeface="+mn-cs"/>
              </a:rPr>
              <a:t>Toepassing: Stel nu dat iemand datgene, wat je op het briefje met een 2 erboven hebt opgeschreven, van je steelt of kapot maakt. Dan wordt je erg verdrietig en erg boos. Zeker als je ziet dat iemand dat expres doet. </a:t>
            </a:r>
          </a:p>
          <a:p>
            <a:pPr lvl="0"/>
            <a:r>
              <a:rPr lang="nl-NL" sz="1200" kern="1200" dirty="0">
                <a:solidFill>
                  <a:schemeClr val="tx1"/>
                </a:solidFill>
                <a:effectLst/>
                <a:latin typeface="+mn-lt"/>
                <a:ea typeface="+mn-ea"/>
                <a:cs typeface="+mn-cs"/>
              </a:rPr>
              <a:t>Stel je nu voor dat degene die dat expres kapot gemaakt heeft naar je toe komt en je om vergeving vraagt. En dat, om hem of haar te vergeven, je datgene wat je op je 1</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briefje hebt opgeschreven moet opofferen. Datgene, wat je het meest waardevol vind. Zou je dat doen?</a:t>
            </a:r>
          </a:p>
          <a:p>
            <a:pPr lvl="0"/>
            <a:r>
              <a:rPr lang="nl-NL" sz="1200" kern="1200" dirty="0">
                <a:solidFill>
                  <a:schemeClr val="tx1"/>
                </a:solidFill>
                <a:effectLst/>
                <a:latin typeface="+mn-lt"/>
                <a:ea typeface="+mn-ea"/>
                <a:cs typeface="+mn-cs"/>
              </a:rPr>
              <a:t>Dat is wat de Heere gedaan heeft. Als wij zondigen zijn we net als diegene, die wat er op jouw briefje 2 staat expres kapot maakt. De Heere heeft alle reden om boos daarop te zijn. Maar nog voordat er iemand naar Hem toekwam om Hem om vergeving te vragen, heeft Hij het meest kostbare wat Hij had gegeven om vergeving te bewerken.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20056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een catechisant de binnenkomer van pagina 11 voorlezen. Spreek met elkaar door over dit voorbeeld.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Bijbel zegt dat er niemand is die goed doet, zelfs niet één!</a:t>
            </a:r>
          </a:p>
          <a:p>
            <a:r>
              <a:rPr lang="nl-NL" dirty="0"/>
              <a:t>‘O God! Wees mij zonder genadig!’</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kan de zonden niet ongestraft laten. </a:t>
            </a:r>
          </a:p>
          <a:p>
            <a:r>
              <a:rPr lang="nl-NL" dirty="0"/>
              <a:t>Omdat Jezus heeft geleden, gestorven, begraven en opgestaan is.</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Psalm 103:12, oneindig ver weg!</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vergeving hebt gekregen, dan wil God zelfs nooit meer aan je zondige aard denken. </a:t>
            </a:r>
          </a:p>
          <a:p>
            <a:r>
              <a:rPr lang="nl-NL" dirty="0"/>
              <a:t>Omdat Jezus hier voor heeft betaald.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betekent dat je de ander zo vaak vergeeft als dat nodig is. </a:t>
            </a:r>
          </a:p>
          <a:p>
            <a:r>
              <a:rPr lang="nl-NL" dirty="0"/>
              <a:t>Je mag vragen of Jezus, Die Zijn leven gegeven heeft om zondaren te kunnen vergeven, of Hij je daarbij wil helpen.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Onverdiende genade</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Vergeving van de zonden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Elkaar vergeven</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r>
              <a:rPr lang="nl-NL" dirty="0"/>
              <a:t>Wat betekent 7 x 70 keer vergeven?</a:t>
            </a:r>
          </a:p>
          <a:p>
            <a:r>
              <a:rPr lang="nl-NL" dirty="0"/>
              <a:t>Wat mag je doen als je vergeven moeilijk vindt?</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Elkaar vergeven</a:t>
            </a:r>
          </a:p>
        </p:txBody>
      </p:sp>
      <p:pic>
        <p:nvPicPr>
          <p:cNvPr id="9" name="Tijdelijke aanduiding voor inhoud 5" descr="Afbeelding met binnen, muur, taart, klein&#10;&#10;Beschrijving is gegenereerd met zeer hoge betrouwbaarheid">
            <a:extLst>
              <a:ext uri="{FF2B5EF4-FFF2-40B4-BE49-F238E27FC236}">
                <a16:creationId xmlns:a16="http://schemas.microsoft.com/office/drawing/2014/main" id="{F4DF1ADF-15EC-489F-98C8-A4007BE55CB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72" r="24272"/>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14.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a:r>
              <a:rPr lang="nl-NL" dirty="0"/>
              <a:t>Jij hebt vergeving van je zonden nodig.</a:t>
            </a:r>
          </a:p>
          <a:p>
            <a:pPr marL="0"/>
            <a:r>
              <a:rPr lang="nl-NL" dirty="0"/>
              <a:t>Om Jezus’ wil.</a:t>
            </a:r>
          </a:p>
          <a:p>
            <a:pPr marL="0"/>
            <a:r>
              <a:rPr lang="nl-NL" dirty="0"/>
              <a:t>Vergeven en vergeten!</a:t>
            </a:r>
          </a:p>
          <a:p>
            <a:pPr marL="0"/>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Waarom is het soms heel moeilijk om te vergeven?</a:t>
            </a:r>
          </a:p>
          <a:p>
            <a:r>
              <a:rPr lang="nl-NL" dirty="0"/>
              <a:t>Praat er over in tweetallen en schrijf je antwoord op bij de aantekeningen op pagina 16.</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Als mens kun je wel vergeven, maar niet vergeten!</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Bespreek in groepjes van vier hoe je kunt vergeven.</a:t>
            </a:r>
          </a:p>
          <a:p>
            <a:pPr marL="285750" indent="-285750">
              <a:buFont typeface="Arial" panose="020B0604020202020204" pitchFamily="34" charset="0"/>
              <a:buChar char="•"/>
            </a:pPr>
            <a:r>
              <a:rPr lang="nl-NL" dirty="0"/>
              <a:t>Schrijf het op pagina 16.</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Welke dingen zou jij </a:t>
            </a:r>
            <a:r>
              <a:rPr lang="nl-NL" i="1" dirty="0"/>
              <a:t>nooit </a:t>
            </a:r>
            <a:r>
              <a:rPr lang="nl-NL" dirty="0"/>
              <a:t>vergeven en waarom?</a:t>
            </a:r>
          </a:p>
          <a:p>
            <a:pPr marL="285750" indent="-285750">
              <a:buFont typeface="Arial" panose="020B0604020202020204" pitchFamily="34" charset="0"/>
              <a:buChar char="•"/>
            </a:pPr>
            <a:r>
              <a:rPr lang="nl-NL" dirty="0"/>
              <a:t>Bespreek dit in tweetallen.</a:t>
            </a:r>
          </a:p>
          <a:p>
            <a:pPr marL="285750" indent="-285750">
              <a:buFont typeface="Arial" panose="020B0604020202020204" pitchFamily="34" charset="0"/>
              <a:buChar char="•"/>
            </a:pPr>
            <a:r>
              <a:rPr lang="nl-NL" dirty="0"/>
              <a:t>Bespreek daarna in de grote groep.</a:t>
            </a:r>
          </a:p>
          <a:p>
            <a:pPr marL="28575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p:txBody>
      </p:sp>
      <p:pic>
        <p:nvPicPr>
          <p:cNvPr id="9" name="Tijdelijke aanduiding voor inhoud 5">
            <a:extLst>
              <a:ext uri="{FF2B5EF4-FFF2-40B4-BE49-F238E27FC236}">
                <a16:creationId xmlns:a16="http://schemas.microsoft.com/office/drawing/2014/main" id="{53F8F8E2-5A89-4439-A513-F9D42696CF5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549" t="-74897" r="28033" b="-74897"/>
          <a:stretch/>
        </p:blipFill>
        <p:spPr>
          <a:xfrm>
            <a:off x="6984000" y="190800"/>
            <a:ext cx="5014800" cy="6476400"/>
          </a:xfrm>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32:1 of Psalm 103:6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Psalm 103:1-22</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nodig om vergeving van God te krijgen?</a:t>
            </a:r>
          </a:p>
          <a:p>
            <a:pPr marL="285750" indent="-285750">
              <a:buFont typeface="Arial" panose="020B0604020202020204" pitchFamily="34" charset="0"/>
              <a:buChar char="•"/>
            </a:pPr>
            <a:r>
              <a:rPr lang="nl-NL" dirty="0"/>
              <a:t>Wat moet je doen als je wilt dat God je zonden vergeeft?</a:t>
            </a:r>
          </a:p>
          <a:p>
            <a:pPr marL="285750" lvl="0" indent="-285750">
              <a:buFont typeface="Arial" panose="020B0604020202020204" pitchFamily="34" charset="0"/>
              <a:buChar char="•"/>
            </a:pPr>
            <a:endParaRPr lang="nl-NL" dirty="0"/>
          </a:p>
        </p:txBody>
      </p:sp>
      <p:pic>
        <p:nvPicPr>
          <p:cNvPr id="8" name="Tijdelijke aanduiding voor inhoud 7">
            <a:extLst>
              <a:ext uri="{FF2B5EF4-FFF2-40B4-BE49-F238E27FC236}">
                <a16:creationId xmlns:a16="http://schemas.microsoft.com/office/drawing/2014/main" id="{7EF0E31C-A41F-4A98-BAF2-EB4C5C77857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313" r="24313"/>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r>
              <a:rPr lang="nl-NL" b="1" dirty="0"/>
              <a:t>Wat is vergeven?</a:t>
            </a:r>
          </a:p>
          <a:p>
            <a:r>
              <a:rPr lang="nl-NL" dirty="0"/>
              <a:t>Maak een lijstje met wat je afgelopen week fout hebt gedaan.</a:t>
            </a:r>
          </a:p>
          <a:p>
            <a:endParaRPr lang="nl-NL" dirty="0"/>
          </a:p>
          <a:p>
            <a:endParaRPr lang="nl-NL" dirty="0"/>
          </a:p>
          <a:p>
            <a:endParaRPr lang="nl-NL"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a:t>
            </a:r>
          </a:p>
        </p:txBody>
      </p:sp>
      <p:pic>
        <p:nvPicPr>
          <p:cNvPr id="8" name="Tijdelijke aanduiding voor inhoud 5" descr="Afbeelding met visitekaartje&#10;&#10;Beschrijving is gegenereerd met hoge betrouwbaarheid">
            <a:extLst>
              <a:ext uri="{FF2B5EF4-FFF2-40B4-BE49-F238E27FC236}">
                <a16:creationId xmlns:a16="http://schemas.microsoft.com/office/drawing/2014/main" id="{359C9F5D-05B7-4169-96DC-0E90DE164A5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772" r="26772"/>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B8E1C-96BC-4294-9DD2-14C8C252B77B}"/>
              </a:ext>
            </a:extLst>
          </p:cNvPr>
          <p:cNvSpPr>
            <a:spLocks noGrp="1"/>
          </p:cNvSpPr>
          <p:nvPr>
            <p:ph type="title"/>
          </p:nvPr>
        </p:nvSpPr>
        <p:spPr/>
        <p:txBody>
          <a:bodyPr>
            <a:normAutofit fontScale="90000"/>
          </a:bodyPr>
          <a:lstStyle/>
          <a:p>
            <a:r>
              <a:rPr lang="nl-NL" dirty="0"/>
              <a:t>Alternatieve verwerkingsopdracht (2)</a:t>
            </a:r>
          </a:p>
        </p:txBody>
      </p:sp>
      <p:sp>
        <p:nvSpPr>
          <p:cNvPr id="4" name="Tijdelijke aanduiding voor verticale tekst 3">
            <a:extLst>
              <a:ext uri="{FF2B5EF4-FFF2-40B4-BE49-F238E27FC236}">
                <a16:creationId xmlns:a16="http://schemas.microsoft.com/office/drawing/2014/main" id="{9059FA97-5C1A-43F5-9D63-5E5280F771D1}"/>
              </a:ext>
            </a:extLst>
          </p:cNvPr>
          <p:cNvSpPr>
            <a:spLocks noGrp="1"/>
          </p:cNvSpPr>
          <p:nvPr>
            <p:ph type="body" orient="vert" sz="quarter" idx="10"/>
          </p:nvPr>
        </p:nvSpPr>
        <p:spPr/>
        <p:txBody>
          <a:bodyPr>
            <a:normAutofit fontScale="85000" lnSpcReduction="10000"/>
          </a:bodyPr>
          <a:lstStyle/>
          <a:p>
            <a:r>
              <a:rPr lang="nl-NL" dirty="0"/>
              <a:t>Alternatieve verwerkingsopdracht (2)</a:t>
            </a:r>
          </a:p>
        </p:txBody>
      </p:sp>
      <p:pic>
        <p:nvPicPr>
          <p:cNvPr id="5" name="Tijdelijke aanduiding voor inhoud 5" descr="Afbeelding met lucht, buiten, houten, grond&#10;&#10;Beschrijving is gegenereerd met zeer hoge betrouwbaarheid">
            <a:extLst>
              <a:ext uri="{FF2B5EF4-FFF2-40B4-BE49-F238E27FC236}">
                <a16:creationId xmlns:a16="http://schemas.microsoft.com/office/drawing/2014/main" id="{30ABC417-8EE7-441E-AC5D-E488B9E4C80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9256" b="9256"/>
          <a:stretch/>
        </p:blipFill>
        <p:spPr>
          <a:prstGeom prst="rect">
            <a:avLst/>
          </a:prstGeom>
          <a:effectLst/>
        </p:spPr>
      </p:pic>
    </p:spTree>
    <p:extLst>
      <p:ext uri="{BB962C8B-B14F-4D97-AF65-F5344CB8AC3E}">
        <p14:creationId xmlns:p14="http://schemas.microsoft.com/office/powerpoint/2010/main" val="220135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(3)</a:t>
            </a:r>
          </a:p>
        </p:txBody>
      </p:sp>
      <p:sp>
        <p:nvSpPr>
          <p:cNvPr id="3" name="Tijdelijke aanduiding voor tekst 2"/>
          <p:cNvSpPr>
            <a:spLocks noGrp="1"/>
          </p:cNvSpPr>
          <p:nvPr>
            <p:ph type="body" sz="quarter" idx="11"/>
          </p:nvPr>
        </p:nvSpPr>
        <p:spPr/>
        <p:txBody>
          <a:bodyPr/>
          <a:lstStyle/>
          <a:p>
            <a:r>
              <a:rPr lang="nl-NL" b="1" dirty="0"/>
              <a:t>Vergeven kost wat</a:t>
            </a:r>
          </a:p>
          <a:p>
            <a:r>
              <a:rPr lang="nl-NL" dirty="0"/>
              <a:t>Maak twee kolommen en schrijf daarboven 1 en 2.</a:t>
            </a:r>
          </a:p>
          <a:p>
            <a:endParaRPr lang="nl-NL" dirty="0"/>
          </a:p>
          <a:p>
            <a:endParaRPr lang="nl-NL"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(3)</a:t>
            </a:r>
          </a:p>
        </p:txBody>
      </p:sp>
      <p:pic>
        <p:nvPicPr>
          <p:cNvPr id="9" name="Tijdelijke aanduiding voor inhoud 5">
            <a:extLst>
              <a:ext uri="{FF2B5EF4-FFF2-40B4-BE49-F238E27FC236}">
                <a16:creationId xmlns:a16="http://schemas.microsoft.com/office/drawing/2014/main" id="{3AE51193-ACEF-44A3-96BA-D3851FDEAA0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84512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Lezen &gt; </a:t>
            </a:r>
            <a:r>
              <a:rPr lang="nl-NL" i="1" dirty="0"/>
              <a:t>Je stelt jezelf de vraag: Wat staat er?</a:t>
            </a:r>
          </a:p>
          <a:p>
            <a:endParaRPr lang="nl-NL" dirty="0"/>
          </a:p>
          <a:p>
            <a:r>
              <a:rPr lang="nl-NL" dirty="0"/>
              <a:t>2. Luisteren &gt; </a:t>
            </a:r>
            <a:r>
              <a:rPr lang="nl-NL" i="1" dirty="0"/>
              <a:t>Je stelt jezelf de vraag: Wat betekent het?</a:t>
            </a:r>
          </a:p>
          <a:p>
            <a:endParaRPr lang="nl-NL" i="1" dirty="0"/>
          </a:p>
          <a:p>
            <a:r>
              <a:rPr lang="nl-NL" dirty="0"/>
              <a:t>3. Leren &gt; </a:t>
            </a:r>
            <a:r>
              <a:rPr lang="nl-NL" i="1" dirty="0"/>
              <a:t>Je stelt jezelf de vraag: Welke invloed heeft dit op mijn leven?</a:t>
            </a:r>
          </a:p>
          <a:p>
            <a:endParaRPr lang="nl-NL"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 name="Tijdelijke aanduiding voor inhoud 5">
            <a:extLst>
              <a:ext uri="{FF2B5EF4-FFF2-40B4-BE49-F238E27FC236}">
                <a16:creationId xmlns:a16="http://schemas.microsoft.com/office/drawing/2014/main" id="{A0A67F29-5D5C-4E24-96BB-C0403CBC266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9" t="-27276" r="-402" b="-27276"/>
          <a:stretch/>
        </p:blipFill>
        <p:spPr>
          <a:xfrm>
            <a:off x="6984000" y="190800"/>
            <a:ext cx="5014800" cy="6476400"/>
          </a:xfrm>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de Bijbel leert dat God rechtvaardig en genadig is.</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vergeving nodig heb en dat deze vergeving bij Christus te verkrijgen is.</a:t>
            </a:r>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in mijn gebed mijn zonden concreet tegenover God benoemen.</a:t>
            </a:r>
            <a:endParaRPr lang="en-US"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Vergeving</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heb jij vergeving nodig?</a:t>
            </a:r>
          </a:p>
          <a:p>
            <a:pPr marL="285750" indent="-285750">
              <a:buFont typeface="Arial" panose="020B0604020202020204" pitchFamily="34" charset="0"/>
              <a:buChar char="•"/>
            </a:pPr>
            <a:r>
              <a:rPr lang="nl-NL" dirty="0"/>
              <a:t>Wat mag je bidden als je dit beseft?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Vergeving</a:t>
            </a:r>
          </a:p>
        </p:txBody>
      </p:sp>
      <p:pic>
        <p:nvPicPr>
          <p:cNvPr id="10" name="Tijdelijke aanduiding voor inhoud 5" descr="Afbeelding met persoon, grond, buiten, boom&#10;&#10;Beschrijving is gegenereerd met zeer hoge betrouwbaarheid">
            <a:extLst>
              <a:ext uri="{FF2B5EF4-FFF2-40B4-BE49-F238E27FC236}">
                <a16:creationId xmlns:a16="http://schemas.microsoft.com/office/drawing/2014/main" id="{25367A50-5DD1-4EED-B97F-D3137493021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5081" r="33261"/>
          <a:stretch/>
        </p:blipFill>
        <p:spPr>
          <a:xfrm>
            <a:off x="6984000" y="190800"/>
            <a:ext cx="5014800" cy="64764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Om Jezus’ wil</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kan God niet ‘zomaar’ vergeven?</a:t>
            </a:r>
          </a:p>
          <a:p>
            <a:pPr marL="285750" indent="-285750">
              <a:buFont typeface="Arial" panose="020B0604020202020204" pitchFamily="34" charset="0"/>
              <a:buChar char="•"/>
            </a:pPr>
            <a:r>
              <a:rPr lang="nl-NL" dirty="0"/>
              <a:t>Waarom kan jij vergeving krijgen?</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Om Jezus’ wil</a:t>
            </a:r>
          </a:p>
        </p:txBody>
      </p:sp>
      <p:pic>
        <p:nvPicPr>
          <p:cNvPr id="8" name="Tijdelijke aanduiding voor inhoud 5" descr="Afbeelding met lucht, buiten, wolken, vliegtuig&#10;&#10;Beschrijving is gegenereerd met zeer hoge betrouwbaarheid">
            <a:extLst>
              <a:ext uri="{FF2B5EF4-FFF2-40B4-BE49-F238E27FC236}">
                <a16:creationId xmlns:a16="http://schemas.microsoft.com/office/drawing/2014/main" id="{2F75D9D2-904A-4EE8-8195-E385024AE37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70" b="3870"/>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Vergeven en vergeten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ver doet God de zonden weg?</a:t>
            </a:r>
          </a:p>
          <a:p>
            <a:endParaRPr lang="nl-NL" dirty="0"/>
          </a:p>
          <a:p>
            <a:endParaRPr lang="nl-NL"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Vergeven en vergeten</a:t>
            </a:r>
          </a:p>
        </p:txBody>
      </p:sp>
      <p:pic>
        <p:nvPicPr>
          <p:cNvPr id="11" name="Tijdelijke aanduiding voor inhoud 5" descr="Afbeelding met fles, object&#10;&#10;Beschrijving is gegenereerd met hoge betrouwbaarheid">
            <a:extLst>
              <a:ext uri="{FF2B5EF4-FFF2-40B4-BE49-F238E27FC236}">
                <a16:creationId xmlns:a16="http://schemas.microsoft.com/office/drawing/2014/main" id="{7CDC61BB-34F1-425E-8715-77B5F359BE4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02" t="-14257" r="800" b="-14257"/>
          <a:stretch/>
        </p:blipFill>
        <p:spPr>
          <a:xfrm>
            <a:off x="6984000" y="190800"/>
            <a:ext cx="5014800" cy="64764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Toch nog zonde</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het grote wonder ondanks dat je toch nog zonde doet?</a:t>
            </a:r>
          </a:p>
          <a:p>
            <a:pPr marL="285750" indent="-285750">
              <a:buFont typeface="Arial" panose="020B0604020202020204" pitchFamily="34" charset="0"/>
              <a:buChar char="•"/>
            </a:pPr>
            <a:r>
              <a:rPr lang="nl-NL" dirty="0"/>
              <a:t>Hoe kan je vrijspraak krijgen van al je zonden?</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Toch nog zonde</a:t>
            </a:r>
          </a:p>
        </p:txBody>
      </p:sp>
      <p:pic>
        <p:nvPicPr>
          <p:cNvPr id="8" name="Tijdelijke aanduiding voor inhoud 5" descr="Afbeelding met hek&#10;&#10;Beschrijving is gegenereerd met zeer hoge betrouwbaarheid">
            <a:extLst>
              <a:ext uri="{FF2B5EF4-FFF2-40B4-BE49-F238E27FC236}">
                <a16:creationId xmlns:a16="http://schemas.microsoft.com/office/drawing/2014/main" id="{9B02DE0E-F0F5-483C-857A-95293AB9633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9529" t="145" r="8853" b="-145"/>
          <a:stretch/>
        </p:blipFill>
        <p:spPr>
          <a:xfrm>
            <a:off x="6984000" y="190800"/>
            <a:ext cx="5014800" cy="64764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09A90D31-1385-4917-92C2-D1D82124D639}"/>
</file>

<file path=customXml/itemProps2.xml><?xml version="1.0" encoding="utf-8"?>
<ds:datastoreItem xmlns:ds="http://schemas.openxmlformats.org/officeDocument/2006/customXml" ds:itemID="{4F5F01C6-FEBC-49FE-91BF-92E3E3708327}"/>
</file>

<file path=customXml/itemProps3.xml><?xml version="1.0" encoding="utf-8"?>
<ds:datastoreItem xmlns:ds="http://schemas.openxmlformats.org/officeDocument/2006/customXml" ds:itemID="{DEBF86B2-7CB0-400E-967C-7E9BDD98799C}"/>
</file>

<file path=docProps/app.xml><?xml version="1.0" encoding="utf-8"?>
<Properties xmlns="http://schemas.openxmlformats.org/officeDocument/2006/extended-properties" xmlns:vt="http://schemas.openxmlformats.org/officeDocument/2006/docPropsVTypes">
  <Template>LeerMij-catechesatiemethode-HHJO</Template>
  <TotalTime>92</TotalTime>
  <Words>775</Words>
  <Application>Microsoft Office PowerPoint</Application>
  <PresentationFormat>Breedbeeld</PresentationFormat>
  <Paragraphs>147</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Vergeving van de zonden</vt:lpstr>
      <vt:lpstr>Opening</vt:lpstr>
      <vt:lpstr>Bijbelstudie</vt:lpstr>
      <vt:lpstr>Binnenkomer</vt:lpstr>
      <vt:lpstr>Doelen</vt:lpstr>
      <vt:lpstr>Begrip: Vergeving</vt:lpstr>
      <vt:lpstr>Begrip: Om Jezus’ wil</vt:lpstr>
      <vt:lpstr>Begrip: Vergeven en vergeten</vt:lpstr>
      <vt:lpstr>Begrip: Toch nog zonde</vt:lpstr>
      <vt:lpstr>Begrip: Elkaar vergeven</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Alternatieve verwerkingsopdracht (1)</vt:lpstr>
      <vt:lpstr>Alternatieve verwerkingsopdracht (2)</vt:lpstr>
      <vt:lpstr>Alternatieve verwerkingsopdracht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