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83" r:id="rId22"/>
    <p:sldId id="285" r:id="rId23"/>
    <p:sldId id="28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43" d="100"/>
          <a:sy n="43"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kan hier nog een keuze gemaakt worden bij het zingen van de Psalmen.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pagina 15 van de handleiding.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plaats van het vertellen van het verhaal van pagina 15, kan er worden gekozen om het YouTube-filmpje te laten zien. Deze is te vinden op: https://www.youtube.com/watch?v=VtwIMIoXpmo en werkt ook doormiddel van een klik op de rol touw.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Zie voor verhaal van 2 pagina 16.</a:t>
            </a:r>
          </a:p>
          <a:p>
            <a:pPr lvl="0"/>
            <a:endParaRPr lang="nl-NL" sz="1200" kern="1200" dirty="0">
              <a:solidFill>
                <a:schemeClr val="tx1"/>
              </a:solidFill>
              <a:effectLst/>
              <a:latin typeface="+mn-lt"/>
              <a:ea typeface="+mn-ea"/>
              <a:cs typeface="+mn-cs"/>
            </a:endParaRPr>
          </a:p>
          <a:p>
            <a:pPr lvl="0"/>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In plaats van gatentekst, bespreking van het Bijbelgedeelte via observatievragen.</a:t>
            </a:r>
          </a:p>
          <a:p>
            <a:r>
              <a:rPr lang="nl-NL" sz="1200" kern="1200" dirty="0">
                <a:solidFill>
                  <a:schemeClr val="tx1"/>
                </a:solidFill>
                <a:effectLst/>
                <a:latin typeface="+mn-lt"/>
                <a:ea typeface="+mn-ea"/>
                <a:cs typeface="+mn-cs"/>
              </a:rPr>
              <a:t>Benodigd: flipover</a:t>
            </a:r>
          </a:p>
          <a:p>
            <a:r>
              <a:rPr lang="nl-NL" sz="1200" kern="1200" dirty="0">
                <a:solidFill>
                  <a:schemeClr val="tx1"/>
                </a:solidFill>
                <a:effectLst/>
                <a:latin typeface="+mn-lt"/>
                <a:ea typeface="+mn-ea"/>
                <a:cs typeface="+mn-cs"/>
              </a:rPr>
              <a:t>Maak met elkaar een overzicht waarin de volgende vragen worden beantwoord:</a:t>
            </a:r>
          </a:p>
          <a:p>
            <a:pPr lvl="0"/>
            <a:r>
              <a:rPr lang="nl-NL" sz="1200" kern="1200" dirty="0">
                <a:solidFill>
                  <a:schemeClr val="tx1"/>
                </a:solidFill>
                <a:effectLst/>
                <a:latin typeface="+mn-lt"/>
                <a:ea typeface="+mn-ea"/>
                <a:cs typeface="+mn-cs"/>
              </a:rPr>
              <a:t>Wat doet God?</a:t>
            </a:r>
          </a:p>
          <a:p>
            <a:pPr lvl="0"/>
            <a:r>
              <a:rPr lang="nl-NL" sz="1200" kern="1200" dirty="0">
                <a:solidFill>
                  <a:schemeClr val="tx1"/>
                </a:solidFill>
                <a:effectLst/>
                <a:latin typeface="+mn-lt"/>
                <a:ea typeface="+mn-ea"/>
                <a:cs typeface="+mn-cs"/>
              </a:rPr>
              <a:t>Waarom doet God dat?</a:t>
            </a:r>
          </a:p>
          <a:p>
            <a:pPr lvl="0"/>
            <a:r>
              <a:rPr lang="nl-NL" sz="1200" kern="1200" dirty="0">
                <a:solidFill>
                  <a:schemeClr val="tx1"/>
                </a:solidFill>
                <a:effectLst/>
                <a:latin typeface="+mn-lt"/>
                <a:ea typeface="+mn-ea"/>
                <a:cs typeface="+mn-cs"/>
              </a:rPr>
              <a:t>Voor wie was het fijn of goed wat de Heere deed?</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Voor ons zijn de zandkorrels niet te tellen. Als je bedenkt dat één zandkorrel staat voor één jaar duurt dit oneindig.  Maar dan nog komt er aan het aantal zandkorrels op aarde een einde, maar in de eeuwigheid zal dit niet zo zijn. Dit voorbeeld kan ook gegeven worden aan de hand van sterren.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4224563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Een afsluitende/reflectie opdracht</a:t>
            </a:r>
          </a:p>
          <a:p>
            <a:r>
              <a:rPr lang="nl-NL" sz="1200" kern="1200" dirty="0">
                <a:solidFill>
                  <a:schemeClr val="tx1"/>
                </a:solidFill>
                <a:effectLst/>
                <a:latin typeface="+mn-lt"/>
                <a:ea typeface="+mn-ea"/>
                <a:cs typeface="+mn-cs"/>
              </a:rPr>
              <a:t>Laat de catechisanten schriftelijk de volgende zin afmaken:</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“Als ik nog maar 24 uur te leven heb, dan is het voor mij ...... om te weten dat ik het eigendom van Christus ben.”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Vraag of iemand dat wat hij heeft opgeschreven wil delen met de anderen, of laat in tweetallen uitwisselen.</a:t>
            </a:r>
          </a:p>
          <a:p>
            <a:r>
              <a:rPr lang="nl-NL" sz="1200" kern="1200" dirty="0">
                <a:solidFill>
                  <a:schemeClr val="tx1"/>
                </a:solidFill>
                <a:effectLst/>
                <a:latin typeface="+mn-lt"/>
                <a:ea typeface="+mn-ea"/>
                <a:cs typeface="+mn-cs"/>
              </a:rPr>
              <a:t>Praat plenair door of het dan </a:t>
            </a:r>
            <a:r>
              <a:rPr lang="nl-NL" sz="1200" i="1" kern="1200" dirty="0">
                <a:solidFill>
                  <a:schemeClr val="tx1"/>
                </a:solidFill>
                <a:effectLst/>
                <a:latin typeface="+mn-lt"/>
                <a:ea typeface="+mn-ea"/>
                <a:cs typeface="+mn-cs"/>
              </a:rPr>
              <a:t>minder belangrijk, even belangrijk </a:t>
            </a:r>
            <a:r>
              <a:rPr lang="nl-NL" sz="1200" kern="1200" dirty="0">
                <a:solidFill>
                  <a:schemeClr val="tx1"/>
                </a:solidFill>
                <a:effectLst/>
                <a:latin typeface="+mn-lt"/>
                <a:ea typeface="+mn-ea"/>
                <a:cs typeface="+mn-cs"/>
              </a:rPr>
              <a:t>of </a:t>
            </a:r>
            <a:r>
              <a:rPr lang="nl-NL" sz="1200" i="1" kern="1200" dirty="0">
                <a:solidFill>
                  <a:schemeClr val="tx1"/>
                </a:solidFill>
                <a:effectLst/>
                <a:latin typeface="+mn-lt"/>
                <a:ea typeface="+mn-ea"/>
                <a:cs typeface="+mn-cs"/>
              </a:rPr>
              <a:t>belangrijker</a:t>
            </a:r>
            <a:r>
              <a:rPr lang="nl-NL" sz="1200" kern="1200" dirty="0">
                <a:solidFill>
                  <a:schemeClr val="tx1"/>
                </a:solidFill>
                <a:effectLst/>
                <a:latin typeface="+mn-lt"/>
                <a:ea typeface="+mn-ea"/>
                <a:cs typeface="+mn-cs"/>
              </a:rPr>
              <a:t> is om te weten dat je het eigendom van Christus bent. Het is aan de catecheet om dit verder uit te leggen.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Sluit af met de open vraag: “Wie van jullie weet of hij of zij over 24 uur nog leeft?”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a:p>
        </p:txBody>
      </p:sp>
    </p:spTree>
    <p:extLst>
      <p:ext uri="{BB962C8B-B14F-4D97-AF65-F5344CB8AC3E}">
        <p14:creationId xmlns:p14="http://schemas.microsoft.com/office/powerpoint/2010/main" val="382665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een catechisant de binnenkomer van pagina 23 voorlezen. Spreek met elkaar door over de vraag: ‘Wat is jouw toekomst na dit leven? En hoe zou je dit aan deze klasgenoot uitleggen?’</a:t>
            </a:r>
          </a:p>
          <a:p>
            <a:endParaRPr lang="nl-NL" dirty="0"/>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Bijbel spreekt over eeuwig leven. </a:t>
            </a:r>
          </a:p>
          <a:p>
            <a:r>
              <a:rPr lang="nl-NL" dirty="0"/>
              <a:t>Nee, je leven zal daar voor eeuwig zijn.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mag dan voor eeuwig met de Heere leven, je mag dan wonen op de nieuwe aarde.</a:t>
            </a:r>
          </a:p>
          <a:p>
            <a:r>
              <a:rPr lang="nl-NL" dirty="0"/>
              <a:t>Het eeuwige leven begint op aarde al.</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hel is de plaats waar God afwezig is met Zichzelf.</a:t>
            </a:r>
          </a:p>
          <a:p>
            <a:r>
              <a:rPr lang="nl-NL" dirty="0"/>
              <a:t>Door in dit leven in de Heere Jezus te geloven.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niet meer van bestemming wisselen.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Gods eer</a:t>
            </a:r>
          </a:p>
          <a:p>
            <a:r>
              <a:rPr lang="nl-NL" dirty="0"/>
              <a:t>God de Vader als Schepper, opzoeken van zondaren en hun Vader wilde zijn. God de Zoon omdat hij aan het kruis wilde sterven om voor de zonden te betalen en de straf op de zonde te dragen. God de Heilige Geest omdat Hij in het hart het geloof gewerkt heeft.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twIMIoXpmo"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Hemel of hel</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Het eeuwige leven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normAutofit/>
          </a:bodyPr>
          <a:lstStyle/>
          <a:p>
            <a:r>
              <a:rPr lang="nl-NL" dirty="0"/>
              <a:t>Begrip: Gods eer</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 gaat het om als je gelukzalig bent?</a:t>
            </a:r>
          </a:p>
          <a:p>
            <a:pPr marL="285750" indent="-285750">
              <a:buFont typeface="Arial" panose="020B0604020202020204" pitchFamily="34" charset="0"/>
              <a:buChar char="•"/>
            </a:pPr>
            <a:r>
              <a:rPr lang="nl-NL" dirty="0"/>
              <a:t>Waarvoor krijgen de Vader, de Zoon en de Heilige Geest eer?</a:t>
            </a:r>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Gods eer</a:t>
            </a:r>
          </a:p>
        </p:txBody>
      </p:sp>
      <p:pic>
        <p:nvPicPr>
          <p:cNvPr id="9" name="Tijdelijke aanduiding voor inhoud 5" descr="Afbeelding met buiten, persoon, gebouw&#10;&#10;Beschrijving is gegenereerd met zeer hoge betrouwbaarheid">
            <a:extLst>
              <a:ext uri="{FF2B5EF4-FFF2-40B4-BE49-F238E27FC236}">
                <a16:creationId xmlns:a16="http://schemas.microsoft.com/office/drawing/2014/main" id="{5BEB2A5F-A531-4792-A438-F823862D5EA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2356" r="22356"/>
          <a:stretch/>
        </p:blipFill>
        <p:spPr>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26,</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Eeuwigheid = zonder eind.</a:t>
            </a:r>
          </a:p>
          <a:p>
            <a:r>
              <a:rPr lang="nl-NL" dirty="0"/>
              <a:t>Iedereen is op weg. </a:t>
            </a:r>
          </a:p>
          <a:p>
            <a:r>
              <a:rPr lang="nl-NL" dirty="0"/>
              <a:t>Er zijn twee wegen</a:t>
            </a:r>
          </a:p>
          <a:p>
            <a:r>
              <a:rPr lang="nl-NL" dirty="0"/>
              <a:t>Gods kinderen ontvangen troost en eeuwige vreugd. </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Wat betekent eeuwig leven voor jou?</a:t>
            </a:r>
          </a:p>
          <a:p>
            <a:r>
              <a:rPr lang="nl-NL" dirty="0"/>
              <a:t>Praat er over in tweetallen en schrijf je antwoord op bij de aantekeningen op pagina 28.</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Eeuwig bij God zijn zorgt ervoor dat je geen pijn ervaart bij het lijden in deze wereld!</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Bespreek in groepjes van vier wat volgens jou de reden is dat veel mensen het eeuwige leven ontkennen.</a:t>
            </a:r>
          </a:p>
          <a:p>
            <a:pPr marL="285750" indent="-285750">
              <a:buFont typeface="Arial" panose="020B0604020202020204" pitchFamily="34" charset="0"/>
              <a:buChar char="•"/>
            </a:pPr>
            <a:r>
              <a:rPr lang="nl-NL" dirty="0"/>
              <a:t>Schrijf het op pagina 28.</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 ‘Het touw’</a:t>
            </a:r>
          </a:p>
        </p:txBody>
      </p:sp>
      <p:pic>
        <p:nvPicPr>
          <p:cNvPr id="4" name="Tijdelijke aanduiding voor inhoud 4">
            <a:extLst>
              <a:ext uri="{FF2B5EF4-FFF2-40B4-BE49-F238E27FC236}">
                <a16:creationId xmlns:a16="http://schemas.microsoft.com/office/drawing/2014/main" id="{96715911-BDB5-489E-AA7F-C2113C67C9E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628" b="29628"/>
          <a:stretch/>
        </p:blipFill>
        <p:spPr>
          <a:prstGeom prst="rect">
            <a:avLst/>
          </a:prstGeom>
        </p:spPr>
      </p:pic>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(1)</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endParaRPr lang="nl-NL" dirty="0"/>
          </a:p>
        </p:txBody>
      </p:sp>
      <p:pic>
        <p:nvPicPr>
          <p:cNvPr id="9" name="Tijdelijke aanduiding voor inhoud 5">
            <a:hlinkClick r:id="rId3"/>
            <a:extLst>
              <a:ext uri="{FF2B5EF4-FFF2-40B4-BE49-F238E27FC236}">
                <a16:creationId xmlns:a16="http://schemas.microsoft.com/office/drawing/2014/main" id="{5AE5AEA1-81A9-46D8-BCF8-754B4E9C94D1}"/>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t="1567" b="1567"/>
          <a:stretch/>
        </p:blipFill>
        <p:spPr>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73:14 of Psalm 49:6</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a:t>Jesaja 65:17-25</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lvl="0"/>
            <a:r>
              <a:rPr lang="nl-NL" dirty="0"/>
              <a:t>1. Terugblik op de binnenkomer</a:t>
            </a:r>
          </a:p>
          <a:p>
            <a:pPr lvl="0"/>
            <a:r>
              <a:rPr lang="nl-NL" dirty="0"/>
              <a:t>2. Verhaal: Nog mooier dan ik dacht!</a:t>
            </a:r>
          </a:p>
          <a:p>
            <a:pPr lvl="0"/>
            <a:r>
              <a:rPr lang="nl-NL" dirty="0"/>
              <a:t>3. Hoe zal de ontmoeting met Jezus eruit zien?</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p:txBody>
      </p:sp>
      <p:pic>
        <p:nvPicPr>
          <p:cNvPr id="9" name="Tijdelijke aanduiding voor inhoud 4">
            <a:extLst>
              <a:ext uri="{FF2B5EF4-FFF2-40B4-BE49-F238E27FC236}">
                <a16:creationId xmlns:a16="http://schemas.microsoft.com/office/drawing/2014/main" id="{728280E3-C136-4877-ADD3-B8939D13677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(1)</a:t>
            </a:r>
          </a:p>
        </p:txBody>
      </p:sp>
      <p:sp>
        <p:nvSpPr>
          <p:cNvPr id="3" name="Tijdelijke aanduiding voor tekst 2"/>
          <p:cNvSpPr>
            <a:spLocks noGrp="1"/>
          </p:cNvSpPr>
          <p:nvPr>
            <p:ph type="body" sz="quarter" idx="11"/>
          </p:nvPr>
        </p:nvSpPr>
        <p:spPr/>
        <p:txBody>
          <a:bodyPr/>
          <a:lstStyle/>
          <a:p>
            <a:pPr marL="285750" indent="-285750">
              <a:buFont typeface="Arial" panose="020B0604020202020204" pitchFamily="34" charset="0"/>
              <a:buChar char="•"/>
            </a:pPr>
            <a:r>
              <a:rPr lang="nl-NL" dirty="0"/>
              <a:t>Wat doet God?</a:t>
            </a:r>
          </a:p>
          <a:p>
            <a:pPr marL="285750" indent="-285750">
              <a:buFont typeface="Arial" panose="020B0604020202020204" pitchFamily="34" charset="0"/>
              <a:buChar char="•"/>
            </a:pPr>
            <a:r>
              <a:rPr lang="nl-NL" dirty="0"/>
              <a:t>Waarom doet God dat?</a:t>
            </a:r>
          </a:p>
          <a:p>
            <a:pPr marL="285750" indent="-285750">
              <a:buFont typeface="Arial" panose="020B0604020202020204" pitchFamily="34" charset="0"/>
              <a:buChar char="•"/>
            </a:pPr>
            <a:r>
              <a:rPr lang="nl-NL" dirty="0"/>
              <a:t>Voor wie was het fijn of goed wat de Heere deed?</a:t>
            </a:r>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(1)</a:t>
            </a:r>
          </a:p>
        </p:txBody>
      </p:sp>
      <p:pic>
        <p:nvPicPr>
          <p:cNvPr id="6" name="Tijdelijke aanduiding voor inhoud 5" descr="Afbeelding met tekst&#10;&#10;Beschrijving is gegenereerd met hoge betrouwbaarheid">
            <a:extLst>
              <a:ext uri="{FF2B5EF4-FFF2-40B4-BE49-F238E27FC236}">
                <a16:creationId xmlns:a16="http://schemas.microsoft.com/office/drawing/2014/main" id="{E3277248-11D6-4DAA-93B4-88D728C51FC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52" r="24252"/>
          <a:stretch/>
        </p:blipFill>
        <p:spPr>
          <a:prstGeom prst="rect">
            <a:avLst/>
          </a:prstGeom>
          <a:effectLst/>
        </p:spPr>
      </p:pic>
    </p:spTree>
    <p:extLst>
      <p:ext uri="{BB962C8B-B14F-4D97-AF65-F5344CB8AC3E}">
        <p14:creationId xmlns:p14="http://schemas.microsoft.com/office/powerpoint/2010/main" val="245411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37939-EB26-408E-A3C7-5A5CFC6AA69A}"/>
              </a:ext>
            </a:extLst>
          </p:cNvPr>
          <p:cNvSpPr>
            <a:spLocks noGrp="1"/>
          </p:cNvSpPr>
          <p:nvPr>
            <p:ph type="title"/>
          </p:nvPr>
        </p:nvSpPr>
        <p:spPr/>
        <p:txBody>
          <a:bodyPr>
            <a:normAutofit fontScale="90000"/>
          </a:bodyPr>
          <a:lstStyle/>
          <a:p>
            <a:r>
              <a:rPr lang="nl-NL" dirty="0"/>
              <a:t>Verwerkingsopdracht (1)</a:t>
            </a:r>
          </a:p>
        </p:txBody>
      </p:sp>
      <p:sp>
        <p:nvSpPr>
          <p:cNvPr id="4" name="Tijdelijke aanduiding voor verticale tekst 3">
            <a:extLst>
              <a:ext uri="{FF2B5EF4-FFF2-40B4-BE49-F238E27FC236}">
                <a16:creationId xmlns:a16="http://schemas.microsoft.com/office/drawing/2014/main" id="{F9B09699-AAC3-43BA-B63E-93A29000F7BE}"/>
              </a:ext>
            </a:extLst>
          </p:cNvPr>
          <p:cNvSpPr>
            <a:spLocks noGrp="1"/>
          </p:cNvSpPr>
          <p:nvPr>
            <p:ph type="body" orient="vert" sz="quarter" idx="10"/>
          </p:nvPr>
        </p:nvSpPr>
        <p:spPr/>
        <p:txBody>
          <a:bodyPr/>
          <a:lstStyle/>
          <a:p>
            <a:r>
              <a:rPr lang="nl-NL" dirty="0"/>
              <a:t>Verwerkingsopdracht (1)</a:t>
            </a:r>
          </a:p>
        </p:txBody>
      </p:sp>
      <p:pic>
        <p:nvPicPr>
          <p:cNvPr id="5" name="Tijdelijke aanduiding voor inhoud 53">
            <a:extLst>
              <a:ext uri="{FF2B5EF4-FFF2-40B4-BE49-F238E27FC236}">
                <a16:creationId xmlns:a16="http://schemas.microsoft.com/office/drawing/2014/main" id="{85293FA5-55F4-447E-ACE4-ACB1D0326A8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946" r="2946"/>
          <a:stretch>
            <a:fillRect/>
          </a:stretch>
        </p:blipFill>
        <p:spPr>
          <a:xfrm>
            <a:off x="2711624" y="1623600"/>
            <a:ext cx="9287176" cy="5045488"/>
          </a:xfrm>
        </p:spPr>
      </p:pic>
      <p:sp>
        <p:nvSpPr>
          <p:cNvPr id="6" name="Tijdelijke aanduiding voor tekst 6">
            <a:extLst>
              <a:ext uri="{FF2B5EF4-FFF2-40B4-BE49-F238E27FC236}">
                <a16:creationId xmlns:a16="http://schemas.microsoft.com/office/drawing/2014/main" id="{4FD74A3A-9ED0-4EF6-820E-82D217EE73CA}"/>
              </a:ext>
            </a:extLst>
          </p:cNvPr>
          <p:cNvSpPr>
            <a:spLocks noGrp="1"/>
          </p:cNvSpPr>
          <p:nvPr/>
        </p:nvSpPr>
        <p:spPr>
          <a:xfrm>
            <a:off x="1840800" y="3284984"/>
            <a:ext cx="8510400" cy="28803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2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nvSpPr>
        <p:spPr>
          <a:xfrm>
            <a:off x="2713439" y="1230156"/>
            <a:ext cx="8510400" cy="28803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2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Bedenk in groepjes van 2 of 3 personen drie voorbeelden om de eeuwigheid te omschrijven. </a:t>
            </a:r>
          </a:p>
        </p:txBody>
      </p:sp>
    </p:spTree>
    <p:extLst>
      <p:ext uri="{BB962C8B-B14F-4D97-AF65-F5344CB8AC3E}">
        <p14:creationId xmlns:p14="http://schemas.microsoft.com/office/powerpoint/2010/main" val="423403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(2)</a:t>
            </a:r>
          </a:p>
        </p:txBody>
      </p:sp>
      <p:sp>
        <p:nvSpPr>
          <p:cNvPr id="3" name="Tijdelijke aanduiding voor tekst 2"/>
          <p:cNvSpPr>
            <a:spLocks noGrp="1"/>
          </p:cNvSpPr>
          <p:nvPr>
            <p:ph type="body" sz="quarter" idx="11"/>
          </p:nvPr>
        </p:nvSpPr>
        <p:spPr/>
        <p:txBody>
          <a:bodyPr/>
          <a:lstStyle/>
          <a:p>
            <a:r>
              <a:rPr lang="en-US" i="1" dirty="0"/>
              <a:t>“</a:t>
            </a:r>
            <a:r>
              <a:rPr lang="en-US" i="1" dirty="0" err="1"/>
              <a:t>Als</a:t>
            </a:r>
            <a:r>
              <a:rPr lang="en-US" i="1" dirty="0"/>
              <a:t> </a:t>
            </a:r>
            <a:r>
              <a:rPr lang="en-US" i="1" dirty="0" err="1"/>
              <a:t>ik</a:t>
            </a:r>
            <a:r>
              <a:rPr lang="en-US" i="1" dirty="0"/>
              <a:t> nog maar 24 </a:t>
            </a:r>
            <a:r>
              <a:rPr lang="en-US" i="1" dirty="0" err="1"/>
              <a:t>uur</a:t>
            </a:r>
            <a:r>
              <a:rPr lang="en-US" i="1" dirty="0"/>
              <a:t> </a:t>
            </a:r>
            <a:r>
              <a:rPr lang="en-US" i="1" dirty="0" err="1"/>
              <a:t>te</a:t>
            </a:r>
            <a:r>
              <a:rPr lang="en-US" i="1" dirty="0"/>
              <a:t> </a:t>
            </a:r>
            <a:r>
              <a:rPr lang="en-US" i="1" dirty="0" err="1"/>
              <a:t>leven</a:t>
            </a:r>
            <a:r>
              <a:rPr lang="en-US" i="1" dirty="0"/>
              <a:t> </a:t>
            </a:r>
            <a:r>
              <a:rPr lang="en-US" i="1" dirty="0" err="1"/>
              <a:t>heb</a:t>
            </a:r>
            <a:r>
              <a:rPr lang="en-US" i="1" dirty="0"/>
              <a:t>, </a:t>
            </a:r>
            <a:r>
              <a:rPr lang="en-US" i="1" dirty="0" err="1"/>
              <a:t>dan</a:t>
            </a:r>
            <a:r>
              <a:rPr lang="en-US" i="1" dirty="0"/>
              <a:t> is het </a:t>
            </a:r>
            <a:r>
              <a:rPr lang="en-US" i="1" dirty="0" err="1"/>
              <a:t>voor</a:t>
            </a:r>
            <a:r>
              <a:rPr lang="en-US" i="1" dirty="0"/>
              <a:t> </a:t>
            </a:r>
            <a:r>
              <a:rPr lang="en-US" i="1" dirty="0" err="1"/>
              <a:t>mij</a:t>
            </a:r>
            <a:r>
              <a:rPr lang="en-US" i="1" dirty="0"/>
              <a:t> ...... om </a:t>
            </a:r>
            <a:r>
              <a:rPr lang="en-US" i="1" dirty="0" err="1"/>
              <a:t>te</a:t>
            </a:r>
            <a:r>
              <a:rPr lang="en-US" i="1" dirty="0"/>
              <a:t> </a:t>
            </a:r>
            <a:r>
              <a:rPr lang="en-US" i="1" dirty="0" err="1"/>
              <a:t>weten</a:t>
            </a:r>
            <a:r>
              <a:rPr lang="en-US" i="1" dirty="0"/>
              <a:t> </a:t>
            </a:r>
            <a:r>
              <a:rPr lang="en-US" i="1" dirty="0" err="1"/>
              <a:t>dat</a:t>
            </a:r>
            <a:r>
              <a:rPr lang="en-US" i="1" dirty="0"/>
              <a:t> </a:t>
            </a:r>
            <a:r>
              <a:rPr lang="en-US" i="1" dirty="0" err="1"/>
              <a:t>ik</a:t>
            </a:r>
            <a:r>
              <a:rPr lang="en-US" i="1" dirty="0"/>
              <a:t> het </a:t>
            </a:r>
            <a:r>
              <a:rPr lang="en-US" i="1" dirty="0" err="1"/>
              <a:t>eigendom</a:t>
            </a:r>
            <a:r>
              <a:rPr lang="en-US" i="1" dirty="0"/>
              <a:t> van </a:t>
            </a:r>
            <a:r>
              <a:rPr lang="en-US" i="1" dirty="0" err="1"/>
              <a:t>Christus</a:t>
            </a:r>
            <a:r>
              <a:rPr lang="en-US" i="1" dirty="0"/>
              <a:t> ben.”</a:t>
            </a:r>
            <a:endParaRPr lang="en-US" dirty="0"/>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(2)</a:t>
            </a:r>
          </a:p>
        </p:txBody>
      </p:sp>
      <p:pic>
        <p:nvPicPr>
          <p:cNvPr id="8" name="Tijdelijke aanduiding voor inhoud 5" descr="Afbeelding met persoon, vasthouden&#10;&#10;Beschrijving is gegenereerd met hoge betrouwbaarheid">
            <a:extLst>
              <a:ext uri="{FF2B5EF4-FFF2-40B4-BE49-F238E27FC236}">
                <a16:creationId xmlns:a16="http://schemas.microsoft.com/office/drawing/2014/main" id="{B37963DC-C73D-4F93-B06A-FF6392A21C4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72" r="24272"/>
          <a:stretch/>
        </p:blipFill>
        <p:spPr>
          <a:prstGeom prst="rect">
            <a:avLst/>
          </a:prstGeom>
          <a:effectLst/>
        </p:spPr>
      </p:pic>
    </p:spTree>
    <p:extLst>
      <p:ext uri="{BB962C8B-B14F-4D97-AF65-F5344CB8AC3E}">
        <p14:creationId xmlns:p14="http://schemas.microsoft.com/office/powerpoint/2010/main" val="159629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pPr marL="342900" indent="-342900">
              <a:buAutoNum type="arabicPeriod"/>
            </a:pPr>
            <a:r>
              <a:rPr lang="nl-NL" dirty="0"/>
              <a:t>Kun je zeggen wat troost eigenlijk is? </a:t>
            </a:r>
          </a:p>
          <a:p>
            <a:pPr marL="342900" indent="-342900">
              <a:buAutoNum type="arabicPeriod"/>
            </a:pPr>
            <a:endParaRPr lang="nl-NL" dirty="0"/>
          </a:p>
          <a:p>
            <a:pPr marL="342900" indent="-342900">
              <a:buAutoNum type="arabicPeriod"/>
            </a:pPr>
            <a:r>
              <a:rPr lang="nl-NL" dirty="0"/>
              <a:t>Wanneer heb je troost nodig?</a:t>
            </a:r>
          </a:p>
          <a:p>
            <a:pPr marL="342900" indent="-342900">
              <a:buAutoNum type="arabicPeriod"/>
            </a:pPr>
            <a:endParaRPr lang="nl-NL" dirty="0"/>
          </a:p>
          <a:p>
            <a:pPr marL="342900" indent="-342900">
              <a:buAutoNum type="arabicPeriod"/>
            </a:pPr>
            <a:r>
              <a:rPr lang="nl-NL" dirty="0"/>
              <a:t>Welke troost wordt in Jesaja 40 aangeboden? Waarom is het zo belangrijk dat jij die troost vandaag zoekt?</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5">
            <a:extLst>
              <a:ext uri="{FF2B5EF4-FFF2-40B4-BE49-F238E27FC236}">
                <a16:creationId xmlns:a16="http://schemas.microsoft.com/office/drawing/2014/main" id="{A73227CD-1D61-44B3-928F-7F834F415F6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7735" t="381" r="8713" b="-381"/>
          <a:stretch/>
        </p:blipFill>
        <p:spPr>
          <a:xfrm>
            <a:off x="6984000" y="190800"/>
            <a:ext cx="5014800" cy="6476400"/>
          </a:xfrm>
          <a:prstGeom prst="rect">
            <a:avLst/>
          </a:prstGeom>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ik in dit leven op reis ben naar de eeuwigheid.</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als ik Christus toebehoor ik voor eeuwig met Hem gelukkig zal zijn, maar als ik Hem niet toebehoor ik voor eeuwig verloren zal gaan.</a:t>
            </a:r>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denk regelmatig na over de eeuwigheid.</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lstStyle/>
          <a:p>
            <a:r>
              <a:rPr lang="nl-NL" dirty="0"/>
              <a:t>Begrip: Eeuwig</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spreekt de Bijbel over ons leven?</a:t>
            </a:r>
          </a:p>
          <a:p>
            <a:pPr marL="285750" indent="-285750">
              <a:buFont typeface="Arial" panose="020B0604020202020204" pitchFamily="34" charset="0"/>
              <a:buChar char="•"/>
            </a:pPr>
            <a:r>
              <a:rPr lang="nl-NL" dirty="0"/>
              <a:t>Maakt het uit naar welke plek je gaat?</a:t>
            </a:r>
          </a:p>
          <a:p>
            <a:pPr marL="285750" indent="-285750">
              <a:buFont typeface="Arial" panose="020B0604020202020204" pitchFamily="34" charset="0"/>
              <a:buChar char="•"/>
            </a:pPr>
            <a:endParaRPr lang="nl-NL" dirty="0"/>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Eeuwig</a:t>
            </a:r>
          </a:p>
        </p:txBody>
      </p:sp>
      <p:pic>
        <p:nvPicPr>
          <p:cNvPr id="10" name="Tijdelijke aanduiding voor inhoud 5">
            <a:extLst>
              <a:ext uri="{FF2B5EF4-FFF2-40B4-BE49-F238E27FC236}">
                <a16:creationId xmlns:a16="http://schemas.microsoft.com/office/drawing/2014/main" id="{34714664-6E88-4475-88DC-275088EB497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87" r="11287"/>
          <a:stretch/>
        </p:blipFill>
        <p:spPr>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Eeuwig leven</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mag je als je de Heere kent?</a:t>
            </a:r>
          </a:p>
          <a:p>
            <a:pPr marL="285750" indent="-285750">
              <a:buFont typeface="Arial" panose="020B0604020202020204" pitchFamily="34" charset="0"/>
              <a:buChar char="•"/>
            </a:pPr>
            <a:r>
              <a:rPr lang="nl-NL" dirty="0"/>
              <a:t>Wanneer begint het eeuwige leven?</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Eeuwig leven</a:t>
            </a:r>
          </a:p>
        </p:txBody>
      </p:sp>
      <p:pic>
        <p:nvPicPr>
          <p:cNvPr id="8" name="Tijdelijke aanduiding voor inhoud 9" descr="Afbeelding met lucht, buiten, plant, boom&#10;&#10;Beschrijving is gegenereerd met hoge betrouwbaarheid">
            <a:extLst>
              <a:ext uri="{FF2B5EF4-FFF2-40B4-BE49-F238E27FC236}">
                <a16:creationId xmlns:a16="http://schemas.microsoft.com/office/drawing/2014/main" id="{472054E0-6B76-4025-A7B2-11C601D356A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9029" r="19029"/>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dirty="0"/>
              <a:t>Begrip: Hel</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is de hel?</a:t>
            </a:r>
          </a:p>
          <a:p>
            <a:pPr marL="285750" indent="-285750">
              <a:buFont typeface="Arial" panose="020B0604020202020204" pitchFamily="34" charset="0"/>
              <a:buChar char="•"/>
            </a:pPr>
            <a:r>
              <a:rPr lang="nl-NL" dirty="0"/>
              <a:t>Hoe kunnen wij deze gruwelijke toekomst ontvluchten?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Hel</a:t>
            </a:r>
          </a:p>
        </p:txBody>
      </p:sp>
      <p:pic>
        <p:nvPicPr>
          <p:cNvPr id="8" name="Tijdelijke aanduiding voor inhoud 7" descr="Afbeelding met buiten, gras, nacht, lucht&#10;&#10;Beschrijving is gegenereerd met hoge betrouwbaarheid">
            <a:extLst>
              <a:ext uri="{FF2B5EF4-FFF2-40B4-BE49-F238E27FC236}">
                <a16:creationId xmlns:a16="http://schemas.microsoft.com/office/drawing/2014/main" id="{6F0539B1-3C16-4A19-9C4E-4FEBBD98C53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6250" r="26250"/>
          <a:stretch/>
        </p:blipFill>
        <p:spPr>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600" dirty="0"/>
              <a:t>Begrip: Definitief</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kan je in de eeuwigheid niet meer?</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Definitief</a:t>
            </a:r>
          </a:p>
        </p:txBody>
      </p:sp>
      <p:pic>
        <p:nvPicPr>
          <p:cNvPr id="9" name="Tijdelijke aanduiding voor inhoud 5" descr="Afbeelding met boom, buiten, lucht, gras&#10;&#10;Beschrijving is gegenereerd met zeer hoge betrouwbaarheid">
            <a:extLst>
              <a:ext uri="{FF2B5EF4-FFF2-40B4-BE49-F238E27FC236}">
                <a16:creationId xmlns:a16="http://schemas.microsoft.com/office/drawing/2014/main" id="{9E4C3435-39CC-4A3B-8854-6B95F54055D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7408" t="-29" r="30632" b="29"/>
          <a:stretch/>
        </p:blipFill>
        <p:spPr>
          <a:xfrm>
            <a:off x="6984000" y="190800"/>
            <a:ext cx="5014800" cy="6476400"/>
          </a:xfrm>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4CBC47EC-04BA-4608-87D5-F303AEF3D4F4}"/>
</file>

<file path=customXml/itemProps2.xml><?xml version="1.0" encoding="utf-8"?>
<ds:datastoreItem xmlns:ds="http://schemas.openxmlformats.org/officeDocument/2006/customXml" ds:itemID="{BA37C20A-8311-4A40-8618-58C95EAB9F64}"/>
</file>

<file path=customXml/itemProps3.xml><?xml version="1.0" encoding="utf-8"?>
<ds:datastoreItem xmlns:ds="http://schemas.openxmlformats.org/officeDocument/2006/customXml" ds:itemID="{295BCEDA-0B1E-436C-9206-1043DDA90BA1}"/>
</file>

<file path=docProps/app.xml><?xml version="1.0" encoding="utf-8"?>
<Properties xmlns="http://schemas.openxmlformats.org/officeDocument/2006/extended-properties" xmlns:vt="http://schemas.openxmlformats.org/officeDocument/2006/docPropsVTypes">
  <Template>LeerMij-catechesatiemethode-HHJO</Template>
  <TotalTime>88</TotalTime>
  <Words>865</Words>
  <Application>Microsoft Office PowerPoint</Application>
  <PresentationFormat>Breedbeeld</PresentationFormat>
  <Paragraphs>123</Paragraphs>
  <Slides>23</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ITC Officina Serif Std Book</vt:lpstr>
      <vt:lpstr>Segoe UI</vt:lpstr>
      <vt:lpstr>Office-thema</vt:lpstr>
      <vt:lpstr>Het eeuwige leven</vt:lpstr>
      <vt:lpstr>Opening</vt:lpstr>
      <vt:lpstr>Bijbelstudie</vt:lpstr>
      <vt:lpstr>Binnenkomer</vt:lpstr>
      <vt:lpstr>Doelen</vt:lpstr>
      <vt:lpstr>Begrip: Eeuwig</vt:lpstr>
      <vt:lpstr>Begrip: Eeuwig leven</vt:lpstr>
      <vt:lpstr>Begrip: Hel</vt:lpstr>
      <vt:lpstr>Begrip: Definitief</vt:lpstr>
      <vt:lpstr>Begrip: Gods eer</vt:lpstr>
      <vt:lpstr>Verwerkingsvragen</vt:lpstr>
      <vt:lpstr>Samenvatting</vt:lpstr>
      <vt:lpstr>Huiswerk volgende keer</vt:lpstr>
      <vt:lpstr>Verwerkingsopdracht</vt:lpstr>
      <vt:lpstr>Stelling</vt:lpstr>
      <vt:lpstr>Bespreekopdracht</vt:lpstr>
      <vt:lpstr>Woordweb</vt:lpstr>
      <vt:lpstr>Verhaal: ‘Het touw’</vt:lpstr>
      <vt:lpstr>Alternatieve binnenkomer (1)</vt:lpstr>
      <vt:lpstr>Alternatieve binnenkomer (2)</vt:lpstr>
      <vt:lpstr>Alternatieve verwerkingsopdracht (1)</vt:lpstr>
      <vt:lpstr>Verwerkingsopdracht (1)</vt:lpstr>
      <vt:lpstr>Alternatieve verwerkingsopdracht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17</cp:revision>
  <dcterms:created xsi:type="dcterms:W3CDTF">2018-01-11T12:38:21Z</dcterms:created>
  <dcterms:modified xsi:type="dcterms:W3CDTF">2018-01-15T15:01:06Z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