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3" r:id="rId21"/>
    <p:sldId id="285" r:id="rId22"/>
    <p:sldId id="284" r:id="rId23"/>
    <p:sldId id="286" r:id="rId24"/>
    <p:sldId id="287" r:id="rId25"/>
    <p:sldId id="288" r:id="rId26"/>
    <p:sldId id="28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40" d="100"/>
          <a:sy n="40" d="100"/>
        </p:scale>
        <p:origin x="60"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Deze stelling kunt u als volgt bespreken: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Doeners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Iedere catechisant krijgt even de tijd om te bedenken of hij/zij het wel of niet eens is met deze stelling, en waarom. Vervolgens worden de argumenten uitgewisseld in tweetallen. De catecheet vraagt daarna aan enkele catechisanten wat er uitgekomen is, en vraagt anderen daarop te reageren.</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Denkers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Laat de catechisanten eerst kenbaar maken of ze het met deze stelling eens zijn of niet. Geef vervolgens aan degenen die het er mee eens zijn de opdracht om tegenargumenten te bedenken, en aan de tegenstanders de opdracht om argumenten voor te bedenken. Daarna vindt er uitwisseling van argumenten plaats. In de bespreking kunnen o.a. 1 Korinthe 12:12vv en </a:t>
            </a:r>
            <a:r>
              <a:rPr lang="nl-NL" sz="1200" kern="1200" dirty="0" err="1">
                <a:solidFill>
                  <a:schemeClr val="tx1"/>
                </a:solidFill>
                <a:effectLst/>
                <a:latin typeface="+mn-lt"/>
                <a:ea typeface="+mn-ea"/>
                <a:cs typeface="+mn-cs"/>
              </a:rPr>
              <a:t>Efeze</a:t>
            </a:r>
            <a:r>
              <a:rPr lang="nl-NL" sz="1200" kern="1200" dirty="0">
                <a:solidFill>
                  <a:schemeClr val="tx1"/>
                </a:solidFill>
                <a:effectLst/>
                <a:latin typeface="+mn-lt"/>
                <a:ea typeface="+mn-ea"/>
                <a:cs typeface="+mn-cs"/>
              </a:rPr>
              <a:t> 4:1-16 betrokken worden.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denk je aan bij de kerk?</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21 antwoorden die Van </a:t>
            </a:r>
            <a:r>
              <a:rPr lang="nl-NL" sz="1200" kern="1200" dirty="0" err="1">
                <a:solidFill>
                  <a:schemeClr val="tx1"/>
                </a:solidFill>
                <a:effectLst/>
                <a:latin typeface="+mn-lt"/>
                <a:ea typeface="+mn-ea"/>
                <a:cs typeface="+mn-cs"/>
              </a:rPr>
              <a:t>Ruler</a:t>
            </a:r>
            <a:r>
              <a:rPr lang="nl-NL" sz="1200" kern="1200" dirty="0">
                <a:solidFill>
                  <a:schemeClr val="tx1"/>
                </a:solidFill>
                <a:effectLst/>
                <a:latin typeface="+mn-lt"/>
                <a:ea typeface="+mn-ea"/>
                <a:cs typeface="+mn-cs"/>
              </a:rPr>
              <a:t> geeft op de vraag: Waarom zou ik naar de kerk gaan?, zijn: Om een kans op bekering te lopen (1), om een gewoonte vol te houden (2), om een traditie vol te houden (3), om de existentie – het bestaan – ten volle te beleven (4), om de arbeid van de lofprijzing te volbrengen (5), om het bijschrift bij het plaatje te lezen (6), om de wereld voor te dragen (7), om m’n bestaan tot op de bodem te doorgronden (8), om het heil te ontvangen (9), om tot het licht te komen (10), om in de gemeenschap ingelijfd te worden (11), om in het openbaar het geloof te belijden (12), om mijn bijdrage aan de gemeente te leveren (13), om (eventueel) een ambt te dragen (14), om de zin van de zondag te verwerkelijken (15), om het kerkelijk jaar mee te maken (16), om rust te vinden (17), om gesticht te worden (18), om weer op toonhoogte te komen (19), om wegwijs gemaakt te worden (20), om de verlossing van de wereld te vieren (21).</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30 antwoorden die Laurens Snoek in zijn boek geeft, zijn: het is een Bijbelse opdracht (1), je ouders zien je graag in de kerk (2), het is een zaak van vreugde (3), het is een vorm van Christus navolgen (4), in de kerk gebeuren grootse dingen (5), de kerk is een bijzonder gebouw (6), de bouw van de kerk is van eeuwigheidsbelang (7), de kerk is de werkplaats van de Heilige Geest (8), de kerk is de marktplaats van het Evangelie (9), de kerk is je moeder (10), naar de kerk gaan is knielen voor je Vader (11), naar de kerk gaan is buigen voor je Heere (12), de kerk is een lichaam waar jij deel van uitmaakt (13), de kerk is het lichaam van Christus (14), in de kerk ontvang je de zegen van God (15), in de kerk hoor je Gods Woord verkondigen (16), in de kerk hoor je de dwaasheid van de prediking (17), in de kerk zie je de bediening van de Heilige Doop (18), in de kerk zie je bediening van het Heilig Avondmaal (19), in de kerk worden de ambten bediend (20), in de kerk ben je samen met de gemeente (21), in de kerk bid je samen met de gemeente (22), in de kerk geef je ten behoeve van je behoeftige naaste (23), de kerk is de plek van het ene nodige (24), in de kerk zit je aan de voeten van Christus (25), in de kerk hoor je over het leven met God (26), de kerk is de beste plaats om God te danken (27), de kerk is de plaats van broederliefde (28), naar de kerk gaan is een getuigenis voor medemensen (29), in de kerk laat God Zich ontmoeten (30).</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de binnenkomer worden twee boeken genoemd die respectievelijk eenentwintig en dertig antwoorden geven op de vraag: Waarom zou ik naar de kerk gaan? Hoeveel antwoorden hebben de catechisanten op deze vraag? Door dit te inventariseren komt er waarschijnlijk al heel wat voorbij waar de inhoud van de les bij aansluit. Probeer de redenen te inventariseren. Sommige vallen onder de noemer ‘persoonlijk’, bijvoorbeeld de noodzaak van bekering, bemoediging, vertroosting, etc. Andere vallen onder de noemer ‘samen’, bijvoorbeeld samen God loven, gemeente-zijn.</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Ook zullen er catechisanten zijn die negatieve redenen aanvoeren waarom zij naar de kerk gaan. Deze informatie geeft aan waar deze jongeren ‘zitten’ en op welke manier er bij hen aangesloten kan worden.</a:t>
            </a:r>
          </a:p>
          <a:p>
            <a:r>
              <a:rPr lang="nl-NL" sz="1200" kern="1200" dirty="0">
                <a:solidFill>
                  <a:schemeClr val="tx1"/>
                </a:solidFill>
                <a:effectLst/>
                <a:latin typeface="+mn-lt"/>
                <a:ea typeface="+mn-ea"/>
                <a:cs typeface="+mn-cs"/>
              </a:rPr>
              <a:t>A.A. van </a:t>
            </a:r>
            <a:r>
              <a:rPr lang="nl-NL" sz="1200" kern="1200" dirty="0" err="1">
                <a:solidFill>
                  <a:schemeClr val="tx1"/>
                </a:solidFill>
                <a:effectLst/>
                <a:latin typeface="+mn-lt"/>
                <a:ea typeface="+mn-ea"/>
                <a:cs typeface="+mn-cs"/>
              </a:rPr>
              <a:t>Ruler</a:t>
            </a:r>
            <a:r>
              <a:rPr lang="nl-NL" sz="1200" kern="1200" dirty="0">
                <a:solidFill>
                  <a:schemeClr val="tx1"/>
                </a:solidFill>
                <a:effectLst/>
                <a:latin typeface="+mn-lt"/>
                <a:ea typeface="+mn-ea"/>
                <a:cs typeface="+mn-cs"/>
              </a:rPr>
              <a:t>, Waarom zou ik naar de kerk gaan? Nijkerk: G.F. </a:t>
            </a:r>
            <a:r>
              <a:rPr lang="nl-NL" sz="1200" kern="1200" dirty="0" err="1">
                <a:solidFill>
                  <a:schemeClr val="tx1"/>
                </a:solidFill>
                <a:effectLst/>
                <a:latin typeface="+mn-lt"/>
                <a:ea typeface="+mn-ea"/>
                <a:cs typeface="+mn-cs"/>
              </a:rPr>
              <a:t>Callenbach</a:t>
            </a:r>
            <a:r>
              <a:rPr lang="nl-NL" sz="1200" kern="1200" dirty="0">
                <a:solidFill>
                  <a:schemeClr val="tx1"/>
                </a:solidFill>
                <a:effectLst/>
                <a:latin typeface="+mn-lt"/>
                <a:ea typeface="+mn-ea"/>
                <a:cs typeface="+mn-cs"/>
              </a:rPr>
              <a:t> N.V.,  1972.</a:t>
            </a:r>
          </a:p>
          <a:p>
            <a:r>
              <a:rPr lang="nl-NL" sz="1200" kern="1200" dirty="0">
                <a:solidFill>
                  <a:schemeClr val="tx1"/>
                </a:solidFill>
                <a:effectLst/>
                <a:latin typeface="+mn-lt"/>
                <a:ea typeface="+mn-ea"/>
                <a:cs typeface="+mn-cs"/>
              </a:rPr>
              <a:t>Laurens Snoek, </a:t>
            </a:r>
            <a:r>
              <a:rPr lang="nl-NL" sz="1200" i="1" kern="1200" dirty="0">
                <a:solidFill>
                  <a:schemeClr val="tx1"/>
                </a:solidFill>
                <a:effectLst/>
                <a:latin typeface="+mn-lt"/>
                <a:ea typeface="+mn-ea"/>
                <a:cs typeface="+mn-cs"/>
              </a:rPr>
              <a:t>Waarom zou ik…naar de kerk gaan?</a:t>
            </a:r>
            <a:r>
              <a:rPr lang="nl-NL" sz="1200" kern="1200" dirty="0">
                <a:solidFill>
                  <a:schemeClr val="tx1"/>
                </a:solidFill>
                <a:effectLst/>
                <a:latin typeface="+mn-lt"/>
                <a:ea typeface="+mn-ea"/>
                <a:cs typeface="+mn-cs"/>
              </a:rPr>
              <a:t> Houten: Den Hertog B.V., 2013.</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 de catechisanten eerst 5 minuten de tijd om de ‘orde van dienst’ voor zichzelf op te schrijven. Daarna plenair de ‘orde van dienst’ op bijvoorbeeld een flipover schrijven, door de catechisanten om de beurt een ‘onderdeel’ te laten noemen. Als u hen bevraagt op wat de voorganger en wat de gemeente doet, leg er dan de nadruk op dat luisteren een actieve zaak is. Luisteren is niet het ene oor in en het andere uit, maar heilbegerig uitzien naar de werkelijkheid die de Heere toezegt. Als de dominee zijn best doet om ook voor jou te preken, is het niet eerlijk als jij niet je best doet om te luisteren.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Laat de jongeren ook noteren wat het doel is van elk onderdeel van de eredienst. Waarom doen we wat we doen?</a:t>
            </a:r>
          </a:p>
          <a:p>
            <a:r>
              <a:rPr lang="nl-NL" sz="1200" kern="1200" dirty="0">
                <a:solidFill>
                  <a:schemeClr val="tx1"/>
                </a:solidFill>
                <a:effectLst/>
                <a:latin typeface="+mn-lt"/>
                <a:ea typeface="+mn-ea"/>
                <a:cs typeface="+mn-cs"/>
              </a:rPr>
              <a:t>Geef ook enige aandacht aan de vraag wat de kerkenraad en voorganger voor en na de dienst in de consistorie doen. Voor veel catechisanten is het een eyeopener dat hier met gebed begonnen en geëindigd wordt.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958E5-9EDC-4948-8C36-D1B64C9D8FE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96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382665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zondag staat in het teken van de kerkgang. Spreek met de catechisanten door over hoe dit doorwerkt in de rest van de zondag en van de week. Betrek hierbij ook het slot van antwoord 103 van de Heidelbergse catechismus: ‘</a:t>
            </a:r>
            <a:r>
              <a:rPr lang="nl-NL" sz="1200" i="1" kern="1200" dirty="0">
                <a:solidFill>
                  <a:schemeClr val="tx1"/>
                </a:solidFill>
                <a:effectLst/>
                <a:latin typeface="+mn-lt"/>
                <a:ea typeface="+mn-ea"/>
                <a:cs typeface="+mn-cs"/>
              </a:rPr>
              <a:t>ten andere dat ik al de dagen van mijn leven van mijn boze werken rust, de Heere door Zijn Geest in mij laat werken </a:t>
            </a:r>
            <a:r>
              <a:rPr lang="nl-NL" sz="1200" i="1" u="sng" kern="1200" dirty="0">
                <a:solidFill>
                  <a:schemeClr val="tx1"/>
                </a:solidFill>
                <a:effectLst/>
                <a:latin typeface="+mn-lt"/>
                <a:ea typeface="+mn-ea"/>
                <a:cs typeface="+mn-cs"/>
              </a:rPr>
              <a:t>en zo de eeuwige sabbat in de leven </a:t>
            </a:r>
            <a:r>
              <a:rPr lang="nl-NL" sz="1200" i="1" u="sng" kern="1200" dirty="0" err="1">
                <a:solidFill>
                  <a:schemeClr val="tx1"/>
                </a:solidFill>
                <a:effectLst/>
                <a:latin typeface="+mn-lt"/>
                <a:ea typeface="+mn-ea"/>
                <a:cs typeface="+mn-cs"/>
              </a:rPr>
              <a:t>aanvange</a:t>
            </a:r>
            <a:r>
              <a:rPr lang="nl-NL" sz="1200" u="sng"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958E5-9EDC-4948-8C36-D1B64C9D8FE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58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Vervolgens legt u de link met de vier doelen van de eredienst volgens de catechismus. Daarna volgt de Bijbelstudie en als verwerking de invulling van orde van dienst, de ‘bijdrage’ van voorganger en gemeente en het doel.</a:t>
            </a:r>
          </a:p>
          <a:p>
            <a:r>
              <a:rPr lang="nl-NL" dirty="0"/>
              <a:t>Vervolgens de spits naar de jongeren als groep en de individuele jongere. De jongeren zijn de toekomst van de gemeente. Kunnen ze zich voorstellen dat ze over een aantal jaren een van de functies in de gemeente vervullen? Wat is daarvoor nodig? Hoe beantwoordt de orde van dienst aan zijn doel voor jou persoonlijk? Welk appel doet deze orde van dienst op jouw hart?</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958E5-9EDC-4948-8C36-D1B64C9D8FE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67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de prediking van Zijn Woord roept God eenieder die het hoort tot geloof en bekering. Er kan in dit verband doorgesproken worden over de in- en uitwendige roeping. Leg bij de bespreking hiervan uit, dat de uitwendige roeping niet minder dan de inwendige roeping een daad van God is. Wij komen niet vrijblijvend onder de verkondiging van het Evangelie!</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958E5-9EDC-4948-8C36-D1B64C9D8FE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12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958E5-9EDC-4948-8C36-D1B64C9D8FE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3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een catechisant de opdracht</a:t>
            </a:r>
            <a:r>
              <a:rPr lang="nl-NL" baseline="0" dirty="0"/>
              <a:t> van de binnenkomer van pagina 30 </a:t>
            </a:r>
            <a:r>
              <a:rPr lang="nl-NL" dirty="0"/>
              <a:t>voorlezen. Zorg dat de jongeren acht redenen verzinnen en laat ze deze op volgorde van belangrijkheid leggen.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a:p>
        </p:txBody>
      </p:sp>
    </p:spTree>
    <p:extLst>
      <p:ext uri="{BB962C8B-B14F-4D97-AF65-F5344CB8AC3E}">
        <p14:creationId xmlns:p14="http://schemas.microsoft.com/office/powerpoint/2010/main" val="183290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Gods Woord te horen.</a:t>
            </a:r>
          </a:p>
          <a:p>
            <a:r>
              <a:rPr lang="nl-NL" dirty="0"/>
              <a:t>God doet dit met de bedoeling dat mensen tot het geloof worden gebracht en dat het geloof van mensen</a:t>
            </a:r>
            <a:r>
              <a:rPr lang="nl-NL" baseline="0" dirty="0"/>
              <a:t> die Hem kennen versterkt en verdiept wordt. </a:t>
            </a:r>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Heilige Doop en het Heilig Avondmaal</a:t>
            </a:r>
          </a:p>
          <a:p>
            <a:r>
              <a:rPr lang="nl-NL" dirty="0"/>
              <a:t>De Heilige Geest versterkt het geloof.</a:t>
            </a:r>
          </a:p>
          <a:p>
            <a:r>
              <a:rPr lang="nl-NL" dirty="0"/>
              <a:t>Heilige Doop wijst de Heere ons op Zijn</a:t>
            </a:r>
            <a:r>
              <a:rPr lang="nl-NL" baseline="0" dirty="0"/>
              <a:t> verbond en Zijn beloften.</a:t>
            </a:r>
          </a:p>
          <a:p>
            <a:r>
              <a:rPr lang="nl-NL" baseline="0" dirty="0"/>
              <a:t>Heilig Avondmaal wijst op het lijden en sterven van de Heere Jezus waardoor de gelovige niet verloren gaat maar het eeuwige leven heeft..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Gods</a:t>
            </a:r>
            <a:r>
              <a:rPr lang="nl-NL" baseline="0" dirty="0"/>
              <a:t> zegen over de verkondiging van Zijn Woord en over al het werk dat er in de gemeente gedaan wordt. Ook heeft de voorbede een belangrijke plaats in de gebeden. Ook wordt er gebeden voor zaken buiten de kerk.</a:t>
            </a:r>
            <a:endParaRPr lang="nl-NL" dirty="0"/>
          </a:p>
          <a:p>
            <a:r>
              <a:rPr lang="nl-NL" dirty="0"/>
              <a:t>Om in je persoonlijk</a:t>
            </a:r>
            <a:r>
              <a:rPr lang="nl-NL" baseline="0" dirty="0"/>
              <a:t> gebed over te nemen. </a:t>
            </a:r>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Woord van God.</a:t>
            </a:r>
          </a:p>
          <a:p>
            <a:r>
              <a:rPr lang="nl-NL" dirty="0"/>
              <a:t>Gebed,</a:t>
            </a:r>
            <a:r>
              <a:rPr lang="nl-NL" baseline="0" dirty="0"/>
              <a:t> verlossingspsalm, lofpsalm</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HC zegt:</a:t>
            </a:r>
            <a:r>
              <a:rPr lang="nl-NL" baseline="0" dirty="0"/>
              <a:t> De armen christelijke handreiking doen.</a:t>
            </a:r>
          </a:p>
          <a:p>
            <a:r>
              <a:rPr lang="nl-NL" baseline="0" dirty="0"/>
              <a:t>De diakenen helpen mensen in nood, binnen én buiten de gemeente, dichtbij en ver weg.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1-2-2018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De kerkdienst</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De kerk</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Christelijke handreiking doen</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a:solidFill>
                  <a:prstClr val="black"/>
                </a:solidFill>
                <a:latin typeface="Calibri" panose="020F0502020204030204"/>
              </a:rPr>
              <a:t>Hoe </a:t>
            </a:r>
            <a:r>
              <a:rPr lang="en-US" sz="1800" dirty="0" err="1">
                <a:solidFill>
                  <a:prstClr val="black"/>
                </a:solidFill>
                <a:latin typeface="Calibri" panose="020F0502020204030204"/>
              </a:rPr>
              <a:t>noemt</a:t>
            </a:r>
            <a:r>
              <a:rPr lang="en-US" sz="1800" dirty="0">
                <a:solidFill>
                  <a:prstClr val="black"/>
                </a:solidFill>
                <a:latin typeface="Calibri" panose="020F0502020204030204"/>
              </a:rPr>
              <a:t> de </a:t>
            </a:r>
            <a:r>
              <a:rPr lang="en-US" sz="1800" dirty="0" err="1">
                <a:solidFill>
                  <a:prstClr val="black"/>
                </a:solidFill>
                <a:latin typeface="Calibri" panose="020F0502020204030204"/>
              </a:rPr>
              <a:t>catechismus</a:t>
            </a:r>
            <a:r>
              <a:rPr lang="en-US" sz="1800" dirty="0">
                <a:solidFill>
                  <a:prstClr val="black"/>
                </a:solidFill>
                <a:latin typeface="Calibri" panose="020F0502020204030204"/>
              </a:rPr>
              <a:t> de </a:t>
            </a:r>
            <a:r>
              <a:rPr lang="en-US" sz="1800" dirty="0" err="1">
                <a:solidFill>
                  <a:prstClr val="black"/>
                </a:solidFill>
                <a:latin typeface="Calibri" panose="020F0502020204030204"/>
              </a:rPr>
              <a:t>collecte</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doen</a:t>
            </a:r>
            <a:r>
              <a:rPr lang="en-US" sz="1800" dirty="0">
                <a:solidFill>
                  <a:prstClr val="black"/>
                </a:solidFill>
                <a:latin typeface="Calibri" panose="020F0502020204030204"/>
              </a:rPr>
              <a:t> de </a:t>
            </a:r>
            <a:r>
              <a:rPr lang="en-US" sz="1800" dirty="0" err="1">
                <a:solidFill>
                  <a:prstClr val="black"/>
                </a:solidFill>
                <a:latin typeface="Calibri" panose="020F0502020204030204"/>
              </a:rPr>
              <a:t>diakenen</a:t>
            </a:r>
            <a:r>
              <a:rPr lang="en-US" sz="1800" dirty="0">
                <a:solidFill>
                  <a:prstClr val="black"/>
                </a:solidFill>
                <a:latin typeface="Calibri" panose="020F0502020204030204"/>
              </a:rPr>
              <a:t>?</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a:xfrm>
            <a:off x="46800" y="2132856"/>
            <a:ext cx="493200" cy="4536233"/>
          </a:xfrm>
        </p:spPr>
        <p:txBody>
          <a:bodyPr>
            <a:normAutofit/>
          </a:bodyPr>
          <a:lstStyle/>
          <a:p>
            <a:r>
              <a:rPr lang="nl-NL" dirty="0"/>
              <a:t>Begrip: Christelijke handreiking doen</a:t>
            </a:r>
          </a:p>
        </p:txBody>
      </p:sp>
      <p:pic>
        <p:nvPicPr>
          <p:cNvPr id="10" name="Tijdelijke aanduiding voor inhoud 4" descr="Afbeelding met binnen, voedsel, tafel, kop&#10;&#10;Beschrijving is gegenereerd met zeer hoge betrouwbaarheid">
            <a:extLst>
              <a:ext uri="{FF2B5EF4-FFF2-40B4-BE49-F238E27FC236}">
                <a16:creationId xmlns:a16="http://schemas.microsoft.com/office/drawing/2014/main" id="{FE78FFE1-8B99-4992-9803-0CC20D82528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7277" r="27277"/>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32</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en-US" dirty="0" err="1"/>
              <a:t>Ik</a:t>
            </a:r>
            <a:r>
              <a:rPr lang="en-US" dirty="0"/>
              <a:t> </a:t>
            </a:r>
            <a:r>
              <a:rPr lang="en-US" dirty="0" err="1"/>
              <a:t>ga</a:t>
            </a:r>
            <a:r>
              <a:rPr lang="en-US" dirty="0"/>
              <a:t> </a:t>
            </a:r>
            <a:r>
              <a:rPr lang="en-US" dirty="0" err="1"/>
              <a:t>naar</a:t>
            </a:r>
            <a:r>
              <a:rPr lang="en-US" dirty="0"/>
              <a:t> de </a:t>
            </a:r>
            <a:r>
              <a:rPr lang="en-US" dirty="0" err="1"/>
              <a:t>kerk</a:t>
            </a:r>
            <a:r>
              <a:rPr lang="en-US" dirty="0"/>
              <a:t> om:</a:t>
            </a:r>
          </a:p>
          <a:p>
            <a:r>
              <a:rPr lang="en-US" dirty="0" err="1"/>
              <a:t>Woord</a:t>
            </a:r>
            <a:r>
              <a:rPr lang="en-US" dirty="0"/>
              <a:t> van God</a:t>
            </a:r>
          </a:p>
          <a:p>
            <a:r>
              <a:rPr lang="en-US" dirty="0" err="1"/>
              <a:t>Sacramenten</a:t>
            </a:r>
            <a:endParaRPr lang="en-US" dirty="0"/>
          </a:p>
          <a:p>
            <a:r>
              <a:rPr lang="en-US" dirty="0"/>
              <a:t>Bidden</a:t>
            </a:r>
          </a:p>
          <a:p>
            <a:r>
              <a:rPr lang="en-US" dirty="0" err="1"/>
              <a:t>Zingen</a:t>
            </a:r>
            <a:endParaRPr lang="en-US" dirty="0"/>
          </a:p>
          <a:p>
            <a:r>
              <a:rPr lang="en-US" dirty="0" err="1"/>
              <a:t>Collecte</a:t>
            </a:r>
            <a:r>
              <a:rPr lang="en-US" dirty="0"/>
              <a:t> </a:t>
            </a:r>
          </a:p>
          <a:p>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lvl="0" indent="0">
              <a:buNone/>
            </a:pPr>
            <a:r>
              <a:rPr lang="nl-NL" sz="1800" b="1" dirty="0">
                <a:solidFill>
                  <a:prstClr val="black"/>
                </a:solidFill>
                <a:latin typeface="Calibri" panose="020F0502020204030204"/>
              </a:rPr>
              <a:t>Wat betekent de christelijke handreiking doen voor jou?</a:t>
            </a:r>
            <a:endParaRPr lang="en-US" sz="1800" dirty="0">
              <a:solidFill>
                <a:prstClr val="black"/>
              </a:solidFill>
              <a:latin typeface="Calibri" panose="020F0502020204030204"/>
            </a:endParaRPr>
          </a:p>
          <a:p>
            <a:pPr marL="228600" lvl="0" indent="-228600"/>
            <a:r>
              <a:rPr lang="en-US" sz="1800" dirty="0" err="1">
                <a:solidFill>
                  <a:prstClr val="black"/>
                </a:solidFill>
                <a:latin typeface="Calibri" panose="020F0502020204030204"/>
              </a:rPr>
              <a:t>Praat</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 over in </a:t>
            </a:r>
            <a:r>
              <a:rPr lang="en-US" sz="1800" dirty="0" err="1">
                <a:solidFill>
                  <a:prstClr val="black"/>
                </a:solidFill>
                <a:latin typeface="Calibri" panose="020F0502020204030204"/>
              </a:rPr>
              <a:t>tweetallen</a:t>
            </a:r>
            <a:r>
              <a:rPr lang="en-US" sz="1800" dirty="0">
                <a:solidFill>
                  <a:prstClr val="black"/>
                </a:solidFill>
                <a:latin typeface="Calibri" panose="020F0502020204030204"/>
              </a:rPr>
              <a:t> en </a:t>
            </a:r>
            <a:r>
              <a:rPr lang="en-US" sz="1800" dirty="0" err="1">
                <a:solidFill>
                  <a:prstClr val="black"/>
                </a:solidFill>
                <a:latin typeface="Calibri" panose="020F0502020204030204"/>
              </a:rPr>
              <a:t>schrijf</a:t>
            </a:r>
            <a:r>
              <a:rPr lang="en-US" sz="1800" dirty="0">
                <a:solidFill>
                  <a:prstClr val="black"/>
                </a:solidFill>
                <a:latin typeface="Calibri" panose="020F0502020204030204"/>
              </a:rPr>
              <a:t> </a:t>
            </a:r>
            <a:r>
              <a:rPr lang="en-US" sz="1800" dirty="0" err="1">
                <a:solidFill>
                  <a:prstClr val="black"/>
                </a:solidFill>
                <a:latin typeface="Calibri" panose="020F0502020204030204"/>
              </a:rPr>
              <a:t>je</a:t>
            </a:r>
            <a:r>
              <a:rPr lang="en-US" sz="1800" dirty="0">
                <a:solidFill>
                  <a:prstClr val="black"/>
                </a:solidFill>
                <a:latin typeface="Calibri" panose="020F0502020204030204"/>
              </a:rPr>
              <a:t> </a:t>
            </a:r>
            <a:r>
              <a:rPr lang="en-US" sz="1800" dirty="0" err="1">
                <a:solidFill>
                  <a:prstClr val="black"/>
                </a:solidFill>
                <a:latin typeface="Calibri" panose="020F0502020204030204"/>
              </a:rPr>
              <a:t>antwoord</a:t>
            </a:r>
            <a:r>
              <a:rPr lang="en-US" sz="1800" dirty="0">
                <a:solidFill>
                  <a:prstClr val="black"/>
                </a:solidFill>
                <a:latin typeface="Calibri" panose="020F0502020204030204"/>
              </a:rPr>
              <a:t> op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aantekeningen</a:t>
            </a:r>
            <a:r>
              <a:rPr lang="en-US" sz="1800" dirty="0">
                <a:solidFill>
                  <a:prstClr val="black"/>
                </a:solidFill>
                <a:latin typeface="Calibri" panose="020F0502020204030204"/>
              </a:rPr>
              <a: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34.</a:t>
            </a:r>
          </a:p>
          <a:p>
            <a:pPr marL="228600" lvl="0" indent="-228600"/>
            <a:r>
              <a:rPr lang="en-US" sz="1800" dirty="0" err="1">
                <a:solidFill>
                  <a:prstClr val="black"/>
                </a:solidFill>
                <a:latin typeface="Calibri" panose="020F0502020204030204"/>
              </a:rPr>
              <a:t>Deel</a:t>
            </a:r>
            <a:r>
              <a:rPr lang="en-US" sz="1800" dirty="0">
                <a:solidFill>
                  <a:prstClr val="black"/>
                </a:solidFill>
                <a:latin typeface="Calibri" panose="020F0502020204030204"/>
              </a:rPr>
              <a:t> het met de </a:t>
            </a:r>
            <a:r>
              <a:rPr lang="en-US" sz="1800" dirty="0" err="1">
                <a:solidFill>
                  <a:prstClr val="black"/>
                </a:solidFill>
                <a:latin typeface="Calibri" panose="020F0502020204030204"/>
              </a:rPr>
              <a:t>grote</a:t>
            </a:r>
            <a:r>
              <a:rPr lang="en-US" sz="1800" dirty="0">
                <a:solidFill>
                  <a:prstClr val="black"/>
                </a:solidFill>
                <a:latin typeface="Calibri" panose="020F0502020204030204"/>
              </a:rPr>
              <a:t> </a:t>
            </a:r>
            <a:r>
              <a:rPr lang="en-US" sz="1800" dirty="0" err="1">
                <a:solidFill>
                  <a:prstClr val="black"/>
                </a:solidFill>
                <a:latin typeface="Calibri" panose="020F0502020204030204"/>
              </a:rPr>
              <a:t>groep</a:t>
            </a:r>
            <a:r>
              <a:rPr lang="en-US" sz="1800" dirty="0">
                <a:solidFill>
                  <a:prstClr val="black"/>
                </a:solidFill>
                <a:latin typeface="Calibri" panose="020F0502020204030204"/>
              </a:rPr>
              <a:t>.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Aangezien het geloof uit het gehoor is, kan ik net zo goed thuis naar de kerkdienst luisteren in plaats van naar de kerk te gaan.</a:t>
            </a:r>
            <a:endParaRPr lang="en-US" dirty="0"/>
          </a:p>
          <a:p>
            <a:endParaRPr lang="nl-NL"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jou</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reden</a:t>
            </a:r>
            <a:r>
              <a:rPr lang="en-US" sz="1800" b="1" dirty="0">
                <a:solidFill>
                  <a:prstClr val="black"/>
                </a:solidFill>
                <a:latin typeface="Calibri" panose="020F0502020204030204"/>
              </a:rPr>
              <a:t> is </a:t>
            </a:r>
            <a:r>
              <a:rPr lang="en-US" sz="1800" b="1" dirty="0" err="1">
                <a:solidFill>
                  <a:prstClr val="black"/>
                </a:solidFill>
                <a:latin typeface="Calibri" panose="020F0502020204030204"/>
              </a:rPr>
              <a:t>dat</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sacramenten</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er</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zijn</a:t>
            </a:r>
            <a:r>
              <a:rPr lang="en-US" sz="1800" b="1" dirty="0">
                <a:solidFill>
                  <a:prstClr val="black"/>
                </a:solidFill>
                <a:latin typeface="Calibri" panose="020F0502020204030204"/>
              </a:rPr>
              <a:t>. </a:t>
            </a:r>
          </a:p>
          <a:p>
            <a:pPr lvl="0" indent="-228600">
              <a:buFont typeface="Arial" panose="020B0604020202020204" pitchFamily="34" charset="0"/>
              <a:buChar char="•"/>
            </a:pPr>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34.</a:t>
            </a:r>
          </a:p>
          <a:p>
            <a:endParaRPr lang="nl-NL" dirty="0"/>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Voer</a:t>
            </a:r>
            <a:r>
              <a:rPr lang="en-US" sz="1800" dirty="0">
                <a:solidFill>
                  <a:prstClr val="black"/>
                </a:solidFill>
                <a:latin typeface="Calibri" panose="020F0502020204030204"/>
              </a:rPr>
              <a:t> de </a:t>
            </a:r>
            <a:r>
              <a:rPr lang="en-US" sz="1800" dirty="0" err="1">
                <a:solidFill>
                  <a:prstClr val="black"/>
                </a:solidFill>
                <a:latin typeface="Calibri" panose="020F0502020204030204"/>
              </a:rPr>
              <a:t>binnenkomer</a:t>
            </a:r>
            <a:r>
              <a:rPr lang="en-US" sz="1800" dirty="0">
                <a:solidFill>
                  <a:prstClr val="black"/>
                </a:solidFill>
                <a:latin typeface="Calibri" panose="020F0502020204030204"/>
              </a:rPr>
              <a:t> van het begin </a:t>
            </a:r>
            <a:r>
              <a:rPr lang="en-US" sz="1800" dirty="0" err="1">
                <a:solidFill>
                  <a:prstClr val="black"/>
                </a:solidFill>
                <a:latin typeface="Calibri" panose="020F0502020204030204"/>
              </a:rPr>
              <a:t>uit</a:t>
            </a:r>
            <a:r>
              <a:rPr lang="en-US" sz="1800" dirty="0">
                <a:solidFill>
                  <a:prstClr val="black"/>
                </a:solidFill>
                <a:latin typeface="Calibri" panose="020F0502020204030204"/>
              </a:rPr>
              <a:t>.</a:t>
            </a:r>
          </a:p>
          <a:p>
            <a:pPr lvl="0" indent="-228600">
              <a:buFont typeface="Arial" panose="020B0604020202020204" pitchFamily="34" charset="0"/>
              <a:buChar char="•"/>
            </a:pPr>
            <a:r>
              <a:rPr lang="en-US" sz="1800" dirty="0">
                <a:solidFill>
                  <a:prstClr val="black"/>
                </a:solidFill>
                <a:latin typeface="Calibri" panose="020F0502020204030204"/>
              </a:rPr>
              <a:t>Ga in </a:t>
            </a:r>
            <a:r>
              <a:rPr lang="en-US" sz="1800" dirty="0" err="1">
                <a:solidFill>
                  <a:prstClr val="black"/>
                </a:solidFill>
                <a:latin typeface="Calibri" panose="020F0502020204030204"/>
              </a:rPr>
              <a:t>gesprek</a:t>
            </a:r>
            <a:r>
              <a:rPr lang="en-US" sz="1800" dirty="0">
                <a:solidFill>
                  <a:prstClr val="black"/>
                </a:solidFill>
                <a:latin typeface="Calibri" panose="020F0502020204030204"/>
              </a:rPr>
              <a:t> </a:t>
            </a:r>
            <a:r>
              <a:rPr lang="en-US" sz="1800" dirty="0" err="1">
                <a:solidFill>
                  <a:prstClr val="black"/>
                </a:solidFill>
                <a:latin typeface="Calibri" panose="020F0502020204030204"/>
              </a:rPr>
              <a:t>waarom</a:t>
            </a:r>
            <a:r>
              <a:rPr lang="en-US" sz="1800" dirty="0">
                <a:solidFill>
                  <a:prstClr val="black"/>
                </a:solidFill>
                <a:latin typeface="Calibri" panose="020F0502020204030204"/>
              </a:rPr>
              <a:t> </a:t>
            </a:r>
            <a:r>
              <a:rPr lang="en-US" sz="1800" dirty="0" err="1">
                <a:solidFill>
                  <a:prstClr val="black"/>
                </a:solidFill>
                <a:latin typeface="Calibri" panose="020F0502020204030204"/>
              </a:rPr>
              <a:t>jongeren</a:t>
            </a:r>
            <a:r>
              <a:rPr lang="en-US" sz="1800" dirty="0">
                <a:solidFill>
                  <a:prstClr val="black"/>
                </a:solidFill>
                <a:latin typeface="Calibri" panose="020F0502020204030204"/>
              </a:rPr>
              <a:t> </a:t>
            </a:r>
            <a:r>
              <a:rPr lang="en-US" sz="1800" dirty="0" err="1">
                <a:solidFill>
                  <a:prstClr val="black"/>
                </a:solidFill>
                <a:latin typeface="Calibri" panose="020F0502020204030204"/>
              </a:rPr>
              <a:t>naar</a:t>
            </a:r>
            <a:r>
              <a:rPr lang="en-US" sz="1800" dirty="0">
                <a:solidFill>
                  <a:prstClr val="black"/>
                </a:solidFill>
                <a:latin typeface="Calibri" panose="020F0502020204030204"/>
              </a:rPr>
              <a:t> de </a:t>
            </a:r>
            <a:r>
              <a:rPr lang="en-US" sz="1800" dirty="0" err="1">
                <a:solidFill>
                  <a:prstClr val="black"/>
                </a:solidFill>
                <a:latin typeface="Calibri" panose="020F0502020204030204"/>
              </a:rPr>
              <a:t>kerk</a:t>
            </a:r>
            <a:r>
              <a:rPr lang="en-US" sz="1800" dirty="0">
                <a:solidFill>
                  <a:prstClr val="black"/>
                </a:solidFill>
                <a:latin typeface="Calibri" panose="020F0502020204030204"/>
              </a:rPr>
              <a:t> </a:t>
            </a:r>
            <a:r>
              <a:rPr lang="en-US" sz="1800" dirty="0" err="1">
                <a:solidFill>
                  <a:prstClr val="black"/>
                </a:solidFill>
                <a:latin typeface="Calibri" panose="020F0502020204030204"/>
              </a:rPr>
              <a:t>gaan</a:t>
            </a:r>
            <a:r>
              <a:rPr lang="en-US" sz="1800" dirty="0">
                <a:solidFill>
                  <a:prstClr val="black"/>
                </a:solidFill>
                <a:latin typeface="Calibri" panose="020F0502020204030204"/>
              </a:rPr>
              <a:t>. </a:t>
            </a:r>
          </a:p>
          <a:p>
            <a:pPr marL="285750" lvl="0" indent="-285750">
              <a:buFont typeface="Arial" panose="020B0604020202020204" pitchFamily="34" charset="0"/>
              <a:buChar char="•"/>
            </a:pPr>
            <a:endParaRPr lang="nl-NL" dirty="0"/>
          </a:p>
        </p:txBody>
      </p:sp>
      <p:sp>
        <p:nvSpPr>
          <p:cNvPr id="3" name="Tijdelijke aanduiding voor afbeelding 2">
            <a:extLst>
              <a:ext uri="{FF2B5EF4-FFF2-40B4-BE49-F238E27FC236}">
                <a16:creationId xmlns:a16="http://schemas.microsoft.com/office/drawing/2014/main" id="{F0F4C9FD-39CA-4EBD-A57C-98856A59D783}"/>
              </a:ext>
            </a:extLst>
          </p:cNvPr>
          <p:cNvSpPr>
            <a:spLocks noGrp="1"/>
          </p:cNvSpPr>
          <p:nvPr>
            <p:ph type="pic" sz="quarter" idx="12"/>
          </p:nvPr>
        </p:nvSpPr>
        <p:spPr/>
      </p:sp>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122:1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Romeinen 10:13-21</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de </a:t>
            </a:r>
            <a:r>
              <a:rPr lang="en-US" sz="1800" dirty="0" err="1">
                <a:solidFill>
                  <a:prstClr val="black"/>
                </a:solidFill>
                <a:latin typeface="Calibri" panose="020F0502020204030204"/>
              </a:rPr>
              <a:t>orde</a:t>
            </a:r>
            <a:r>
              <a:rPr lang="en-US" sz="1800" dirty="0">
                <a:solidFill>
                  <a:prstClr val="black"/>
                </a:solidFill>
                <a:latin typeface="Calibri" panose="020F0502020204030204"/>
              </a:rPr>
              <a:t> van de </a:t>
            </a:r>
            <a:r>
              <a:rPr lang="en-US" sz="1800" dirty="0" err="1">
                <a:solidFill>
                  <a:prstClr val="black"/>
                </a:solidFill>
                <a:latin typeface="Calibri" panose="020F0502020204030204"/>
              </a:rPr>
              <a:t>dienst</a:t>
            </a:r>
            <a:r>
              <a:rPr lang="en-US" sz="1800" dirty="0">
                <a:solidFill>
                  <a:prstClr val="black"/>
                </a:solidFill>
                <a:latin typeface="Calibri" panose="020F0502020204030204"/>
              </a:rPr>
              <a:t> op van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29 en 30.</a:t>
            </a:r>
          </a:p>
          <a:p>
            <a:pPr lvl="0" indent="-228600">
              <a:buFont typeface="Arial" panose="020B0604020202020204" pitchFamily="34" charset="0"/>
              <a:buChar char="•"/>
            </a:pPr>
            <a:r>
              <a:rPr lang="en-US" sz="1800" dirty="0" err="1">
                <a:solidFill>
                  <a:prstClr val="black"/>
                </a:solidFill>
                <a:latin typeface="Calibri" panose="020F0502020204030204"/>
              </a:rPr>
              <a:t>Bespreek</a:t>
            </a:r>
            <a:r>
              <a:rPr lang="en-US" sz="1800" dirty="0">
                <a:solidFill>
                  <a:prstClr val="black"/>
                </a:solidFill>
                <a:latin typeface="Calibri" panose="020F0502020204030204"/>
              </a:rPr>
              <a:t> met </a:t>
            </a:r>
            <a:r>
              <a:rPr lang="en-US" sz="1800" dirty="0" err="1">
                <a:solidFill>
                  <a:prstClr val="black"/>
                </a:solidFill>
                <a:latin typeface="Calibri" panose="020F0502020204030204"/>
              </a:rPr>
              <a:t>elkaar</a:t>
            </a:r>
            <a:r>
              <a:rPr lang="en-US" sz="1800" dirty="0">
                <a:solidFill>
                  <a:prstClr val="black"/>
                </a:solidFill>
                <a:latin typeface="Calibri" panose="020F0502020204030204"/>
              </a:rPr>
              <a:t> de </a:t>
            </a:r>
            <a:r>
              <a:rPr lang="en-US" sz="1800" dirty="0" err="1">
                <a:solidFill>
                  <a:prstClr val="black"/>
                </a:solidFill>
                <a:latin typeface="Calibri" panose="020F0502020204030204"/>
              </a:rPr>
              <a:t>orde</a:t>
            </a:r>
            <a:r>
              <a:rPr lang="en-US" sz="1800" dirty="0">
                <a:solidFill>
                  <a:prstClr val="black"/>
                </a:solidFill>
                <a:latin typeface="Calibri" panose="020F0502020204030204"/>
              </a:rPr>
              <a:t> van de </a:t>
            </a:r>
            <a:r>
              <a:rPr lang="en-US" sz="1800" dirty="0" err="1">
                <a:solidFill>
                  <a:prstClr val="black"/>
                </a:solidFill>
                <a:latin typeface="Calibri" panose="020F0502020204030204"/>
              </a:rPr>
              <a:t>dienst</a:t>
            </a:r>
            <a:endParaRPr lang="en-US" sz="1800" dirty="0">
              <a:solidFill>
                <a:prstClr val="black"/>
              </a:solidFill>
              <a:latin typeface="Calibri" panose="020F0502020204030204"/>
            </a:endParaRP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a:t>
            </a:r>
          </a:p>
        </p:txBody>
      </p:sp>
      <p:pic>
        <p:nvPicPr>
          <p:cNvPr id="8" name="Tijdelijke aanduiding voor afbeelding 7">
            <a:extLst>
              <a:ext uri="{FF2B5EF4-FFF2-40B4-BE49-F238E27FC236}">
                <a16:creationId xmlns:a16="http://schemas.microsoft.com/office/drawing/2014/main" id="{A5EDA206-C9A8-4F42-9728-2FD0BE0256F0}"/>
              </a:ext>
            </a:extLst>
          </p:cNvPr>
          <p:cNvPicPr>
            <a:picLocks noGrp="1" noChangeAspect="1"/>
          </p:cNvPicPr>
          <p:nvPr>
            <p:ph type="pic" sz="quarter" idx="12"/>
          </p:nvPr>
        </p:nvPicPr>
        <p:blipFill>
          <a:blip r:embed="rId3"/>
          <a:srcRect l="14849" r="14849"/>
          <a:stretch>
            <a:fillRect/>
          </a:stretch>
        </p:blipFill>
        <p:spPr>
          <a:prstGeom prst="rect">
            <a:avLst/>
          </a:prstGeom>
        </p:spPr>
      </p:pic>
    </p:spTree>
    <p:extLst>
      <p:ext uri="{BB962C8B-B14F-4D97-AF65-F5344CB8AC3E}">
        <p14:creationId xmlns:p14="http://schemas.microsoft.com/office/powerpoint/2010/main" val="245411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 (2)</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pPr lvl="0"/>
            <a:r>
              <a:rPr lang="nl-NL" sz="1800" dirty="0">
                <a:solidFill>
                  <a:prstClr val="black"/>
                </a:solidFill>
                <a:latin typeface="Calibri" panose="020F0502020204030204"/>
              </a:rPr>
              <a:t>1. Welke voorbeelden uit de Bijbel ken je, waar blijkt dat het geloof uit het horen van het Woord van God is?</a:t>
            </a:r>
          </a:p>
          <a:p>
            <a:pPr lvl="0"/>
            <a:r>
              <a:rPr lang="nl-NL" sz="1800" dirty="0">
                <a:solidFill>
                  <a:prstClr val="black"/>
                </a:solidFill>
                <a:latin typeface="Calibri" panose="020F0502020204030204"/>
              </a:rPr>
              <a:t>2. Romeinen 10:17 stelt dat het geloof uit het gehoor van het Woord van God is. 1 Korinthe 1:21 spreekt over ‘de dwaasheid van de prediking’. Wat betekent dit?</a:t>
            </a:r>
          </a:p>
          <a:p>
            <a:pPr lvl="0"/>
            <a:r>
              <a:rPr lang="nl-NL" sz="1800" dirty="0">
                <a:solidFill>
                  <a:prstClr val="black"/>
                </a:solidFill>
                <a:latin typeface="Calibri" panose="020F0502020204030204"/>
              </a:rPr>
              <a:t>3. Welke beloften staan er in Jesaja 55:10-11 en Mattheüs 18:20 met betrekking tot het naar de kerk gaan?</a:t>
            </a:r>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141205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(2)</a:t>
            </a:r>
          </a:p>
        </p:txBody>
      </p:sp>
      <p:sp>
        <p:nvSpPr>
          <p:cNvPr id="3" name="Tijdelijke aanduiding voor tekst 2"/>
          <p:cNvSpPr>
            <a:spLocks noGrp="1"/>
          </p:cNvSpPr>
          <p:nvPr>
            <p:ph type="body" sz="quarter" idx="11"/>
          </p:nvPr>
        </p:nvSpPr>
        <p:spPr/>
        <p:txBody>
          <a:bodyPr/>
          <a:lstStyle/>
          <a:p>
            <a:pPr marL="228600" lvl="0" indent="-228600">
              <a:buFont typeface="Arial" panose="020B0604020202020204" pitchFamily="34" charset="0"/>
              <a:buChar char="•"/>
            </a:pPr>
            <a:r>
              <a:rPr lang="nl-NL" sz="2800" dirty="0">
                <a:solidFill>
                  <a:prstClr val="black"/>
                </a:solidFill>
                <a:latin typeface="Calibri" panose="020F0502020204030204"/>
              </a:rPr>
              <a:t>Kies twee jongeren</a:t>
            </a:r>
          </a:p>
          <a:p>
            <a:pPr marL="228600" lvl="0" indent="-228600">
              <a:buFont typeface="Arial" panose="020B0604020202020204" pitchFamily="34" charset="0"/>
              <a:buChar char="•"/>
            </a:pPr>
            <a:r>
              <a:rPr lang="nl-NL" sz="2800" dirty="0">
                <a:solidFill>
                  <a:prstClr val="black"/>
                </a:solidFill>
                <a:latin typeface="Calibri" panose="020F0502020204030204"/>
              </a:rPr>
              <a:t>Jongere 1: Niet –christelijk</a:t>
            </a:r>
          </a:p>
          <a:p>
            <a:pPr marL="228600" lvl="0" indent="-228600">
              <a:buFont typeface="Arial" panose="020B0604020202020204" pitchFamily="34" charset="0"/>
              <a:buChar char="•"/>
            </a:pPr>
            <a:r>
              <a:rPr lang="nl-NL" sz="2800" dirty="0">
                <a:solidFill>
                  <a:prstClr val="black"/>
                </a:solidFill>
                <a:latin typeface="Calibri" panose="020F0502020204030204"/>
              </a:rPr>
              <a:t>Jongere 2: Christelijk</a:t>
            </a:r>
          </a:p>
          <a:p>
            <a:pPr marL="228600" lvl="0" indent="-228600">
              <a:buFont typeface="Arial" panose="020B0604020202020204" pitchFamily="34" charset="0"/>
              <a:buChar char="•"/>
            </a:pPr>
            <a:r>
              <a:rPr lang="nl-NL" sz="2800" dirty="0">
                <a:solidFill>
                  <a:prstClr val="black"/>
                </a:solidFill>
                <a:latin typeface="Calibri" panose="020F0502020204030204"/>
              </a:rPr>
              <a:t>Jongere 2 overtuigt jongere 1 waarom je naar de kerk moet gaan. </a:t>
            </a:r>
          </a:p>
          <a:p>
            <a:endParaRPr lang="en-US"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(2)</a:t>
            </a:r>
          </a:p>
        </p:txBody>
      </p:sp>
      <p:pic>
        <p:nvPicPr>
          <p:cNvPr id="10" name="Tijdelijke aanduiding voor inhoud 4">
            <a:extLst>
              <a:ext uri="{FF2B5EF4-FFF2-40B4-BE49-F238E27FC236}">
                <a16:creationId xmlns:a16="http://schemas.microsoft.com/office/drawing/2014/main" id="{B4032377-44E9-4B7E-A19E-8FC33AF0D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971" y="1873800"/>
            <a:ext cx="5166709" cy="4351338"/>
          </a:xfrm>
          <a:prstGeom prst="rect">
            <a:avLst/>
          </a:prstGeom>
        </p:spPr>
      </p:pic>
      <p:sp>
        <p:nvSpPr>
          <p:cNvPr id="11" name="Tijdelijke aanduiding voor afbeelding 10">
            <a:extLst>
              <a:ext uri="{FF2B5EF4-FFF2-40B4-BE49-F238E27FC236}">
                <a16:creationId xmlns:a16="http://schemas.microsoft.com/office/drawing/2014/main" id="{D10D8360-29BD-45EA-AFCB-FC3D4EC9FCB1}"/>
              </a:ext>
            </a:extLst>
          </p:cNvPr>
          <p:cNvSpPr>
            <a:spLocks noGrp="1"/>
          </p:cNvSpPr>
          <p:nvPr>
            <p:ph type="pic" sz="quarter" idx="12"/>
          </p:nvPr>
        </p:nvSpPr>
        <p:spPr>
          <a:xfrm>
            <a:off x="6968684" y="111239"/>
            <a:ext cx="5014800" cy="6476400"/>
          </a:xfrm>
        </p:spPr>
      </p:sp>
    </p:spTree>
    <p:extLst>
      <p:ext uri="{BB962C8B-B14F-4D97-AF65-F5344CB8AC3E}">
        <p14:creationId xmlns:p14="http://schemas.microsoft.com/office/powerpoint/2010/main" val="159629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(3)</a:t>
            </a:r>
          </a:p>
        </p:txBody>
      </p:sp>
      <p:sp>
        <p:nvSpPr>
          <p:cNvPr id="3" name="Tijdelijke aanduiding voor tekst 2"/>
          <p:cNvSpPr>
            <a:spLocks noGrp="1"/>
          </p:cNvSpPr>
          <p:nvPr>
            <p:ph type="body" sz="quarter" idx="11"/>
          </p:nvPr>
        </p:nvSpPr>
        <p:spPr/>
        <p:txBody>
          <a:bodyPr/>
          <a:lstStyle/>
          <a:p>
            <a:pPr marL="228600" lvl="0" indent="-228600">
              <a:buFont typeface="Arial" panose="020B0604020202020204" pitchFamily="34" charset="0"/>
              <a:buChar char="•"/>
            </a:pPr>
            <a:r>
              <a:rPr lang="nl-NL" sz="2800" dirty="0">
                <a:solidFill>
                  <a:prstClr val="black"/>
                </a:solidFill>
                <a:latin typeface="Calibri" panose="020F0502020204030204"/>
              </a:rPr>
              <a:t>De zondag staat in het teken van de kerkgang. </a:t>
            </a:r>
          </a:p>
          <a:p>
            <a:pPr marL="228600" lvl="0" indent="-228600">
              <a:buFont typeface="Arial" panose="020B0604020202020204" pitchFamily="34" charset="0"/>
              <a:buChar char="•"/>
            </a:pPr>
            <a:endParaRPr lang="nl-NL" sz="2800" dirty="0">
              <a:solidFill>
                <a:prstClr val="black"/>
              </a:solidFill>
              <a:latin typeface="Calibri" panose="020F0502020204030204"/>
            </a:endParaRPr>
          </a:p>
          <a:p>
            <a:pPr marL="228600" lvl="0" indent="-228600">
              <a:buFont typeface="Arial" panose="020B0604020202020204" pitchFamily="34" charset="0"/>
              <a:buChar char="•"/>
            </a:pPr>
            <a:r>
              <a:rPr lang="nl-NL" sz="2800" dirty="0">
                <a:solidFill>
                  <a:prstClr val="black"/>
                </a:solidFill>
                <a:latin typeface="Calibri" panose="020F0502020204030204"/>
              </a:rPr>
              <a:t>Hoe doe jij dat?</a:t>
            </a:r>
          </a:p>
          <a:p>
            <a:pPr marL="228600" lvl="0" indent="-228600">
              <a:buFont typeface="Arial" panose="020B0604020202020204" pitchFamily="34" charset="0"/>
              <a:buChar char="•"/>
            </a:pPr>
            <a:r>
              <a:rPr lang="nl-NL" sz="2800" dirty="0">
                <a:solidFill>
                  <a:prstClr val="black"/>
                </a:solidFill>
                <a:latin typeface="Calibri" panose="020F0502020204030204"/>
              </a:rPr>
              <a:t>Welke invloed heeft de zondag op de rest van de week?</a:t>
            </a:r>
          </a:p>
          <a:p>
            <a:endParaRPr lang="en-US"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(3)</a:t>
            </a:r>
          </a:p>
        </p:txBody>
      </p:sp>
      <p:pic>
        <p:nvPicPr>
          <p:cNvPr id="10" name="Tijdelijke aanduiding voor inhoud 4">
            <a:extLst>
              <a:ext uri="{FF2B5EF4-FFF2-40B4-BE49-F238E27FC236}">
                <a16:creationId xmlns:a16="http://schemas.microsoft.com/office/drawing/2014/main" id="{B4032377-44E9-4B7E-A19E-8FC33AF0D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971" y="1873800"/>
            <a:ext cx="5166709" cy="4351338"/>
          </a:xfrm>
          <a:prstGeom prst="rect">
            <a:avLst/>
          </a:prstGeom>
        </p:spPr>
      </p:pic>
      <p:sp>
        <p:nvSpPr>
          <p:cNvPr id="11" name="Tijdelijke aanduiding voor afbeelding 10">
            <a:extLst>
              <a:ext uri="{FF2B5EF4-FFF2-40B4-BE49-F238E27FC236}">
                <a16:creationId xmlns:a16="http://schemas.microsoft.com/office/drawing/2014/main" id="{D10D8360-29BD-45EA-AFCB-FC3D4EC9FCB1}"/>
              </a:ext>
            </a:extLst>
          </p:cNvPr>
          <p:cNvSpPr>
            <a:spLocks noGrp="1"/>
          </p:cNvSpPr>
          <p:nvPr>
            <p:ph type="pic" sz="quarter" idx="12"/>
          </p:nvPr>
        </p:nvSpPr>
        <p:spPr>
          <a:xfrm>
            <a:off x="6968684" y="111239"/>
            <a:ext cx="5014800" cy="6476400"/>
          </a:xfrm>
        </p:spPr>
      </p:sp>
    </p:spTree>
    <p:extLst>
      <p:ext uri="{BB962C8B-B14F-4D97-AF65-F5344CB8AC3E}">
        <p14:creationId xmlns:p14="http://schemas.microsoft.com/office/powerpoint/2010/main" val="93314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opzet van de avond</a:t>
            </a:r>
          </a:p>
        </p:txBody>
      </p:sp>
      <p:sp>
        <p:nvSpPr>
          <p:cNvPr id="3" name="Tijdelijke aanduiding voor tekst 2"/>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Wie</a:t>
            </a:r>
            <a:r>
              <a:rPr lang="en-US" sz="1800" dirty="0">
                <a:solidFill>
                  <a:prstClr val="black"/>
                </a:solidFill>
                <a:latin typeface="Calibri" panose="020F0502020204030204"/>
              </a:rPr>
              <a:t> </a:t>
            </a:r>
            <a:r>
              <a:rPr lang="en-US" sz="1800" dirty="0" err="1">
                <a:solidFill>
                  <a:prstClr val="black"/>
                </a:solidFill>
                <a:latin typeface="Calibri" panose="020F0502020204030204"/>
              </a:rPr>
              <a:t>zijn</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 </a:t>
            </a:r>
            <a:r>
              <a:rPr lang="en-US" sz="1800" dirty="0" err="1">
                <a:solidFill>
                  <a:prstClr val="black"/>
                </a:solidFill>
                <a:latin typeface="Calibri" panose="020F0502020204030204"/>
              </a:rPr>
              <a:t>betrokken</a:t>
            </a:r>
            <a:r>
              <a:rPr lang="en-US" sz="1800" dirty="0">
                <a:solidFill>
                  <a:prstClr val="black"/>
                </a:solidFill>
                <a:latin typeface="Calibri" panose="020F0502020204030204"/>
              </a:rPr>
              <a:t>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kerk</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zijn</a:t>
            </a:r>
            <a:r>
              <a:rPr lang="en-US" sz="1800" dirty="0">
                <a:solidFill>
                  <a:prstClr val="black"/>
                </a:solidFill>
                <a:latin typeface="Calibri" panose="020F0502020204030204"/>
              </a:rPr>
              <a:t> </a:t>
            </a:r>
            <a:r>
              <a:rPr lang="en-US" sz="1800" dirty="0" err="1">
                <a:solidFill>
                  <a:prstClr val="black"/>
                </a:solidFill>
                <a:latin typeface="Calibri" panose="020F0502020204030204"/>
              </a:rPr>
              <a:t>hun</a:t>
            </a:r>
            <a:r>
              <a:rPr lang="en-US" sz="1800" dirty="0">
                <a:solidFill>
                  <a:prstClr val="black"/>
                </a:solidFill>
                <a:latin typeface="Calibri" panose="020F0502020204030204"/>
              </a:rPr>
              <a:t> taken?</a:t>
            </a:r>
          </a:p>
          <a:p>
            <a:pPr marL="228600" lvl="0" indent="-228600">
              <a:buFont typeface="Arial" panose="020B0604020202020204" pitchFamily="34" charset="0"/>
              <a:buChar char="•"/>
            </a:pPr>
            <a:r>
              <a:rPr lang="en-US" sz="1800" dirty="0">
                <a:solidFill>
                  <a:prstClr val="black"/>
                </a:solidFill>
                <a:latin typeface="Calibri" panose="020F0502020204030204"/>
              </a:rPr>
              <a:t>Wat is het </a:t>
            </a:r>
            <a:r>
              <a:rPr lang="en-US" sz="1800" dirty="0" err="1">
                <a:solidFill>
                  <a:prstClr val="black"/>
                </a:solidFill>
                <a:latin typeface="Calibri" panose="020F0502020204030204"/>
              </a:rPr>
              <a:t>doel</a:t>
            </a:r>
            <a:r>
              <a:rPr lang="en-US" sz="1800" dirty="0">
                <a:solidFill>
                  <a:prstClr val="black"/>
                </a:solidFill>
                <a:latin typeface="Calibri" panose="020F0502020204030204"/>
              </a:rPr>
              <a:t> van </a:t>
            </a:r>
            <a:r>
              <a:rPr lang="en-US" sz="1800" dirty="0" err="1">
                <a:solidFill>
                  <a:prstClr val="black"/>
                </a:solidFill>
                <a:latin typeface="Calibri" panose="020F0502020204030204"/>
              </a:rPr>
              <a:t>hun</a:t>
            </a:r>
            <a:r>
              <a:rPr lang="en-US" sz="1800" dirty="0">
                <a:solidFill>
                  <a:prstClr val="black"/>
                </a:solidFill>
                <a:latin typeface="Calibri" panose="020F0502020204030204"/>
              </a:rPr>
              <a:t> ‘</a:t>
            </a:r>
            <a:r>
              <a:rPr lang="en-US" sz="1800" dirty="0" err="1">
                <a:solidFill>
                  <a:prstClr val="black"/>
                </a:solidFill>
                <a:latin typeface="Calibri" panose="020F0502020204030204"/>
              </a:rPr>
              <a:t>bijdrage</a:t>
            </a:r>
            <a:r>
              <a:rPr lang="en-US" sz="1800" dirty="0">
                <a:solidFill>
                  <a:prstClr val="black"/>
                </a:solidFill>
                <a:latin typeface="Calibri" panose="020F0502020204030204"/>
              </a:rPr>
              <a:t>’?</a:t>
            </a:r>
          </a:p>
          <a:p>
            <a:endParaRPr lang="en-US" dirty="0"/>
          </a:p>
        </p:txBody>
      </p:sp>
      <p:sp>
        <p:nvSpPr>
          <p:cNvPr id="4" name="Tijdelijke aanduiding voor verticale tekst 3"/>
          <p:cNvSpPr>
            <a:spLocks noGrp="1"/>
          </p:cNvSpPr>
          <p:nvPr>
            <p:ph type="body" orient="vert" sz="quarter" idx="10"/>
          </p:nvPr>
        </p:nvSpPr>
        <p:spPr/>
        <p:txBody>
          <a:bodyPr>
            <a:normAutofit/>
          </a:bodyPr>
          <a:lstStyle/>
          <a:p>
            <a:r>
              <a:rPr lang="nl-NL" dirty="0"/>
              <a:t>Alternatieve opzet van de avond</a:t>
            </a:r>
          </a:p>
        </p:txBody>
      </p:sp>
      <p:pic>
        <p:nvPicPr>
          <p:cNvPr id="7" name="Tijdelijke aanduiding voor afbeelding 7">
            <a:extLst>
              <a:ext uri="{FF2B5EF4-FFF2-40B4-BE49-F238E27FC236}">
                <a16:creationId xmlns:a16="http://schemas.microsoft.com/office/drawing/2014/main" id="{C1334D24-2381-4E71-9CEA-F5D49C449FD2}"/>
              </a:ext>
            </a:extLst>
          </p:cNvPr>
          <p:cNvPicPr>
            <a:picLocks noGrp="1" noChangeAspect="1"/>
          </p:cNvPicPr>
          <p:nvPr>
            <p:ph type="pic" sz="quarter" idx="12"/>
          </p:nvPr>
        </p:nvPicPr>
        <p:blipFill>
          <a:blip r:embed="rId3"/>
          <a:srcRect l="14849" r="14849"/>
          <a:stretch>
            <a:fillRect/>
          </a:stretch>
        </p:blipFill>
        <p:spPr>
          <a:xfrm>
            <a:off x="6984000" y="190800"/>
            <a:ext cx="5014800" cy="6476400"/>
          </a:xfrm>
          <a:prstGeom prst="rect">
            <a:avLst/>
          </a:prstGeom>
        </p:spPr>
      </p:pic>
    </p:spTree>
    <p:extLst>
      <p:ext uri="{BB962C8B-B14F-4D97-AF65-F5344CB8AC3E}">
        <p14:creationId xmlns:p14="http://schemas.microsoft.com/office/powerpoint/2010/main" val="107033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Verdieping: Het geloof is uit het gehoor</a:t>
            </a:r>
          </a:p>
        </p:txBody>
      </p:sp>
      <p:sp>
        <p:nvSpPr>
          <p:cNvPr id="3" name="Tijdelijke aanduiding voor tekst 2"/>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Inwendige</a:t>
            </a:r>
            <a:r>
              <a:rPr lang="en-US" sz="1800" dirty="0">
                <a:solidFill>
                  <a:prstClr val="black"/>
                </a:solidFill>
                <a:latin typeface="Calibri" panose="020F0502020204030204"/>
              </a:rPr>
              <a:t> </a:t>
            </a:r>
            <a:r>
              <a:rPr lang="en-US" sz="1800" dirty="0" err="1">
                <a:solidFill>
                  <a:prstClr val="black"/>
                </a:solidFill>
                <a:latin typeface="Calibri" panose="020F0502020204030204"/>
              </a:rPr>
              <a:t>roeping</a:t>
            </a:r>
            <a:endParaRPr lang="en-US" sz="1800" dirty="0">
              <a:solidFill>
                <a:prstClr val="black"/>
              </a:solidFill>
              <a:latin typeface="Calibri" panose="020F0502020204030204"/>
            </a:endParaRPr>
          </a:p>
          <a:p>
            <a:pPr marL="228600" lvl="0" indent="-228600">
              <a:buFont typeface="Arial" panose="020B0604020202020204" pitchFamily="34" charset="0"/>
              <a:buChar char="•"/>
            </a:pPr>
            <a:r>
              <a:rPr lang="en-US" sz="1800" dirty="0" err="1">
                <a:solidFill>
                  <a:prstClr val="black"/>
                </a:solidFill>
                <a:latin typeface="Calibri" panose="020F0502020204030204"/>
              </a:rPr>
              <a:t>Uitwendige</a:t>
            </a:r>
            <a:r>
              <a:rPr lang="en-US" sz="1800" dirty="0">
                <a:solidFill>
                  <a:prstClr val="black"/>
                </a:solidFill>
                <a:latin typeface="Calibri" panose="020F0502020204030204"/>
              </a:rPr>
              <a:t> </a:t>
            </a:r>
            <a:r>
              <a:rPr lang="en-US" sz="1800" dirty="0" err="1">
                <a:solidFill>
                  <a:prstClr val="black"/>
                </a:solidFill>
                <a:latin typeface="Calibri" panose="020F0502020204030204"/>
              </a:rPr>
              <a:t>roeping</a:t>
            </a:r>
            <a:endParaRPr lang="en-US" sz="1800" dirty="0">
              <a:solidFill>
                <a:prstClr val="black"/>
              </a:solidFill>
              <a:latin typeface="Calibri" panose="020F0502020204030204"/>
            </a:endParaRPr>
          </a:p>
          <a:p>
            <a:endParaRPr lang="en-US"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Verdieping: Het geloof is uit het gehoor</a:t>
            </a:r>
          </a:p>
        </p:txBody>
      </p:sp>
      <p:pic>
        <p:nvPicPr>
          <p:cNvPr id="10" name="Tijdelijke aanduiding voor inhoud 11" descr="Afbeelding met gebouw, buiten, vogel, standbeeld&#10;&#10;Beschrijving is gegenereerd met zeer hoge betrouwbaarheid">
            <a:extLst>
              <a:ext uri="{FF2B5EF4-FFF2-40B4-BE49-F238E27FC236}">
                <a16:creationId xmlns:a16="http://schemas.microsoft.com/office/drawing/2014/main" id="{945FD518-2AA7-4289-BCC4-26369C3064E1}"/>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81" r="24181"/>
          <a:stretch/>
        </p:blipFill>
        <p:spPr>
          <a:xfrm>
            <a:off x="6984000" y="190800"/>
            <a:ext cx="5014800" cy="6476400"/>
          </a:xfrm>
          <a:prstGeom prst="rect">
            <a:avLst/>
          </a:prstGeom>
          <a:effectLst/>
        </p:spPr>
      </p:pic>
    </p:spTree>
    <p:extLst>
      <p:ext uri="{BB962C8B-B14F-4D97-AF65-F5344CB8AC3E}">
        <p14:creationId xmlns:p14="http://schemas.microsoft.com/office/powerpoint/2010/main" val="375526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Verdieping: Onze taak voor Israël</a:t>
            </a:r>
          </a:p>
        </p:txBody>
      </p:sp>
      <p:sp>
        <p:nvSpPr>
          <p:cNvPr id="3" name="Tijdelijke aanduiding voor tekst 2"/>
          <p:cNvSpPr>
            <a:spLocks noGrp="1"/>
          </p:cNvSpPr>
          <p:nvPr>
            <p:ph type="body" sz="quarter" idx="11"/>
          </p:nvPr>
        </p:nvSpPr>
        <p:spPr/>
        <p:txBody>
          <a:bodyPr/>
          <a:lstStyle/>
          <a:p>
            <a:pPr lvl="0"/>
            <a:r>
              <a:rPr lang="en-US" sz="1800" dirty="0">
                <a:solidFill>
                  <a:prstClr val="black"/>
                </a:solidFill>
                <a:latin typeface="Calibri" panose="020F0502020204030204"/>
              </a:rPr>
              <a:t>De </a:t>
            </a:r>
            <a:r>
              <a:rPr lang="en-US" sz="1800" dirty="0" err="1">
                <a:solidFill>
                  <a:prstClr val="black"/>
                </a:solidFill>
                <a:latin typeface="Calibri" panose="020F0502020204030204"/>
              </a:rPr>
              <a:t>taak</a:t>
            </a:r>
            <a:r>
              <a:rPr lang="en-US" sz="1800" dirty="0">
                <a:solidFill>
                  <a:prstClr val="black"/>
                </a:solidFill>
                <a:latin typeface="Calibri" panose="020F0502020204030204"/>
              </a:rPr>
              <a:t> van </a:t>
            </a:r>
            <a:r>
              <a:rPr lang="en-US" sz="1800" dirty="0" err="1">
                <a:solidFill>
                  <a:prstClr val="black"/>
                </a:solidFill>
                <a:latin typeface="Calibri" panose="020F0502020204030204"/>
              </a:rPr>
              <a:t>Christenen</a:t>
            </a:r>
            <a:r>
              <a:rPr lang="en-US" sz="1800" dirty="0">
                <a:solidFill>
                  <a:prstClr val="black"/>
                </a:solidFill>
                <a:latin typeface="Calibri" panose="020F0502020204030204"/>
              </a:rPr>
              <a:t> </a:t>
            </a:r>
            <a:r>
              <a:rPr lang="en-US" sz="1800" dirty="0" err="1">
                <a:solidFill>
                  <a:prstClr val="black"/>
                </a:solidFill>
                <a:latin typeface="Calibri" panose="020F0502020204030204"/>
              </a:rPr>
              <a:t>voor</a:t>
            </a:r>
            <a:r>
              <a:rPr lang="en-US" sz="1800" dirty="0">
                <a:solidFill>
                  <a:prstClr val="black"/>
                </a:solidFill>
                <a:latin typeface="Calibri" panose="020F0502020204030204"/>
              </a:rPr>
              <a:t> </a:t>
            </a:r>
            <a:r>
              <a:rPr lang="en-US" sz="1800" dirty="0" err="1">
                <a:solidFill>
                  <a:prstClr val="black"/>
                </a:solidFill>
                <a:latin typeface="Calibri" panose="020F0502020204030204"/>
              </a:rPr>
              <a:t>Israël</a:t>
            </a:r>
            <a:endParaRPr lang="en-US" sz="1800" dirty="0">
              <a:solidFill>
                <a:prstClr val="black"/>
              </a:solidFill>
              <a:latin typeface="Calibri" panose="020F0502020204030204"/>
            </a:endParaRPr>
          </a:p>
          <a:p>
            <a:endParaRPr lang="en-US" dirty="0"/>
          </a:p>
        </p:txBody>
      </p:sp>
      <p:sp>
        <p:nvSpPr>
          <p:cNvPr id="4" name="Tijdelijke aanduiding voor verticale tekst 3"/>
          <p:cNvSpPr>
            <a:spLocks noGrp="1"/>
          </p:cNvSpPr>
          <p:nvPr>
            <p:ph type="body" orient="vert" sz="quarter" idx="10"/>
          </p:nvPr>
        </p:nvSpPr>
        <p:spPr/>
        <p:txBody>
          <a:bodyPr>
            <a:normAutofit/>
          </a:bodyPr>
          <a:lstStyle/>
          <a:p>
            <a:r>
              <a:rPr lang="nl-NL" dirty="0"/>
              <a:t>Verdieping: Onze taak voor Israël</a:t>
            </a:r>
          </a:p>
        </p:txBody>
      </p:sp>
      <p:pic>
        <p:nvPicPr>
          <p:cNvPr id="7" name="Tijdelijke aanduiding voor afbeelding 6">
            <a:extLst>
              <a:ext uri="{FF2B5EF4-FFF2-40B4-BE49-F238E27FC236}">
                <a16:creationId xmlns:a16="http://schemas.microsoft.com/office/drawing/2014/main" id="{D2BA7992-83F2-4F40-B73A-DCE01322EDFC}"/>
              </a:ext>
            </a:extLst>
          </p:cNvPr>
          <p:cNvPicPr>
            <a:picLocks noGrp="1" noChangeAspect="1"/>
          </p:cNvPicPr>
          <p:nvPr>
            <p:ph type="pic" sz="quarter" idx="12"/>
          </p:nvPr>
        </p:nvPicPr>
        <p:blipFill>
          <a:blip r:embed="rId3"/>
          <a:srcRect l="14763" r="14763"/>
          <a:stretch>
            <a:fillRect/>
          </a:stretch>
        </p:blipFill>
        <p:spPr>
          <a:prstGeom prst="rect">
            <a:avLst/>
          </a:prstGeom>
        </p:spPr>
      </p:pic>
    </p:spTree>
    <p:extLst>
      <p:ext uri="{BB962C8B-B14F-4D97-AF65-F5344CB8AC3E}">
        <p14:creationId xmlns:p14="http://schemas.microsoft.com/office/powerpoint/2010/main" val="177817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en-US" dirty="0"/>
              <a:t>1. Welk </a:t>
            </a:r>
            <a:r>
              <a:rPr lang="en-US" dirty="0" err="1"/>
              <a:t>antwoord</a:t>
            </a:r>
            <a:r>
              <a:rPr lang="en-US" dirty="0"/>
              <a:t> </a:t>
            </a:r>
            <a:r>
              <a:rPr lang="en-US" dirty="0" err="1"/>
              <a:t>geeft</a:t>
            </a:r>
            <a:r>
              <a:rPr lang="en-US" dirty="0"/>
              <a:t> </a:t>
            </a:r>
            <a:r>
              <a:rPr lang="en-US" dirty="0" err="1"/>
              <a:t>dit</a:t>
            </a:r>
            <a:r>
              <a:rPr lang="en-US" dirty="0"/>
              <a:t> </a:t>
            </a:r>
            <a:r>
              <a:rPr lang="en-US" dirty="0" err="1"/>
              <a:t>Bijbelgedeelte</a:t>
            </a:r>
            <a:r>
              <a:rPr lang="en-US" dirty="0"/>
              <a:t> op de </a:t>
            </a:r>
            <a:r>
              <a:rPr lang="en-US" dirty="0" err="1"/>
              <a:t>vraag</a:t>
            </a:r>
            <a:r>
              <a:rPr lang="en-US" dirty="0"/>
              <a:t>: </a:t>
            </a:r>
            <a:r>
              <a:rPr lang="en-US" dirty="0" err="1"/>
              <a:t>Waarom</a:t>
            </a:r>
            <a:r>
              <a:rPr lang="en-US" dirty="0"/>
              <a:t> </a:t>
            </a:r>
            <a:r>
              <a:rPr lang="en-US" dirty="0" err="1"/>
              <a:t>zou</a:t>
            </a:r>
            <a:r>
              <a:rPr lang="en-US" dirty="0"/>
              <a:t> </a:t>
            </a:r>
            <a:r>
              <a:rPr lang="en-US" dirty="0" err="1"/>
              <a:t>ik</a:t>
            </a:r>
            <a:r>
              <a:rPr lang="en-US" dirty="0"/>
              <a:t> </a:t>
            </a:r>
            <a:r>
              <a:rPr lang="en-US" dirty="0" err="1"/>
              <a:t>naar</a:t>
            </a:r>
            <a:r>
              <a:rPr lang="en-US" dirty="0"/>
              <a:t> de </a:t>
            </a:r>
            <a:r>
              <a:rPr lang="en-US" dirty="0" err="1"/>
              <a:t>kerk</a:t>
            </a:r>
            <a:r>
              <a:rPr lang="en-US" dirty="0"/>
              <a:t> </a:t>
            </a:r>
            <a:r>
              <a:rPr lang="en-US" dirty="0" err="1"/>
              <a:t>gaan</a:t>
            </a:r>
            <a:r>
              <a:rPr lang="en-US" dirty="0"/>
              <a:t>?</a:t>
            </a:r>
          </a:p>
          <a:p>
            <a:r>
              <a:rPr lang="en-US" dirty="0"/>
              <a:t>2. Wat is </a:t>
            </a:r>
            <a:r>
              <a:rPr lang="en-US" dirty="0" err="1"/>
              <a:t>volgens</a:t>
            </a:r>
            <a:r>
              <a:rPr lang="en-US" dirty="0"/>
              <a:t> </a:t>
            </a:r>
            <a:r>
              <a:rPr lang="en-US" dirty="0" err="1"/>
              <a:t>vers</a:t>
            </a:r>
            <a:r>
              <a:rPr lang="en-US" dirty="0"/>
              <a:t> 17 </a:t>
            </a:r>
            <a:r>
              <a:rPr lang="en-US" dirty="0" err="1"/>
              <a:t>een</a:t>
            </a:r>
            <a:r>
              <a:rPr lang="en-US" dirty="0"/>
              <a:t> heel </a:t>
            </a:r>
            <a:r>
              <a:rPr lang="en-US" dirty="0" err="1"/>
              <a:t>belangrijk</a:t>
            </a:r>
            <a:r>
              <a:rPr lang="en-US" dirty="0"/>
              <a:t> </a:t>
            </a:r>
            <a:r>
              <a:rPr lang="en-US" dirty="0" err="1"/>
              <a:t>onderdeel</a:t>
            </a:r>
            <a:r>
              <a:rPr lang="en-US" dirty="0"/>
              <a:t> van de </a:t>
            </a:r>
            <a:r>
              <a:rPr lang="en-US" dirty="0" err="1"/>
              <a:t>kerkdienst</a:t>
            </a:r>
            <a:r>
              <a:rPr lang="en-US" dirty="0"/>
              <a:t>?</a:t>
            </a:r>
          </a:p>
          <a:p>
            <a:r>
              <a:rPr lang="en-US" dirty="0"/>
              <a:t>3. Hoe </a:t>
            </a:r>
            <a:r>
              <a:rPr lang="en-US" dirty="0" err="1"/>
              <a:t>zie</a:t>
            </a:r>
            <a:r>
              <a:rPr lang="en-US" dirty="0"/>
              <a:t> </a:t>
            </a:r>
            <a:r>
              <a:rPr lang="en-US" dirty="0" err="1"/>
              <a:t>je</a:t>
            </a:r>
            <a:r>
              <a:rPr lang="en-US" dirty="0"/>
              <a:t> </a:t>
            </a:r>
            <a:r>
              <a:rPr lang="en-US" dirty="0" err="1"/>
              <a:t>dat</a:t>
            </a:r>
            <a:r>
              <a:rPr lang="en-US" dirty="0"/>
              <a:t> </a:t>
            </a:r>
            <a:r>
              <a:rPr lang="en-US" dirty="0" err="1"/>
              <a:t>terug</a:t>
            </a:r>
            <a:r>
              <a:rPr lang="en-US" dirty="0"/>
              <a:t> in </a:t>
            </a:r>
            <a:r>
              <a:rPr lang="en-US" dirty="0" err="1"/>
              <a:t>onze</a:t>
            </a:r>
            <a:r>
              <a:rPr lang="en-US" dirty="0"/>
              <a:t> </a:t>
            </a:r>
            <a:r>
              <a:rPr lang="en-US" dirty="0" err="1"/>
              <a:t>orde</a:t>
            </a:r>
            <a:r>
              <a:rPr lang="en-US" dirty="0"/>
              <a:t> van </a:t>
            </a:r>
            <a:r>
              <a:rPr lang="en-US" dirty="0" err="1"/>
              <a:t>dienst</a:t>
            </a:r>
            <a:r>
              <a:rPr lang="en-US" dirty="0"/>
              <a:t>?</a:t>
            </a:r>
          </a:p>
          <a:p>
            <a:r>
              <a:rPr lang="en-US" dirty="0"/>
              <a:t>4. </a:t>
            </a:r>
            <a:r>
              <a:rPr lang="en-US" dirty="0" err="1"/>
              <a:t>Welke</a:t>
            </a:r>
            <a:r>
              <a:rPr lang="en-US" dirty="0"/>
              <a:t> </a:t>
            </a:r>
            <a:r>
              <a:rPr lang="en-US" dirty="0" err="1"/>
              <a:t>belofte</a:t>
            </a:r>
            <a:r>
              <a:rPr lang="en-US" dirty="0"/>
              <a:t> </a:t>
            </a:r>
            <a:r>
              <a:rPr lang="en-US" dirty="0" err="1"/>
              <a:t>én</a:t>
            </a:r>
            <a:r>
              <a:rPr lang="en-US" dirty="0"/>
              <a:t> </a:t>
            </a:r>
            <a:r>
              <a:rPr lang="en-US" dirty="0" err="1"/>
              <a:t>welke</a:t>
            </a:r>
            <a:r>
              <a:rPr lang="en-US" dirty="0"/>
              <a:t> </a:t>
            </a:r>
            <a:r>
              <a:rPr lang="en-US" dirty="0" err="1"/>
              <a:t>waarschuwing</a:t>
            </a:r>
            <a:r>
              <a:rPr lang="en-US" dirty="0"/>
              <a:t> </a:t>
            </a:r>
            <a:r>
              <a:rPr lang="en-US" dirty="0" err="1"/>
              <a:t>bevat</a:t>
            </a:r>
            <a:r>
              <a:rPr lang="en-US" dirty="0"/>
              <a:t> </a:t>
            </a:r>
            <a:r>
              <a:rPr lang="en-US" dirty="0" err="1"/>
              <a:t>dit</a:t>
            </a:r>
            <a:r>
              <a:rPr lang="en-US" dirty="0"/>
              <a:t> </a:t>
            </a:r>
            <a:r>
              <a:rPr lang="en-US" dirty="0" err="1"/>
              <a:t>Bijbelgedeelte</a:t>
            </a:r>
            <a:r>
              <a:rPr lang="en-US" dirty="0"/>
              <a:t>? Wat heft </a:t>
            </a:r>
            <a:r>
              <a:rPr lang="en-US" dirty="0" err="1"/>
              <a:t>dit</a:t>
            </a:r>
            <a:r>
              <a:rPr lang="en-US" dirty="0"/>
              <a:t> </a:t>
            </a:r>
            <a:r>
              <a:rPr lang="en-US" dirty="0" err="1"/>
              <a:t>jou</a:t>
            </a:r>
            <a:r>
              <a:rPr lang="en-US" dirty="0"/>
              <a:t> </a:t>
            </a:r>
            <a:r>
              <a:rPr lang="en-US" dirty="0" err="1"/>
              <a:t>te</a:t>
            </a:r>
            <a:r>
              <a:rPr lang="en-US" dirty="0"/>
              <a:t> </a:t>
            </a:r>
            <a:r>
              <a:rPr lang="en-US" dirty="0" err="1"/>
              <a:t>zeggen</a:t>
            </a:r>
            <a:r>
              <a:rPr lang="en-US" dirty="0"/>
              <a:t>?</a:t>
            </a:r>
          </a:p>
          <a:p>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4" descr="Afbeelding met tekst&#10;&#10;Beschrijving is gegenereerd met zeer hoge betrouwbaarheid">
            <a:extLst>
              <a:ext uri="{FF2B5EF4-FFF2-40B4-BE49-F238E27FC236}">
                <a16:creationId xmlns:a16="http://schemas.microsoft.com/office/drawing/2014/main" id="{C82FC4FD-06A0-429A-86E5-3241C5E1649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810" r="24810"/>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er voor, tijdens </a:t>
            </a:r>
            <a:r>
              <a:rPr lang="nl-NL" dirty="0">
                <a:latin typeface="ITC Officina Serif Std Book (Hoofdtekst)"/>
              </a:rPr>
              <a:t>en</a:t>
            </a:r>
            <a:r>
              <a:rPr lang="nl-NL" dirty="0"/>
              <a:t> na de kerkdienst plaatsvindt.</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waarom het zo belangrijk is om de kerkdiensten bij te wonen.</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aan mijn vrienden/vriendinnen uitleggen waarom ik naar de kerk ga.</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Gods Woord horen</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ITC Officina Serif Std Book (Hoofdtekst)"/>
              </a:rPr>
              <a:t>Waarom</a:t>
            </a:r>
            <a:r>
              <a:rPr lang="en-US" sz="1800" dirty="0">
                <a:solidFill>
                  <a:prstClr val="black"/>
                </a:solidFill>
                <a:latin typeface="ITC Officina Serif Std Book (Hoofdtekst)"/>
              </a:rPr>
              <a:t> </a:t>
            </a:r>
            <a:r>
              <a:rPr lang="en-US" sz="1800" dirty="0" err="1">
                <a:solidFill>
                  <a:prstClr val="black"/>
                </a:solidFill>
                <a:latin typeface="ITC Officina Serif Std Book (Hoofdtekst)"/>
              </a:rPr>
              <a:t>kom</a:t>
            </a:r>
            <a:r>
              <a:rPr lang="en-US" sz="1800" dirty="0">
                <a:solidFill>
                  <a:prstClr val="black"/>
                </a:solidFill>
                <a:latin typeface="ITC Officina Serif Std Book (Hoofdtekst)"/>
              </a:rPr>
              <a:t> </a:t>
            </a:r>
            <a:r>
              <a:rPr lang="en-US" sz="1800" dirty="0" err="1">
                <a:solidFill>
                  <a:prstClr val="black"/>
                </a:solidFill>
                <a:latin typeface="ITC Officina Serif Std Book (Hoofdtekst)"/>
              </a:rPr>
              <a:t>je</a:t>
            </a:r>
            <a:r>
              <a:rPr lang="en-US" sz="1800" dirty="0">
                <a:solidFill>
                  <a:prstClr val="black"/>
                </a:solidFill>
                <a:latin typeface="ITC Officina Serif Std Book (Hoofdtekst)"/>
              </a:rPr>
              <a:t> </a:t>
            </a:r>
            <a:r>
              <a:rPr lang="en-US" sz="1800" dirty="0" err="1">
                <a:solidFill>
                  <a:prstClr val="black"/>
                </a:solidFill>
                <a:latin typeface="ITC Officina Serif Std Book (Hoofdtekst)"/>
              </a:rPr>
              <a:t>naar</a:t>
            </a:r>
            <a:r>
              <a:rPr lang="en-US" sz="1800" dirty="0">
                <a:solidFill>
                  <a:prstClr val="black"/>
                </a:solidFill>
                <a:latin typeface="ITC Officina Serif Std Book (Hoofdtekst)"/>
              </a:rPr>
              <a:t> de </a:t>
            </a:r>
            <a:r>
              <a:rPr lang="en-US" sz="1800" dirty="0" err="1">
                <a:solidFill>
                  <a:prstClr val="black"/>
                </a:solidFill>
                <a:latin typeface="ITC Officina Serif Std Book (Hoofdtekst)"/>
              </a:rPr>
              <a:t>kerk</a:t>
            </a:r>
            <a:r>
              <a:rPr lang="en-US" sz="1800" dirty="0">
                <a:solidFill>
                  <a:prstClr val="black"/>
                </a:solidFill>
                <a:latin typeface="ITC Officina Serif Std Book (Hoofdtekst)"/>
              </a:rPr>
              <a:t>?</a:t>
            </a:r>
          </a:p>
          <a:p>
            <a:pPr marL="228600" lvl="0" indent="-228600">
              <a:buFont typeface="Arial" panose="020B0604020202020204" pitchFamily="34" charset="0"/>
              <a:buChar char="•"/>
            </a:pPr>
            <a:r>
              <a:rPr lang="en-US" sz="1800" dirty="0" err="1">
                <a:solidFill>
                  <a:prstClr val="black"/>
                </a:solidFill>
                <a:latin typeface="ITC Officina Serif Std Book (Hoofdtekst)"/>
              </a:rPr>
              <a:t>Waarom</a:t>
            </a:r>
            <a:r>
              <a:rPr lang="en-US" sz="1800" dirty="0">
                <a:solidFill>
                  <a:prstClr val="black"/>
                </a:solidFill>
                <a:latin typeface="ITC Officina Serif Std Book (Hoofdtekst)"/>
              </a:rPr>
              <a:t> </a:t>
            </a:r>
            <a:r>
              <a:rPr lang="en-US" sz="1800" dirty="0" err="1">
                <a:solidFill>
                  <a:prstClr val="black"/>
                </a:solidFill>
                <a:latin typeface="ITC Officina Serif Std Book (Hoofdtekst)"/>
              </a:rPr>
              <a:t>zendt</a:t>
            </a:r>
            <a:r>
              <a:rPr lang="en-US" sz="1800" dirty="0">
                <a:solidFill>
                  <a:prstClr val="black"/>
                </a:solidFill>
                <a:latin typeface="ITC Officina Serif Std Book (Hoofdtekst)"/>
              </a:rPr>
              <a:t> de </a:t>
            </a:r>
            <a:r>
              <a:rPr lang="en-US" sz="1800" dirty="0" err="1">
                <a:solidFill>
                  <a:prstClr val="black"/>
                </a:solidFill>
                <a:latin typeface="ITC Officina Serif Std Book (Hoofdtekst)"/>
              </a:rPr>
              <a:t>Heere</a:t>
            </a:r>
            <a:r>
              <a:rPr lang="en-US" sz="1800" dirty="0">
                <a:solidFill>
                  <a:prstClr val="black"/>
                </a:solidFill>
                <a:latin typeface="ITC Officina Serif Std Book (Hoofdtekst)"/>
              </a:rPr>
              <a:t> </a:t>
            </a:r>
            <a:r>
              <a:rPr lang="en-US" sz="1800" dirty="0" err="1">
                <a:solidFill>
                  <a:prstClr val="black"/>
                </a:solidFill>
                <a:latin typeface="ITC Officina Serif Std Book (Hoofdtekst)"/>
              </a:rPr>
              <a:t>verkondigers</a:t>
            </a:r>
            <a:r>
              <a:rPr lang="en-US" sz="1800" dirty="0">
                <a:solidFill>
                  <a:prstClr val="black"/>
                </a:solidFill>
                <a:latin typeface="ITC Officina Serif Std Book (Hoofdtekst)"/>
              </a:rPr>
              <a:t> van het </a:t>
            </a:r>
            <a:r>
              <a:rPr lang="en-US" sz="1800" dirty="0" err="1">
                <a:solidFill>
                  <a:prstClr val="black"/>
                </a:solidFill>
                <a:latin typeface="ITC Officina Serif Std Book (Hoofdtekst)"/>
              </a:rPr>
              <a:t>Evangelie</a:t>
            </a:r>
            <a:r>
              <a:rPr lang="en-US" sz="1800" dirty="0">
                <a:solidFill>
                  <a:prstClr val="black"/>
                </a:solidFill>
                <a:latin typeface="ITC Officina Serif Std Book (Hoofdtekst)"/>
              </a:rPr>
              <a:t> van </a:t>
            </a:r>
            <a:r>
              <a:rPr lang="en-US" sz="1800" dirty="0" err="1">
                <a:solidFill>
                  <a:prstClr val="black"/>
                </a:solidFill>
                <a:latin typeface="ITC Officina Serif Std Book (Hoofdtekst)"/>
              </a:rPr>
              <a:t>Jezus</a:t>
            </a:r>
            <a:r>
              <a:rPr lang="en-US" sz="1800" dirty="0">
                <a:solidFill>
                  <a:prstClr val="black"/>
                </a:solidFill>
                <a:latin typeface="ITC Officina Serif Std Book (Hoofdtekst)"/>
              </a:rPr>
              <a:t> Christus?</a:t>
            </a:r>
          </a:p>
          <a:p>
            <a:pPr marL="228600" lvl="0" indent="-228600">
              <a:buFont typeface="Arial" panose="020B0604020202020204" pitchFamily="34" charset="0"/>
              <a:buChar char="•"/>
            </a:pPr>
            <a:endParaRPr lang="en-US" sz="1800" dirty="0">
              <a:solidFill>
                <a:prstClr val="black"/>
              </a:solidFill>
              <a:latin typeface="ITC Officina Serif Std Book (Hoofdtekst)"/>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Gods Woord horen</a:t>
            </a:r>
          </a:p>
        </p:txBody>
      </p:sp>
      <p:pic>
        <p:nvPicPr>
          <p:cNvPr id="10" name="Tijdelijke aanduiding voor inhoud 11" descr="Afbeelding met gebouw, buiten, vogel, standbeeld&#10;&#10;Beschrijving is gegenereerd met zeer hoge betrouwbaarheid">
            <a:extLst>
              <a:ext uri="{FF2B5EF4-FFF2-40B4-BE49-F238E27FC236}">
                <a16:creationId xmlns:a16="http://schemas.microsoft.com/office/drawing/2014/main" id="{270D7CFC-6FF4-4A11-9FE9-5FE88C91F005}"/>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81" r="24181"/>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De sacramenten gebruiken</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Welke</a:t>
            </a:r>
            <a:r>
              <a:rPr lang="en-US" sz="1800" dirty="0">
                <a:solidFill>
                  <a:prstClr val="black"/>
                </a:solidFill>
                <a:latin typeface="Calibri" panose="020F0502020204030204"/>
              </a:rPr>
              <a:t> twee </a:t>
            </a:r>
            <a:r>
              <a:rPr lang="en-US" sz="1800" dirty="0" err="1">
                <a:solidFill>
                  <a:prstClr val="black"/>
                </a:solidFill>
                <a:latin typeface="Calibri" panose="020F0502020204030204"/>
              </a:rPr>
              <a:t>sacramenten</a:t>
            </a:r>
            <a:r>
              <a:rPr lang="en-US" sz="1800" dirty="0">
                <a:solidFill>
                  <a:prstClr val="black"/>
                </a:solidFill>
                <a:latin typeface="Calibri" panose="020F0502020204030204"/>
              </a:rPr>
              <a:t> </a:t>
            </a:r>
            <a:r>
              <a:rPr lang="en-US" sz="1800" dirty="0" err="1">
                <a:solidFill>
                  <a:prstClr val="black"/>
                </a:solidFill>
                <a:latin typeface="Calibri" panose="020F0502020204030204"/>
              </a:rPr>
              <a:t>hebben</a:t>
            </a:r>
            <a:r>
              <a:rPr lang="en-US" sz="1800" dirty="0">
                <a:solidFill>
                  <a:prstClr val="black"/>
                </a:solidFill>
                <a:latin typeface="Calibri" panose="020F0502020204030204"/>
              </a:rPr>
              <a:t> </a:t>
            </a:r>
            <a:r>
              <a:rPr lang="en-US" sz="1800" dirty="0" err="1">
                <a:solidFill>
                  <a:prstClr val="black"/>
                </a:solidFill>
                <a:latin typeface="Calibri" panose="020F0502020204030204"/>
              </a:rPr>
              <a:t>wij</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doet</a:t>
            </a:r>
            <a:r>
              <a:rPr lang="en-US" sz="1800" dirty="0">
                <a:solidFill>
                  <a:prstClr val="black"/>
                </a:solidFill>
                <a:latin typeface="Calibri" panose="020F0502020204030204"/>
              </a:rPr>
              <a:t> de </a:t>
            </a:r>
            <a:r>
              <a:rPr lang="en-US" sz="1800" dirty="0" err="1">
                <a:solidFill>
                  <a:prstClr val="black"/>
                </a:solidFill>
                <a:latin typeface="Calibri" panose="020F0502020204030204"/>
              </a:rPr>
              <a:t>Heilige</a:t>
            </a:r>
            <a:r>
              <a:rPr lang="en-US" sz="1800" dirty="0">
                <a:solidFill>
                  <a:prstClr val="black"/>
                </a:solidFill>
                <a:latin typeface="Calibri" panose="020F0502020204030204"/>
              </a:rPr>
              <a:t> </a:t>
            </a:r>
            <a:r>
              <a:rPr lang="en-US" sz="1800" dirty="0" err="1">
                <a:solidFill>
                  <a:prstClr val="black"/>
                </a:solidFill>
                <a:latin typeface="Calibri" panose="020F0502020204030204"/>
              </a:rPr>
              <a:t>Geest</a:t>
            </a:r>
            <a:r>
              <a:rPr lang="en-US" sz="1800" dirty="0">
                <a:solidFill>
                  <a:prstClr val="black"/>
                </a:solidFill>
                <a:latin typeface="Calibri" panose="020F0502020204030204"/>
              </a:rPr>
              <a:t>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sacramanten</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Hoe </a:t>
            </a:r>
            <a:r>
              <a:rPr lang="en-US" sz="1800" dirty="0" err="1">
                <a:solidFill>
                  <a:prstClr val="black"/>
                </a:solidFill>
                <a:latin typeface="Calibri" panose="020F0502020204030204"/>
              </a:rPr>
              <a:t>versterkt</a:t>
            </a:r>
            <a:r>
              <a:rPr lang="en-US" sz="1800" dirty="0">
                <a:solidFill>
                  <a:prstClr val="black"/>
                </a:solidFill>
                <a:latin typeface="Calibri" panose="020F0502020204030204"/>
              </a:rPr>
              <a:t> de </a:t>
            </a:r>
            <a:r>
              <a:rPr lang="en-US" sz="1800" dirty="0" err="1">
                <a:solidFill>
                  <a:prstClr val="black"/>
                </a:solidFill>
                <a:latin typeface="Calibri" panose="020F0502020204030204"/>
              </a:rPr>
              <a:t>Heilige</a:t>
            </a:r>
            <a:r>
              <a:rPr lang="en-US" sz="1800" dirty="0">
                <a:solidFill>
                  <a:prstClr val="black"/>
                </a:solidFill>
                <a:latin typeface="Calibri" panose="020F0502020204030204"/>
              </a:rPr>
              <a:t> </a:t>
            </a:r>
            <a:r>
              <a:rPr lang="en-US" sz="1800" dirty="0" err="1">
                <a:solidFill>
                  <a:prstClr val="black"/>
                </a:solidFill>
                <a:latin typeface="Calibri" panose="020F0502020204030204"/>
              </a:rPr>
              <a:t>Geest</a:t>
            </a:r>
            <a:r>
              <a:rPr lang="en-US" sz="1800" dirty="0">
                <a:solidFill>
                  <a:prstClr val="black"/>
                </a:solidFill>
                <a:latin typeface="Calibri" panose="020F0502020204030204"/>
              </a:rPr>
              <a:t> het </a:t>
            </a:r>
            <a:r>
              <a:rPr lang="en-US" sz="1800" dirty="0" err="1">
                <a:solidFill>
                  <a:prstClr val="black"/>
                </a:solidFill>
                <a:latin typeface="Calibri" panose="020F0502020204030204"/>
              </a:rPr>
              <a:t>geloof</a:t>
            </a:r>
            <a:r>
              <a:rPr lang="en-US" sz="1800" dirty="0">
                <a:solidFill>
                  <a:prstClr val="black"/>
                </a:solidFill>
                <a:latin typeface="Calibri" panose="020F0502020204030204"/>
              </a:rPr>
              <a:t>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Heilige</a:t>
            </a:r>
            <a:r>
              <a:rPr lang="en-US" sz="1800" dirty="0">
                <a:solidFill>
                  <a:prstClr val="black"/>
                </a:solidFill>
                <a:latin typeface="Calibri" panose="020F0502020204030204"/>
              </a:rPr>
              <a:t> </a:t>
            </a:r>
            <a:r>
              <a:rPr lang="en-US" sz="1800" dirty="0" err="1">
                <a:solidFill>
                  <a:prstClr val="black"/>
                </a:solidFill>
                <a:latin typeface="Calibri" panose="020F0502020204030204"/>
              </a:rPr>
              <a:t>Doop</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a:solidFill>
                  <a:prstClr val="black"/>
                </a:solidFill>
                <a:latin typeface="Calibri" panose="020F0502020204030204"/>
              </a:rPr>
              <a:t>Hoe </a:t>
            </a:r>
            <a:r>
              <a:rPr lang="en-US" sz="1800" dirty="0" err="1">
                <a:solidFill>
                  <a:prstClr val="black"/>
                </a:solidFill>
                <a:latin typeface="Calibri" panose="020F0502020204030204"/>
              </a:rPr>
              <a:t>versterkt</a:t>
            </a:r>
            <a:r>
              <a:rPr lang="en-US" sz="1800" dirty="0">
                <a:solidFill>
                  <a:prstClr val="black"/>
                </a:solidFill>
                <a:latin typeface="Calibri" panose="020F0502020204030204"/>
              </a:rPr>
              <a:t> de </a:t>
            </a:r>
            <a:r>
              <a:rPr lang="en-US" sz="1800" dirty="0" err="1">
                <a:solidFill>
                  <a:prstClr val="black"/>
                </a:solidFill>
                <a:latin typeface="Calibri" panose="020F0502020204030204"/>
              </a:rPr>
              <a:t>Heilige</a:t>
            </a:r>
            <a:r>
              <a:rPr lang="en-US" sz="1800" dirty="0">
                <a:solidFill>
                  <a:prstClr val="black"/>
                </a:solidFill>
                <a:latin typeface="Calibri" panose="020F0502020204030204"/>
              </a:rPr>
              <a:t> </a:t>
            </a:r>
            <a:r>
              <a:rPr lang="en-US" sz="1800" dirty="0" err="1">
                <a:solidFill>
                  <a:prstClr val="black"/>
                </a:solidFill>
                <a:latin typeface="Calibri" panose="020F0502020204030204"/>
              </a:rPr>
              <a:t>Geest</a:t>
            </a:r>
            <a:r>
              <a:rPr lang="en-US" sz="1800" dirty="0">
                <a:solidFill>
                  <a:prstClr val="black"/>
                </a:solidFill>
                <a:latin typeface="Calibri" panose="020F0502020204030204"/>
              </a:rPr>
              <a:t> het </a:t>
            </a:r>
            <a:r>
              <a:rPr lang="en-US" sz="1800" dirty="0" err="1">
                <a:solidFill>
                  <a:prstClr val="black"/>
                </a:solidFill>
                <a:latin typeface="Calibri" panose="020F0502020204030204"/>
              </a:rPr>
              <a:t>geloof</a:t>
            </a:r>
            <a:r>
              <a:rPr lang="en-US" sz="1800" dirty="0">
                <a:solidFill>
                  <a:prstClr val="black"/>
                </a:solidFill>
                <a:latin typeface="Calibri" panose="020F0502020204030204"/>
              </a:rPr>
              <a:t> </a:t>
            </a:r>
            <a:r>
              <a:rPr lang="en-US" sz="1800" dirty="0" err="1">
                <a:solidFill>
                  <a:prstClr val="black"/>
                </a:solidFill>
                <a:latin typeface="Calibri" panose="020F0502020204030204"/>
              </a:rPr>
              <a:t>bij</a:t>
            </a:r>
            <a:r>
              <a:rPr lang="en-US" sz="1800" dirty="0">
                <a:solidFill>
                  <a:prstClr val="black"/>
                </a:solidFill>
                <a:latin typeface="Calibri" panose="020F0502020204030204"/>
              </a:rPr>
              <a:t> het </a:t>
            </a:r>
            <a:r>
              <a:rPr lang="en-US" sz="1800" dirty="0" err="1">
                <a:solidFill>
                  <a:prstClr val="black"/>
                </a:solidFill>
                <a:latin typeface="Calibri" panose="020F0502020204030204"/>
              </a:rPr>
              <a:t>Heilig</a:t>
            </a:r>
            <a:r>
              <a:rPr lang="en-US" sz="1800" dirty="0">
                <a:solidFill>
                  <a:prstClr val="black"/>
                </a:solidFill>
                <a:latin typeface="Calibri" panose="020F0502020204030204"/>
              </a:rPr>
              <a:t> </a:t>
            </a:r>
            <a:r>
              <a:rPr lang="en-US" sz="1800" dirty="0" err="1">
                <a:solidFill>
                  <a:prstClr val="black"/>
                </a:solidFill>
                <a:latin typeface="Calibri" panose="020F0502020204030204"/>
              </a:rPr>
              <a:t>Avondmaal</a:t>
            </a:r>
            <a:r>
              <a:rPr lang="en-US" sz="1800" dirty="0">
                <a:solidFill>
                  <a:prstClr val="black"/>
                </a:solidFill>
                <a:latin typeface="Calibri" panose="020F0502020204030204"/>
              </a:rPr>
              <a:t>?</a:t>
            </a:r>
          </a:p>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772816"/>
            <a:ext cx="493200" cy="4896273"/>
          </a:xfrm>
        </p:spPr>
        <p:txBody>
          <a:bodyPr>
            <a:normAutofit/>
          </a:bodyPr>
          <a:lstStyle/>
          <a:p>
            <a:r>
              <a:rPr lang="nl-NL" dirty="0"/>
              <a:t>Begrip: De sacramenten gebruiken</a:t>
            </a:r>
          </a:p>
        </p:txBody>
      </p:sp>
      <p:pic>
        <p:nvPicPr>
          <p:cNvPr id="9" name="Tijdelijke aanduiding voor inhoud 4" descr="Afbeelding met binnen, tafel, muur, taart&#10;&#10;Beschrijving is gegenereerd met zeer hoge betrouwbaarheid">
            <a:extLst>
              <a:ext uri="{FF2B5EF4-FFF2-40B4-BE49-F238E27FC236}">
                <a16:creationId xmlns:a16="http://schemas.microsoft.com/office/drawing/2014/main" id="{D61EB332-30E5-4707-A148-BCB767BE517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Bidden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Voor</a:t>
            </a:r>
            <a:r>
              <a:rPr lang="en-US" sz="1800" dirty="0">
                <a:solidFill>
                  <a:prstClr val="black"/>
                </a:solidFill>
                <a:latin typeface="Calibri" panose="020F0502020204030204"/>
              </a:rPr>
              <a:t> </a:t>
            </a:r>
            <a:r>
              <a:rPr lang="en-US" sz="1800" dirty="0" err="1">
                <a:solidFill>
                  <a:prstClr val="black"/>
                </a:solidFill>
                <a:latin typeface="Calibri" panose="020F0502020204030204"/>
              </a:rPr>
              <a:t>welke</a:t>
            </a:r>
            <a:r>
              <a:rPr lang="en-US" sz="1800" dirty="0">
                <a:solidFill>
                  <a:prstClr val="black"/>
                </a:solidFill>
                <a:latin typeface="Calibri" panose="020F0502020204030204"/>
              </a:rPr>
              <a:t> </a:t>
            </a:r>
            <a:r>
              <a:rPr lang="en-US" sz="1800" dirty="0" err="1">
                <a:solidFill>
                  <a:prstClr val="black"/>
                </a:solidFill>
                <a:latin typeface="Calibri" panose="020F0502020204030204"/>
              </a:rPr>
              <a:t>zaken</a:t>
            </a:r>
            <a:r>
              <a:rPr lang="en-US" sz="1800" dirty="0">
                <a:solidFill>
                  <a:prstClr val="black"/>
                </a:solidFill>
                <a:latin typeface="Calibri" panose="020F0502020204030204"/>
              </a:rPr>
              <a:t> </a:t>
            </a:r>
            <a:r>
              <a:rPr lang="en-US" sz="1800" dirty="0" err="1">
                <a:solidFill>
                  <a:prstClr val="black"/>
                </a:solidFill>
                <a:latin typeface="Calibri" panose="020F0502020204030204"/>
              </a:rPr>
              <a:t>wordt</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 in de </a:t>
            </a:r>
            <a:r>
              <a:rPr lang="en-US" sz="1800" dirty="0" err="1">
                <a:solidFill>
                  <a:prstClr val="black"/>
                </a:solidFill>
                <a:latin typeface="Calibri" panose="020F0502020204030204"/>
              </a:rPr>
              <a:t>kerk</a:t>
            </a:r>
            <a:r>
              <a:rPr lang="en-US" sz="1800" dirty="0">
                <a:solidFill>
                  <a:prstClr val="black"/>
                </a:solidFill>
                <a:latin typeface="Calibri" panose="020F0502020204030204"/>
              </a:rPr>
              <a:t> </a:t>
            </a:r>
            <a:r>
              <a:rPr lang="en-US" sz="1800" dirty="0" err="1">
                <a:solidFill>
                  <a:prstClr val="black"/>
                </a:solidFill>
                <a:latin typeface="Calibri" panose="020F0502020204030204"/>
              </a:rPr>
              <a:t>gebeden</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err="1">
                <a:solidFill>
                  <a:prstClr val="black"/>
                </a:solidFill>
                <a:latin typeface="Calibri" panose="020F0502020204030204"/>
              </a:rPr>
              <a:t>Waarvoor</a:t>
            </a:r>
            <a:r>
              <a:rPr lang="en-US" sz="1800" dirty="0">
                <a:solidFill>
                  <a:prstClr val="black"/>
                </a:solidFill>
                <a:latin typeface="Calibri" panose="020F0502020204030204"/>
              </a:rPr>
              <a:t> is de </a:t>
            </a:r>
            <a:r>
              <a:rPr lang="en-US" sz="1800" dirty="0" err="1">
                <a:solidFill>
                  <a:prstClr val="black"/>
                </a:solidFill>
                <a:latin typeface="Calibri" panose="020F0502020204030204"/>
              </a:rPr>
              <a:t>voorbede</a:t>
            </a:r>
            <a:r>
              <a:rPr lang="en-US" sz="1800" dirty="0">
                <a:solidFill>
                  <a:prstClr val="black"/>
                </a:solidFill>
                <a:latin typeface="Calibri" panose="020F0502020204030204"/>
              </a:rPr>
              <a:t> </a:t>
            </a:r>
            <a:r>
              <a:rPr lang="en-US" sz="1800" dirty="0" err="1">
                <a:solidFill>
                  <a:prstClr val="black"/>
                </a:solidFill>
                <a:latin typeface="Calibri" panose="020F0502020204030204"/>
              </a:rPr>
              <a:t>bedoeld</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Bidden</a:t>
            </a:r>
          </a:p>
        </p:txBody>
      </p:sp>
      <p:pic>
        <p:nvPicPr>
          <p:cNvPr id="8" name="Tijdelijke aanduiding voor inhoud 4" descr="Afbeelding met persoon, grond, buiten, boom&#10;&#10;Beschrijving is gegenereerd met zeer hoge betrouwbaarheid">
            <a:extLst>
              <a:ext uri="{FF2B5EF4-FFF2-40B4-BE49-F238E27FC236}">
                <a16:creationId xmlns:a16="http://schemas.microsoft.com/office/drawing/2014/main" id="{3E89E751-55DF-48C8-93E4-79770C921BF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81" r="24181"/>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Zingen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zingen</a:t>
            </a:r>
            <a:r>
              <a:rPr lang="en-US" sz="1800" dirty="0">
                <a:solidFill>
                  <a:prstClr val="black"/>
                </a:solidFill>
                <a:latin typeface="Calibri" panose="020F0502020204030204"/>
              </a:rPr>
              <a:t> we met de </a:t>
            </a:r>
            <a:r>
              <a:rPr lang="en-US" sz="1800" dirty="0" err="1">
                <a:solidFill>
                  <a:prstClr val="black"/>
                </a:solidFill>
                <a:latin typeface="Calibri" panose="020F0502020204030204"/>
              </a:rPr>
              <a:t>Psalmen</a:t>
            </a:r>
            <a:r>
              <a:rPr lang="en-US" sz="1800" dirty="0">
                <a:solidFill>
                  <a:prstClr val="black"/>
                </a:solidFill>
                <a:latin typeface="Calibri" panose="020F0502020204030204"/>
              </a:rPr>
              <a:t>?</a:t>
            </a:r>
          </a:p>
          <a:p>
            <a:pPr marL="228600" lvl="0" indent="-228600">
              <a:buFont typeface="Arial" panose="020B0604020202020204" pitchFamily="34" charset="0"/>
              <a:buChar char="•"/>
            </a:pPr>
            <a:r>
              <a:rPr lang="en-US" sz="1800" dirty="0" err="1">
                <a:solidFill>
                  <a:prstClr val="black"/>
                </a:solidFill>
                <a:latin typeface="Calibri" panose="020F0502020204030204"/>
              </a:rPr>
              <a:t>Welke</a:t>
            </a:r>
            <a:r>
              <a:rPr lang="en-US" sz="1800" dirty="0">
                <a:solidFill>
                  <a:prstClr val="black"/>
                </a:solidFill>
                <a:latin typeface="Calibri" panose="020F0502020204030204"/>
              </a:rPr>
              <a:t> </a:t>
            </a:r>
            <a:r>
              <a:rPr lang="en-US" sz="1800" dirty="0" err="1">
                <a:solidFill>
                  <a:prstClr val="black"/>
                </a:solidFill>
                <a:latin typeface="Calibri" panose="020F0502020204030204"/>
              </a:rPr>
              <a:t>Psamen</a:t>
            </a:r>
            <a:r>
              <a:rPr lang="en-US" sz="1800" dirty="0">
                <a:solidFill>
                  <a:prstClr val="black"/>
                </a:solidFill>
                <a:latin typeface="Calibri" panose="020F0502020204030204"/>
              </a:rPr>
              <a:t> </a:t>
            </a:r>
            <a:r>
              <a:rPr lang="en-US" sz="1800" dirty="0" err="1">
                <a:solidFill>
                  <a:prstClr val="black"/>
                </a:solidFill>
                <a:latin typeface="Calibri" panose="020F0502020204030204"/>
              </a:rPr>
              <a:t>zijn</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Zingen</a:t>
            </a:r>
          </a:p>
        </p:txBody>
      </p:sp>
      <p:pic>
        <p:nvPicPr>
          <p:cNvPr id="8" name="Tijdelijke aanduiding voor inhoud 4" descr="Afbeelding met voedsel&#10;&#10;Beschrijving is gegenereerd met hoge betrouwbaarheid">
            <a:extLst>
              <a:ext uri="{FF2B5EF4-FFF2-40B4-BE49-F238E27FC236}">
                <a16:creationId xmlns:a16="http://schemas.microsoft.com/office/drawing/2014/main" id="{DA040A4C-1386-4790-91AA-6628263A0D7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43" r="28243"/>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3C76314-7FCE-442B-9A9A-72E2AF2DE21C}"/>
</file>

<file path=customXml/itemProps2.xml><?xml version="1.0" encoding="utf-8"?>
<ds:datastoreItem xmlns:ds="http://schemas.openxmlformats.org/officeDocument/2006/customXml" ds:itemID="{D2AADD4E-51A7-4DC4-8440-D59CCA4E9732}"/>
</file>

<file path=customXml/itemProps3.xml><?xml version="1.0" encoding="utf-8"?>
<ds:datastoreItem xmlns:ds="http://schemas.openxmlformats.org/officeDocument/2006/customXml" ds:itemID="{9967FA16-7B76-4388-BF75-E4A2F0F4E9C1}"/>
</file>

<file path=docProps/app.xml><?xml version="1.0" encoding="utf-8"?>
<Properties xmlns="http://schemas.openxmlformats.org/officeDocument/2006/extended-properties" xmlns:vt="http://schemas.openxmlformats.org/officeDocument/2006/docPropsVTypes">
  <Template>LeerMij-catechesatiemethode-HHJO</Template>
  <TotalTime>143</TotalTime>
  <Words>1515</Words>
  <Application>Microsoft Office PowerPoint</Application>
  <PresentationFormat>Breedbeeld</PresentationFormat>
  <Paragraphs>155</Paragraphs>
  <Slides>26</Slides>
  <Notes>21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ITC Officina Serif Std Book</vt:lpstr>
      <vt:lpstr>ITC Officina Serif Std Book (Hoofdtekst)</vt:lpstr>
      <vt:lpstr>Segoe UI</vt:lpstr>
      <vt:lpstr>Office-thema</vt:lpstr>
      <vt:lpstr>De kerk</vt:lpstr>
      <vt:lpstr>Opening</vt:lpstr>
      <vt:lpstr>Bijbelstudie</vt:lpstr>
      <vt:lpstr>Binnenkomer</vt:lpstr>
      <vt:lpstr>Doelen</vt:lpstr>
      <vt:lpstr>Begrip: Gods Woord horen</vt:lpstr>
      <vt:lpstr>Begrip: De sacramenten gebruiken</vt:lpstr>
      <vt:lpstr>Begrip: Bidden</vt:lpstr>
      <vt:lpstr>Begrip: Zingen</vt:lpstr>
      <vt:lpstr>Begrip: Christelijke handreiking doen</vt:lpstr>
      <vt:lpstr>Verwerkingsvragen</vt:lpstr>
      <vt:lpstr>Samenvatting</vt:lpstr>
      <vt:lpstr>Huiswerk volgende keer</vt:lpstr>
      <vt:lpstr>Verwerkingsopdracht</vt:lpstr>
      <vt:lpstr>Stelling</vt:lpstr>
      <vt:lpstr>Bespreekopdracht</vt:lpstr>
      <vt:lpstr>Woordweb</vt:lpstr>
      <vt:lpstr>Verhaal</vt:lpstr>
      <vt:lpstr>Alternatieve binnenkomer</vt:lpstr>
      <vt:lpstr>Alternatieve verwerkingsopdracht (1)</vt:lpstr>
      <vt:lpstr>Bijbelstudie (2)</vt:lpstr>
      <vt:lpstr>Alternatieve verwerkingsopdracht (2)</vt:lpstr>
      <vt:lpstr>Alternatieve verwerkingsopdracht (3)</vt:lpstr>
      <vt:lpstr>Alternatieve opzet van de avond</vt:lpstr>
      <vt:lpstr>Verdieping: Het geloof is uit het gehoor</vt:lpstr>
      <vt:lpstr>Verdieping: Onze taak voor Israël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Eveline de Jong</cp:lastModifiedBy>
  <cp:revision>21</cp:revision>
  <dcterms:created xsi:type="dcterms:W3CDTF">2018-01-11T12:38:21Z</dcterms:created>
  <dcterms:modified xsi:type="dcterms:W3CDTF">2018-02-01T09:40:18Z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