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8.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5" r:id="rId22"/>
    <p:sldId id="283" r:id="rId23"/>
    <p:sldId id="28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16-7-2018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O03vA09uYOk"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zien-en-geloven.n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ikeg.nl/wat-wij-doen/materiale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kan de Psalm gebruikt worden om de vraag te stellen bij welk vers wij horen: vers 3 (de heidenen) of vers 4 (Israël, waarin de volken ingelijfd worden).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U kunt de binnenkomer uit het werkboekje ook écht in praktijk brengen door de jongeren in twee- of drietallen bij enkele buurtbewoners navraag te laten doen naar hun bevindingen van de kerk.</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Als u de beschikking heeft over een beamer kunt u het thema van dit hoofdstuk introduceren met het filmpje ‘Waarom zending?’. U kunt deze vinden op </a:t>
            </a:r>
            <a:r>
              <a:rPr lang="nl-NL" sz="1200" u="sng" kern="1200" dirty="0">
                <a:solidFill>
                  <a:schemeClr val="tx1"/>
                </a:solidFill>
                <a:effectLst/>
                <a:latin typeface="+mn-lt"/>
                <a:ea typeface="+mn-ea"/>
                <a:cs typeface="+mn-cs"/>
                <a:hlinkClick r:id="rId3"/>
              </a:rPr>
              <a:t>www.youtube.com</a:t>
            </a:r>
            <a:r>
              <a:rPr lang="nl-NL" sz="1200" kern="1200" dirty="0">
                <a:solidFill>
                  <a:schemeClr val="tx1"/>
                </a:solidFill>
                <a:effectLst/>
                <a:latin typeface="+mn-lt"/>
                <a:ea typeface="+mn-ea"/>
                <a:cs typeface="+mn-cs"/>
              </a:rPr>
              <a:t>. Zoek op ‘Waarom zending’ en kies het filmpje met de titel ‘Waarom Zending – Verloren (John Piper)’. De directe link naar dit filmpje is: </a:t>
            </a:r>
            <a:r>
              <a:rPr lang="nl-NL" sz="1200" u="sng" kern="1200" dirty="0">
                <a:solidFill>
                  <a:schemeClr val="tx1"/>
                </a:solidFill>
                <a:effectLst/>
                <a:latin typeface="+mn-lt"/>
                <a:ea typeface="+mn-ea"/>
                <a:cs typeface="+mn-cs"/>
                <a:hlinkClick r:id="rId4"/>
              </a:rPr>
              <a:t>https://www.youtube.com/watch?v=O03vA09uYOk</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Als u op de afbeelding klikt</a:t>
            </a:r>
            <a:r>
              <a:rPr lang="nl-NL" sz="1200" kern="1200" baseline="0" dirty="0">
                <a:solidFill>
                  <a:schemeClr val="tx1"/>
                </a:solidFill>
                <a:effectLst/>
                <a:latin typeface="+mn-lt"/>
                <a:ea typeface="+mn-ea"/>
                <a:cs typeface="+mn-cs"/>
              </a:rPr>
              <a:t> opent de link.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de catechisanten vraag 1 oefenen. Dit kan heel goed in tweetallen. Vraag daarna welke zaken er door catechisanten genoemd zijn en hoe zij dit vonden. Spreek door over manieren om kort en krachtig te vertellen wat het Evangelie van Jezus Christus inhoudt.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Verwijs bij het bespreken van deze vraag naar </a:t>
            </a:r>
            <a:r>
              <a:rPr lang="nl-NL" sz="1200" u="sng" kern="1200" dirty="0">
                <a:solidFill>
                  <a:schemeClr val="tx1"/>
                </a:solidFill>
                <a:effectLst/>
                <a:latin typeface="+mn-lt"/>
                <a:ea typeface="+mn-ea"/>
                <a:cs typeface="+mn-cs"/>
                <a:hlinkClick r:id="rId3"/>
              </a:rPr>
              <a:t>www.zien-en-geloven.nl</a:t>
            </a:r>
            <a:r>
              <a:rPr lang="nl-NL" sz="1200" kern="1200" dirty="0">
                <a:solidFill>
                  <a:schemeClr val="tx1"/>
                </a:solidFill>
                <a:effectLst/>
                <a:latin typeface="+mn-lt"/>
                <a:ea typeface="+mn-ea"/>
                <a:cs typeface="+mn-cs"/>
              </a:rPr>
              <a:t>, de evangelisatiewebsite die uitgaat van de HHK. Noem ook de Vakantie Bijbel Week (VBW), als de gemeente die organiseert, als een manier om het evangelie te verspreiden.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is de overweging waard om een woordeloos boek samen te stellen of te bestellen bij </a:t>
            </a:r>
            <a:r>
              <a:rPr lang="nl-NL" sz="1200" kern="1200" dirty="0" err="1">
                <a:solidFill>
                  <a:schemeClr val="tx1"/>
                </a:solidFill>
                <a:effectLst/>
                <a:latin typeface="+mn-lt"/>
                <a:ea typeface="+mn-ea"/>
                <a:cs typeface="+mn-cs"/>
              </a:rPr>
              <a:t>Ikeg</a:t>
            </a:r>
            <a:r>
              <a:rPr lang="nl-NL" sz="1200" kern="1200" dirty="0">
                <a:solidFill>
                  <a:schemeClr val="tx1"/>
                </a:solidFill>
                <a:effectLst/>
                <a:latin typeface="+mn-lt"/>
                <a:ea typeface="+mn-ea"/>
                <a:cs typeface="+mn-cs"/>
              </a:rPr>
              <a:t> (</a:t>
            </a:r>
            <a:r>
              <a:rPr lang="nl-NL" sz="1200" u="sng" kern="1200" dirty="0">
                <a:solidFill>
                  <a:schemeClr val="tx1"/>
                </a:solidFill>
                <a:effectLst/>
                <a:latin typeface="+mn-lt"/>
                <a:ea typeface="+mn-ea"/>
                <a:cs typeface="+mn-cs"/>
                <a:hlinkClick r:id="rId4"/>
              </a:rPr>
              <a:t>http://ikeg.nl/wat-wij-doen/materialen</a:t>
            </a:r>
            <a:r>
              <a:rPr lang="nl-NL" sz="1200" kern="1200" dirty="0">
                <a:solidFill>
                  <a:schemeClr val="tx1"/>
                </a:solidFill>
                <a:effectLst/>
                <a:latin typeface="+mn-lt"/>
                <a:ea typeface="+mn-ea"/>
                <a:cs typeface="+mn-cs"/>
              </a:rPr>
              <a:t>). Met de kleuren goud – zwart – rood – wit – groen wordt het Evangelie uitgelegd: God en de hemel (gouden kleur); Zonde (donkere bladzijde); Het bloed van Jezus Christus (rode bladzijde); Verzoend met God (witte bladzijde); Groeien in Christus (groene bladzijde). Eventueel krijgt elke catechisant een klein woordeloos boekje mee, zodat hij / zij dit als evangelisatiemateriaal kan gebruiken.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Als er bij de bespreking van vraag 5 realiseerbare antwoorden worden gegeven, is het prachtig om dit ook tot uitvoer te brengen. Bijvoorbeeld evangelisatiefolders verspreiden in de stad/het dorp, een actie houden waarvan de opbrengst voor zendings- en evangelisatiedoelen wordt bestemd, enz.</a:t>
            </a:r>
          </a:p>
          <a:p>
            <a:br>
              <a:rPr lang="nl-NL" sz="1200" kern="1200" dirty="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84705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Mijn rechterbuurman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Mijn rechterbuurman is vannacht gestorven, </a:t>
            </a:r>
          </a:p>
          <a:p>
            <a:r>
              <a:rPr lang="nl-NL" sz="1200" kern="1200" dirty="0">
                <a:solidFill>
                  <a:schemeClr val="tx1"/>
                </a:solidFill>
                <a:effectLst/>
                <a:latin typeface="+mn-lt"/>
                <a:ea typeface="+mn-ea"/>
                <a:cs typeface="+mn-cs"/>
              </a:rPr>
              <a:t>hij had een maagkwaal en is heen gegaan. </a:t>
            </a:r>
          </a:p>
          <a:p>
            <a:r>
              <a:rPr lang="nl-NL" sz="1200" kern="1200" dirty="0">
                <a:solidFill>
                  <a:schemeClr val="tx1"/>
                </a:solidFill>
                <a:effectLst/>
                <a:latin typeface="+mn-lt"/>
                <a:ea typeface="+mn-ea"/>
                <a:cs typeface="+mn-cs"/>
              </a:rPr>
              <a:t>Hij had zich hier een goed bestaan verworden, </a:t>
            </a:r>
          </a:p>
          <a:p>
            <a:r>
              <a:rPr lang="nl-NL" sz="1200" kern="1200" dirty="0">
                <a:solidFill>
                  <a:schemeClr val="tx1"/>
                </a:solidFill>
                <a:effectLst/>
                <a:latin typeface="+mn-lt"/>
                <a:ea typeface="+mn-ea"/>
                <a:cs typeface="+mn-cs"/>
              </a:rPr>
              <a:t>ik vraag me af hoe hij is weggegaan...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Hij was een trouw 'genoot' en zorgzaam vader, </a:t>
            </a:r>
          </a:p>
          <a:p>
            <a:r>
              <a:rPr lang="nl-NL" sz="1200" kern="1200" dirty="0">
                <a:solidFill>
                  <a:schemeClr val="tx1"/>
                </a:solidFill>
                <a:effectLst/>
                <a:latin typeface="+mn-lt"/>
                <a:ea typeface="+mn-ea"/>
                <a:cs typeface="+mn-cs"/>
              </a:rPr>
              <a:t>zijn doodsbericht laat daar geen twijfel aan. </a:t>
            </a:r>
          </a:p>
          <a:p>
            <a:r>
              <a:rPr lang="nl-NL" sz="1200" kern="1200" dirty="0">
                <a:solidFill>
                  <a:schemeClr val="tx1"/>
                </a:solidFill>
                <a:effectLst/>
                <a:latin typeface="+mn-lt"/>
                <a:ea typeface="+mn-ea"/>
                <a:cs typeface="+mn-cs"/>
              </a:rPr>
              <a:t>Een boos gezwel zat op een hoofdslagader,</a:t>
            </a:r>
          </a:p>
          <a:p>
            <a:r>
              <a:rPr lang="nl-NL" sz="1200" kern="1200" dirty="0">
                <a:solidFill>
                  <a:schemeClr val="tx1"/>
                </a:solidFill>
                <a:effectLst/>
                <a:latin typeface="+mn-lt"/>
                <a:ea typeface="+mn-ea"/>
                <a:cs typeface="+mn-cs"/>
              </a:rPr>
              <a:t>geen zorg of trouw maakt zoiets ongedaan.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Hij heeft gedacht aan hen die achterbleven </a:t>
            </a:r>
          </a:p>
          <a:p>
            <a:r>
              <a:rPr lang="nl-NL" sz="1200" kern="1200" dirty="0">
                <a:solidFill>
                  <a:schemeClr val="tx1"/>
                </a:solidFill>
                <a:effectLst/>
                <a:latin typeface="+mn-lt"/>
                <a:ea typeface="+mn-ea"/>
                <a:cs typeface="+mn-cs"/>
              </a:rPr>
              <a:t>een joch van drie en een nog jonge vrouw; </a:t>
            </a:r>
          </a:p>
          <a:p>
            <a:r>
              <a:rPr lang="nl-NL" sz="1200" kern="1200" dirty="0">
                <a:solidFill>
                  <a:schemeClr val="tx1"/>
                </a:solidFill>
                <a:effectLst/>
                <a:latin typeface="+mn-lt"/>
                <a:ea typeface="+mn-ea"/>
                <a:cs typeface="+mn-cs"/>
              </a:rPr>
              <a:t>een assurantiepolis op zijn leven, </a:t>
            </a:r>
          </a:p>
          <a:p>
            <a:r>
              <a:rPr lang="nl-NL" sz="1200" kern="1200" dirty="0">
                <a:solidFill>
                  <a:schemeClr val="tx1"/>
                </a:solidFill>
                <a:effectLst/>
                <a:latin typeface="+mn-lt"/>
                <a:ea typeface="+mn-ea"/>
                <a:cs typeface="+mn-cs"/>
              </a:rPr>
              <a:t>dat was dan voor 't geval hij sterven zou.</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En dat is zo gebeurd, er was geen vechten tegen, </a:t>
            </a:r>
          </a:p>
          <a:p>
            <a:r>
              <a:rPr lang="nl-NL" sz="1200" kern="1200" dirty="0">
                <a:solidFill>
                  <a:schemeClr val="tx1"/>
                </a:solidFill>
                <a:effectLst/>
                <a:latin typeface="+mn-lt"/>
                <a:ea typeface="+mn-ea"/>
                <a:cs typeface="+mn-cs"/>
              </a:rPr>
              <a:t>het flitsend mes van de chirurg ten spijt. </a:t>
            </a:r>
          </a:p>
          <a:p>
            <a:r>
              <a:rPr lang="nl-NL" sz="1200" kern="1200" dirty="0">
                <a:solidFill>
                  <a:schemeClr val="tx1"/>
                </a:solidFill>
                <a:effectLst/>
                <a:latin typeface="+mn-lt"/>
                <a:ea typeface="+mn-ea"/>
                <a:cs typeface="+mn-cs"/>
              </a:rPr>
              <a:t>Hoe zwaar zal nu zijn zorg en trouw gaan wegen </a:t>
            </a:r>
          </a:p>
          <a:p>
            <a:r>
              <a:rPr lang="nl-NL" sz="1200" kern="1200" dirty="0">
                <a:solidFill>
                  <a:schemeClr val="tx1"/>
                </a:solidFill>
                <a:effectLst/>
                <a:latin typeface="+mn-lt"/>
                <a:ea typeface="+mn-ea"/>
                <a:cs typeface="+mn-cs"/>
              </a:rPr>
              <a:t>gewogen in de waag der eeuwigheid?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Ik vrees voor hem, dat hij zijn goede zorgen</a:t>
            </a:r>
          </a:p>
          <a:p>
            <a:r>
              <a:rPr lang="nl-NL" sz="1200" kern="1200" dirty="0">
                <a:solidFill>
                  <a:schemeClr val="tx1"/>
                </a:solidFill>
                <a:effectLst/>
                <a:latin typeface="+mn-lt"/>
                <a:ea typeface="+mn-ea"/>
                <a:cs typeface="+mn-cs"/>
              </a:rPr>
              <a:t>slechts tot en met de dood heeft uitgestrekt. </a:t>
            </a:r>
          </a:p>
          <a:p>
            <a:r>
              <a:rPr lang="nl-NL" sz="1200" kern="1200" dirty="0">
                <a:solidFill>
                  <a:schemeClr val="tx1"/>
                </a:solidFill>
                <a:effectLst/>
                <a:latin typeface="+mn-lt"/>
                <a:ea typeface="+mn-ea"/>
                <a:cs typeface="+mn-cs"/>
              </a:rPr>
              <a:t>-het brood voor heden en de huur voor morgen- </a:t>
            </a:r>
          </a:p>
          <a:p>
            <a:r>
              <a:rPr lang="nl-NL" sz="1200" kern="1200" dirty="0">
                <a:solidFill>
                  <a:schemeClr val="tx1"/>
                </a:solidFill>
                <a:effectLst/>
                <a:latin typeface="+mn-lt"/>
                <a:ea typeface="+mn-ea"/>
                <a:cs typeface="+mn-cs"/>
              </a:rPr>
              <a:t>en dat verzekering niet alle schaden dekt.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Ik vrees, dat spijts deskundig overleggen </a:t>
            </a:r>
          </a:p>
          <a:p>
            <a:r>
              <a:rPr lang="nl-NL" sz="1200" kern="1200" dirty="0">
                <a:solidFill>
                  <a:schemeClr val="tx1"/>
                </a:solidFill>
                <a:effectLst/>
                <a:latin typeface="+mn-lt"/>
                <a:ea typeface="+mn-ea"/>
                <a:cs typeface="+mn-cs"/>
              </a:rPr>
              <a:t>zij deze schade zelfs niet heeft begroot. </a:t>
            </a:r>
          </a:p>
          <a:p>
            <a:r>
              <a:rPr lang="nl-NL" sz="1200" kern="1200" dirty="0">
                <a:solidFill>
                  <a:schemeClr val="tx1"/>
                </a:solidFill>
                <a:effectLst/>
                <a:latin typeface="+mn-lt"/>
                <a:ea typeface="+mn-ea"/>
                <a:cs typeface="+mn-cs"/>
              </a:rPr>
              <a:t>Ik had ook, toen 't nog kon, hem moeten zeggen</a:t>
            </a:r>
          </a:p>
          <a:p>
            <a:r>
              <a:rPr lang="nl-NL" sz="1200" kern="1200" dirty="0">
                <a:solidFill>
                  <a:schemeClr val="tx1"/>
                </a:solidFill>
                <a:effectLst/>
                <a:latin typeface="+mn-lt"/>
                <a:ea typeface="+mn-ea"/>
                <a:cs typeface="+mn-cs"/>
              </a:rPr>
              <a:t>zich te verzekeren voor de dood.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Want 'k vrees dat hij alleen en zeer verlaten </a:t>
            </a:r>
          </a:p>
          <a:p>
            <a:r>
              <a:rPr lang="nl-NL" sz="1200" kern="1200" dirty="0">
                <a:solidFill>
                  <a:schemeClr val="tx1"/>
                </a:solidFill>
                <a:effectLst/>
                <a:latin typeface="+mn-lt"/>
                <a:ea typeface="+mn-ea"/>
                <a:cs typeface="+mn-cs"/>
              </a:rPr>
              <a:t>het goddelijk gericht moet ondergaan. </a:t>
            </a:r>
          </a:p>
          <a:p>
            <a:r>
              <a:rPr lang="nl-NL" sz="1200" kern="1200" dirty="0">
                <a:solidFill>
                  <a:schemeClr val="tx1"/>
                </a:solidFill>
                <a:effectLst/>
                <a:latin typeface="+mn-lt"/>
                <a:ea typeface="+mn-ea"/>
                <a:cs typeface="+mn-cs"/>
              </a:rPr>
              <a:t>Wat kan in dit gericht een mens nog baten </a:t>
            </a:r>
          </a:p>
          <a:p>
            <a:r>
              <a:rPr lang="nl-NL" sz="1200" kern="1200" dirty="0">
                <a:solidFill>
                  <a:schemeClr val="tx1"/>
                </a:solidFill>
                <a:effectLst/>
                <a:latin typeface="+mn-lt"/>
                <a:ea typeface="+mn-ea"/>
                <a:cs typeface="+mn-cs"/>
              </a:rPr>
              <a:t>als Jezus Zelf niet voor hem in wil staan?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Maar hoe dit zij, welk deel hij heeft verworden, </a:t>
            </a:r>
          </a:p>
          <a:p>
            <a:r>
              <a:rPr lang="nl-NL" sz="1200" kern="1200" dirty="0">
                <a:solidFill>
                  <a:schemeClr val="tx1"/>
                </a:solidFill>
                <a:effectLst/>
                <a:latin typeface="+mn-lt"/>
                <a:ea typeface="+mn-ea"/>
                <a:cs typeface="+mn-cs"/>
              </a:rPr>
              <a:t>het is voorbij, voor hem is 't pleit beslecht. </a:t>
            </a:r>
          </a:p>
          <a:p>
            <a:r>
              <a:rPr lang="nl-NL" sz="1200" kern="1200" dirty="0">
                <a:solidFill>
                  <a:schemeClr val="tx1"/>
                </a:solidFill>
                <a:effectLst/>
                <a:latin typeface="+mn-lt"/>
                <a:ea typeface="+mn-ea"/>
                <a:cs typeface="+mn-cs"/>
              </a:rPr>
              <a:t>Mijn rechterbuurman is vannacht gestorven,</a:t>
            </a:r>
          </a:p>
          <a:p>
            <a:r>
              <a:rPr lang="nl-NL" sz="1200" kern="1200" dirty="0">
                <a:solidFill>
                  <a:schemeClr val="tx1"/>
                </a:solidFill>
                <a:effectLst/>
                <a:latin typeface="+mn-lt"/>
                <a:ea typeface="+mn-ea"/>
                <a:cs typeface="+mn-cs"/>
              </a:rPr>
              <a:t>en ik, ik heb nooit één woord tot zijn behoud gezegd! </a:t>
            </a:r>
          </a:p>
          <a:p>
            <a:r>
              <a:rPr lang="nl-NL" sz="1200" kern="1200" dirty="0">
                <a:solidFill>
                  <a:schemeClr val="tx1"/>
                </a:solidFill>
                <a:effectLst/>
                <a:latin typeface="+mn-lt"/>
                <a:ea typeface="+mn-ea"/>
                <a:cs typeface="+mn-cs"/>
              </a:rPr>
              <a:t>(onbekende auteur)</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Woord én daad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dit hoofdstuk is vooral nadruk op de verkondiging van het Evangelie gelegd, dichtbij en ver weg. Zending en evangelisatie houden echter meer in. Diaconale zorg en ontwikkelingshulp zijn ook een aspect van zendings- en evangelisatiewerk. Zie onder meer Matth. 25:31-46 en Hand. 4:34-35.</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382665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een catechisant de opdracht</a:t>
            </a:r>
            <a:r>
              <a:rPr lang="nl-NL" baseline="0" dirty="0"/>
              <a:t> van de binnenkomer van pagina 41 </a:t>
            </a:r>
            <a:r>
              <a:rPr lang="nl-NL" dirty="0"/>
              <a:t>voorlezen.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woorden en daden Gods boodschap van redding bekendmaken in deze verloren wereld.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Opdracht van de</a:t>
            </a:r>
            <a:r>
              <a:rPr lang="nl-NL" baseline="0" dirty="0"/>
              <a:t> Heere Jezus</a:t>
            </a:r>
          </a:p>
          <a:p>
            <a:r>
              <a:rPr lang="nl-NL" baseline="0" dirty="0"/>
              <a:t>Vanwege Gods liefde</a:t>
            </a:r>
          </a:p>
          <a:p>
            <a:r>
              <a:rPr lang="nl-NL" baseline="0" dirty="0"/>
              <a:t>Omdat God wil dat iedereen tot bekering komt</a:t>
            </a:r>
          </a:p>
          <a:p>
            <a:r>
              <a:rPr lang="nl-NL" baseline="0" dirty="0"/>
              <a:t>Omdat Gods gemeente vol moet worden.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woord en daad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a:t>
            </a:r>
            <a:r>
              <a:rPr lang="nl-NL" baseline="0" dirty="0"/>
              <a:t> Iedereen moet op de plaats die God je geeft evangelist zijn.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Altijd en overval, niet wachten totdat het kan want dan hoeft het nooit!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16-7-2018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03vA09uYOk"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Zending en evangelisatie</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De kerk</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lstStyle/>
          <a:p>
            <a:r>
              <a:rPr lang="nl-NL" dirty="0"/>
              <a:t>Begrip: Wanneer?</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Hoe </a:t>
            </a:r>
            <a:r>
              <a:rPr lang="en-US" dirty="0" err="1"/>
              <a:t>gaf</a:t>
            </a:r>
            <a:r>
              <a:rPr lang="en-US" dirty="0"/>
              <a:t> de </a:t>
            </a:r>
            <a:r>
              <a:rPr lang="en-US" dirty="0" err="1"/>
              <a:t>Heere</a:t>
            </a:r>
            <a:r>
              <a:rPr lang="en-US" dirty="0"/>
              <a:t> </a:t>
            </a:r>
            <a:r>
              <a:rPr lang="en-US" dirty="0" err="1"/>
              <a:t>terugkeer</a:t>
            </a:r>
            <a:r>
              <a:rPr lang="en-US" dirty="0"/>
              <a:t>?</a:t>
            </a:r>
          </a:p>
          <a:p>
            <a:pPr marL="285750" indent="-285750">
              <a:buFont typeface="Arial" panose="020B0604020202020204" pitchFamily="34" charset="0"/>
              <a:buChar char="•"/>
            </a:pPr>
            <a:r>
              <a:rPr lang="en-US" dirty="0" err="1"/>
              <a:t>Hoelang</a:t>
            </a:r>
            <a:r>
              <a:rPr lang="en-US" dirty="0"/>
              <a:t> </a:t>
            </a:r>
            <a:r>
              <a:rPr lang="en-US" dirty="0" err="1"/>
              <a:t>houdt</a:t>
            </a:r>
            <a:r>
              <a:rPr lang="en-US" dirty="0"/>
              <a:t> God </a:t>
            </a:r>
            <a:r>
              <a:rPr lang="en-US" dirty="0" err="1"/>
              <a:t>Zijn</a:t>
            </a:r>
            <a:r>
              <a:rPr lang="en-US" dirty="0"/>
              <a:t> </a:t>
            </a:r>
            <a:r>
              <a:rPr lang="en-US" dirty="0" err="1"/>
              <a:t>Kerk</a:t>
            </a:r>
            <a:r>
              <a:rPr lang="en-US" dirty="0"/>
              <a:t> in stand?</a:t>
            </a:r>
          </a:p>
          <a:p>
            <a:endParaRPr lang="nl-NL" dirty="0"/>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Wanneer?</a:t>
            </a:r>
          </a:p>
        </p:txBody>
      </p:sp>
      <p:pic>
        <p:nvPicPr>
          <p:cNvPr id="8" name="Tijdelijke aanduiding voor inhoud 4">
            <a:extLst>
              <a:ext uri="{FF2B5EF4-FFF2-40B4-BE49-F238E27FC236}">
                <a16:creationId xmlns:a16="http://schemas.microsoft.com/office/drawing/2014/main" id="{51EB2858-3246-4C7C-8961-D8CDB0814FC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xfrm>
            <a:off x="6983413" y="190500"/>
            <a:ext cx="5014912" cy="6477000"/>
          </a:xfrm>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44.</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en-US" dirty="0" err="1"/>
              <a:t>Woord</a:t>
            </a:r>
            <a:r>
              <a:rPr lang="en-US" dirty="0"/>
              <a:t> </a:t>
            </a:r>
            <a:r>
              <a:rPr lang="en-US" dirty="0" err="1"/>
              <a:t>én</a:t>
            </a:r>
            <a:r>
              <a:rPr lang="en-US" dirty="0"/>
              <a:t> </a:t>
            </a:r>
            <a:r>
              <a:rPr lang="en-US" dirty="0" err="1"/>
              <a:t>daad</a:t>
            </a:r>
            <a:endParaRPr lang="en-US" dirty="0"/>
          </a:p>
          <a:p>
            <a:r>
              <a:rPr lang="en-US" dirty="0" err="1"/>
              <a:t>Iedereen</a:t>
            </a:r>
            <a:endParaRPr lang="en-US" dirty="0"/>
          </a:p>
          <a:p>
            <a:r>
              <a:rPr lang="en-US" dirty="0" err="1"/>
              <a:t>Altijd</a:t>
            </a:r>
            <a:r>
              <a:rPr lang="en-US" dirty="0"/>
              <a:t> en </a:t>
            </a:r>
            <a:r>
              <a:rPr lang="en-US" dirty="0" err="1"/>
              <a:t>overal</a:t>
            </a:r>
            <a:endParaRPr lang="en-US"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Wat betekent de opdracht van de Heere Jezus voor jou?</a:t>
            </a:r>
            <a:endParaRPr lang="en-US" b="1" dirty="0"/>
          </a:p>
          <a:p>
            <a:r>
              <a:rPr lang="en-US" dirty="0" err="1"/>
              <a:t>Praat</a:t>
            </a:r>
            <a:r>
              <a:rPr lang="en-US" dirty="0"/>
              <a:t> </a:t>
            </a:r>
            <a:r>
              <a:rPr lang="en-US" dirty="0" err="1"/>
              <a:t>er</a:t>
            </a:r>
            <a:r>
              <a:rPr lang="en-US" dirty="0"/>
              <a:t> over in </a:t>
            </a:r>
            <a:r>
              <a:rPr lang="en-US" dirty="0" err="1"/>
              <a:t>tweetallen</a:t>
            </a:r>
            <a:r>
              <a:rPr lang="en-US" dirty="0"/>
              <a:t> en </a:t>
            </a:r>
            <a:r>
              <a:rPr lang="en-US" dirty="0" err="1"/>
              <a:t>schrijf</a:t>
            </a:r>
            <a:r>
              <a:rPr lang="en-US" dirty="0"/>
              <a:t> je </a:t>
            </a:r>
            <a:r>
              <a:rPr lang="en-US" dirty="0" err="1"/>
              <a:t>antwoord</a:t>
            </a:r>
            <a:r>
              <a:rPr lang="en-US" dirty="0"/>
              <a:t> op </a:t>
            </a:r>
            <a:r>
              <a:rPr lang="en-US" dirty="0" err="1"/>
              <a:t>bij</a:t>
            </a:r>
            <a:r>
              <a:rPr lang="en-US" dirty="0"/>
              <a:t> de </a:t>
            </a:r>
            <a:r>
              <a:rPr lang="en-US" dirty="0" err="1"/>
              <a:t>aantekeningen</a:t>
            </a:r>
            <a:r>
              <a:rPr lang="en-US" dirty="0"/>
              <a:t> op </a:t>
            </a:r>
            <a:r>
              <a:rPr lang="en-US" dirty="0" err="1"/>
              <a:t>pagina</a:t>
            </a:r>
            <a:r>
              <a:rPr lang="en-US" dirty="0"/>
              <a:t> 46.</a:t>
            </a:r>
          </a:p>
          <a:p>
            <a:r>
              <a:rPr lang="en-US" dirty="0" err="1"/>
              <a:t>Deel</a:t>
            </a:r>
            <a:r>
              <a:rPr lang="en-US" dirty="0"/>
              <a:t> het met de </a:t>
            </a:r>
            <a:r>
              <a:rPr lang="en-US" dirty="0" err="1"/>
              <a:t>grote</a:t>
            </a:r>
            <a:r>
              <a:rPr lang="en-US" dirty="0"/>
              <a:t> </a:t>
            </a:r>
            <a:r>
              <a:rPr lang="en-US" dirty="0" err="1"/>
              <a:t>groep</a:t>
            </a:r>
            <a:r>
              <a:rPr lang="en-US" dirty="0"/>
              <a:t>. </a:t>
            </a:r>
          </a:p>
          <a:p>
            <a:endParaRPr lang="en-US"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Je moet een bijzonder roeping hebben om het Evangelie te verkondigen!</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en-US" b="1" dirty="0" err="1"/>
              <a:t>Bespreek</a:t>
            </a:r>
            <a:r>
              <a:rPr lang="en-US" b="1" dirty="0"/>
              <a:t> in </a:t>
            </a:r>
            <a:r>
              <a:rPr lang="en-US" b="1" dirty="0" err="1"/>
              <a:t>groepjes</a:t>
            </a:r>
            <a:r>
              <a:rPr lang="en-US" b="1" dirty="0"/>
              <a:t> van </a:t>
            </a:r>
            <a:r>
              <a:rPr lang="en-US" b="1" dirty="0" err="1"/>
              <a:t>vier</a:t>
            </a:r>
            <a:r>
              <a:rPr lang="en-US" b="1" dirty="0"/>
              <a:t> wat </a:t>
            </a:r>
            <a:r>
              <a:rPr lang="en-US" b="1" dirty="0" err="1"/>
              <a:t>volgens</a:t>
            </a:r>
            <a:r>
              <a:rPr lang="en-US" b="1" dirty="0"/>
              <a:t> </a:t>
            </a:r>
            <a:r>
              <a:rPr lang="en-US" b="1" dirty="0" err="1"/>
              <a:t>jullie</a:t>
            </a:r>
            <a:r>
              <a:rPr lang="en-US" b="1" dirty="0"/>
              <a:t> de </a:t>
            </a:r>
            <a:r>
              <a:rPr lang="en-US" b="1" dirty="0" err="1"/>
              <a:t>reden</a:t>
            </a:r>
            <a:r>
              <a:rPr lang="en-US" b="1" dirty="0"/>
              <a:t> is </a:t>
            </a:r>
            <a:r>
              <a:rPr lang="en-US" b="1" dirty="0" err="1"/>
              <a:t>dat</a:t>
            </a:r>
            <a:r>
              <a:rPr lang="en-US" b="1" dirty="0"/>
              <a:t> de </a:t>
            </a:r>
            <a:r>
              <a:rPr lang="en-US" b="1" dirty="0" err="1"/>
              <a:t>kerk</a:t>
            </a:r>
            <a:r>
              <a:rPr lang="en-US" b="1" dirty="0"/>
              <a:t> </a:t>
            </a:r>
            <a:r>
              <a:rPr lang="en-US" b="1" dirty="0" err="1"/>
              <a:t>perioden</a:t>
            </a:r>
            <a:r>
              <a:rPr lang="en-US" b="1" dirty="0"/>
              <a:t> van </a:t>
            </a:r>
            <a:r>
              <a:rPr lang="en-US" b="1" dirty="0" err="1"/>
              <a:t>verval</a:t>
            </a:r>
            <a:r>
              <a:rPr lang="en-US" b="1" dirty="0"/>
              <a:t>, </a:t>
            </a:r>
            <a:r>
              <a:rPr lang="en-US" b="1" dirty="0" err="1"/>
              <a:t>terugkeer</a:t>
            </a:r>
            <a:r>
              <a:rPr lang="en-US" b="1" dirty="0"/>
              <a:t> en </a:t>
            </a:r>
            <a:r>
              <a:rPr lang="en-US" b="1" dirty="0" err="1"/>
              <a:t>geestelijke</a:t>
            </a:r>
            <a:r>
              <a:rPr lang="en-US" b="1" dirty="0"/>
              <a:t> </a:t>
            </a:r>
            <a:r>
              <a:rPr lang="en-US" b="1" dirty="0" err="1"/>
              <a:t>bloei</a:t>
            </a:r>
            <a:r>
              <a:rPr lang="en-US" b="1" dirty="0"/>
              <a:t> </a:t>
            </a:r>
            <a:r>
              <a:rPr lang="en-US" b="1" dirty="0" err="1"/>
              <a:t>kent</a:t>
            </a:r>
            <a:r>
              <a:rPr lang="en-US" b="1" dirty="0"/>
              <a:t>.</a:t>
            </a:r>
          </a:p>
          <a:p>
            <a:endParaRPr lang="en-US" dirty="0"/>
          </a:p>
          <a:p>
            <a:pPr marL="285750" indent="-285750">
              <a:buFont typeface="Arial" panose="020B0604020202020204" pitchFamily="34" charset="0"/>
              <a:buChar char="•"/>
            </a:pPr>
            <a:r>
              <a:rPr lang="en-US" dirty="0" err="1"/>
              <a:t>Schrijf</a:t>
            </a:r>
            <a:r>
              <a:rPr lang="en-US" dirty="0"/>
              <a:t> het op </a:t>
            </a:r>
            <a:r>
              <a:rPr lang="en-US" dirty="0" err="1"/>
              <a:t>pagina</a:t>
            </a:r>
            <a:r>
              <a:rPr lang="en-US" dirty="0"/>
              <a:t> 40.</a:t>
            </a:r>
          </a:p>
          <a:p>
            <a:endParaRPr lang="nl-NL" dirty="0"/>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b="1" dirty="0"/>
              <a:t>Ga in groepjes van twee of drie de binnenkomer in de praktijk brengen. </a:t>
            </a:r>
          </a:p>
        </p:txBody>
      </p:sp>
      <p:pic>
        <p:nvPicPr>
          <p:cNvPr id="8" name="Tijdelijke aanduiding voor inhoud 5" descr="Afbeelding met weekdier, binnen&#10;&#10;Beschrijving is gegenereerd met hoge betrouwbaarheid">
            <a:extLst>
              <a:ext uri="{FF2B5EF4-FFF2-40B4-BE49-F238E27FC236}">
                <a16:creationId xmlns:a16="http://schemas.microsoft.com/office/drawing/2014/main" id="{8A3EF492-2F0C-4C52-A89E-9C531D7E3A9F}"/>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0950" r="20950"/>
          <a:stretch/>
        </p:blipFill>
        <p:spPr>
          <a:xfrm>
            <a:off x="6983413" y="190500"/>
            <a:ext cx="5014912" cy="6477000"/>
          </a:xfrm>
          <a:prstGeom prst="rect">
            <a:avLst/>
          </a:prstGeom>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87: 3 en 4</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Mattheüs</a:t>
            </a:r>
            <a:r>
              <a:rPr lang="en-US" dirty="0"/>
              <a:t> 28:16-20 en 24:9-14</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err="1"/>
              <a:t>Maak</a:t>
            </a:r>
            <a:r>
              <a:rPr lang="en-US" dirty="0"/>
              <a:t> de </a:t>
            </a:r>
            <a:r>
              <a:rPr lang="en-US" dirty="0" err="1"/>
              <a:t>opdracht</a:t>
            </a:r>
            <a:r>
              <a:rPr lang="en-US" dirty="0"/>
              <a:t> ‘</a:t>
            </a:r>
            <a:r>
              <a:rPr lang="en-US" dirty="0" err="1"/>
              <a:t>Mijn</a:t>
            </a:r>
            <a:r>
              <a:rPr lang="en-US" dirty="0"/>
              <a:t> </a:t>
            </a:r>
            <a:r>
              <a:rPr lang="en-US" dirty="0" err="1"/>
              <a:t>levengeschiedenis</a:t>
            </a:r>
            <a:r>
              <a:rPr lang="en-US" dirty="0"/>
              <a:t>’, </a:t>
            </a:r>
            <a:r>
              <a:rPr lang="en-US" dirty="0" err="1"/>
              <a:t>pagina</a:t>
            </a:r>
            <a:r>
              <a:rPr lang="en-US" dirty="0"/>
              <a:t> 35.</a:t>
            </a:r>
          </a:p>
          <a:p>
            <a:pPr marL="285750" indent="-285750">
              <a:buFont typeface="Arial" panose="020B0604020202020204" pitchFamily="34" charset="0"/>
              <a:buChar char="•"/>
            </a:pPr>
            <a:r>
              <a:rPr lang="en-US" dirty="0" err="1"/>
              <a:t>Wie</a:t>
            </a:r>
            <a:r>
              <a:rPr lang="en-US" dirty="0"/>
              <a:t> </a:t>
            </a:r>
            <a:r>
              <a:rPr lang="en-US" dirty="0" err="1"/>
              <a:t>wil</a:t>
            </a:r>
            <a:r>
              <a:rPr lang="en-US" dirty="0"/>
              <a:t> </a:t>
            </a:r>
            <a:r>
              <a:rPr lang="en-US" dirty="0" err="1"/>
              <a:t>zijn</a:t>
            </a:r>
            <a:r>
              <a:rPr lang="en-US" dirty="0"/>
              <a:t> </a:t>
            </a:r>
            <a:r>
              <a:rPr lang="en-US" dirty="0" err="1"/>
              <a:t>levengeschiedenis</a:t>
            </a:r>
            <a:r>
              <a:rPr lang="en-US" dirty="0"/>
              <a:t> </a:t>
            </a:r>
            <a:r>
              <a:rPr lang="en-US" dirty="0" err="1"/>
              <a:t>delen</a:t>
            </a:r>
            <a:r>
              <a:rPr lang="en-US" dirty="0"/>
              <a:t>?</a:t>
            </a:r>
          </a:p>
          <a:p>
            <a:pPr marL="285750" lvl="0" indent="-285750">
              <a:buFont typeface="Arial" panose="020B0604020202020204" pitchFamily="34" charset="0"/>
              <a:buChar char="•"/>
            </a:pPr>
            <a:endParaRPr lang="nl-NL" dirty="0"/>
          </a:p>
        </p:txBody>
      </p:sp>
      <p:sp>
        <p:nvSpPr>
          <p:cNvPr id="3" name="Tijdelijke aanduiding voor afbeelding 2">
            <a:extLst>
              <a:ext uri="{FF2B5EF4-FFF2-40B4-BE49-F238E27FC236}">
                <a16:creationId xmlns:a16="http://schemas.microsoft.com/office/drawing/2014/main" id="{2A4788C3-A5AA-4808-8A3B-1127726F6D0C}"/>
              </a:ext>
            </a:extLst>
          </p:cNvPr>
          <p:cNvSpPr>
            <a:spLocks noGrp="1"/>
          </p:cNvSpPr>
          <p:nvPr>
            <p:ph type="pic" sz="quarter" idx="12"/>
          </p:nvPr>
        </p:nvSpPr>
        <p:spPr/>
      </p:sp>
      <p:pic>
        <p:nvPicPr>
          <p:cNvPr id="11" name="Tijdelijke aanduiding voor inhoud 4">
            <a:hlinkClick r:id="rId3"/>
            <a:extLst>
              <a:ext uri="{FF2B5EF4-FFF2-40B4-BE49-F238E27FC236}">
                <a16:creationId xmlns:a16="http://schemas.microsoft.com/office/drawing/2014/main" id="{E6BFD6DF-FFA4-4393-88E9-FE831F645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4" y="2980176"/>
            <a:ext cx="5181600" cy="897648"/>
          </a:xfrm>
          <a:prstGeom prst="rect">
            <a:avLst/>
          </a:prstGeom>
        </p:spPr>
      </p:pic>
    </p:spTree>
    <p:extLst>
      <p:ext uri="{BB962C8B-B14F-4D97-AF65-F5344CB8AC3E}">
        <p14:creationId xmlns:p14="http://schemas.microsoft.com/office/powerpoint/2010/main" val="24050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a:bodyPr>
          <a:lstStyle/>
          <a:p>
            <a:r>
              <a:rPr lang="nl-NL" dirty="0"/>
              <a:t>In de praktijk!</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a:r>
              <a:rPr lang="nl-NL" b="1" dirty="0"/>
              <a:t>Oefen vraag 1 van de verwerkingsvragen. </a:t>
            </a:r>
          </a:p>
        </p:txBody>
      </p:sp>
      <p:sp>
        <p:nvSpPr>
          <p:cNvPr id="4" name="Tijdelijke aanduiding voor verticale tekst 3">
            <a:extLst>
              <a:ext uri="{FF2B5EF4-FFF2-40B4-BE49-F238E27FC236}">
                <a16:creationId xmlns:a16="http://schemas.microsoft.com/office/drawing/2014/main" id="{BB6FACEF-3C0E-4DD0-9263-720E5B315491}"/>
              </a:ext>
            </a:extLst>
          </p:cNvPr>
          <p:cNvSpPr>
            <a:spLocks noGrp="1"/>
          </p:cNvSpPr>
          <p:nvPr>
            <p:ph type="body" orient="vert" sz="quarter" idx="10"/>
          </p:nvPr>
        </p:nvSpPr>
        <p:spPr/>
        <p:txBody>
          <a:bodyPr/>
          <a:lstStyle/>
          <a:p>
            <a:r>
              <a:rPr lang="nl-NL" dirty="0"/>
              <a:t>In de praktijk!</a:t>
            </a:r>
          </a:p>
        </p:txBody>
      </p:sp>
      <p:pic>
        <p:nvPicPr>
          <p:cNvPr id="8" name="Tijdelijke aanduiding voor inhoud 4">
            <a:extLst>
              <a:ext uri="{FF2B5EF4-FFF2-40B4-BE49-F238E27FC236}">
                <a16:creationId xmlns:a16="http://schemas.microsoft.com/office/drawing/2014/main" id="{51888D47-DBC8-45DD-87ED-7B14B77B4C4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prstGeom prst="rect">
            <a:avLst/>
          </a:prstGeom>
          <a:effectLst/>
        </p:spPr>
      </p:pic>
    </p:spTree>
    <p:extLst>
      <p:ext uri="{BB962C8B-B14F-4D97-AF65-F5344CB8AC3E}">
        <p14:creationId xmlns:p14="http://schemas.microsoft.com/office/powerpoint/2010/main" val="374335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p>
        </p:txBody>
      </p:sp>
      <p:sp>
        <p:nvSpPr>
          <p:cNvPr id="3" name="Tijdelijke aanduiding voor tekst 2"/>
          <p:cNvSpPr>
            <a:spLocks noGrp="1"/>
          </p:cNvSpPr>
          <p:nvPr>
            <p:ph type="body" sz="quarter" idx="11"/>
          </p:nvPr>
        </p:nvSpPr>
        <p:spPr/>
        <p:txBody>
          <a:bodyPr/>
          <a:lstStyle/>
          <a:p>
            <a:pPr marL="285750" lvl="0" indent="-285750">
              <a:buFont typeface="Arial" panose="020B0604020202020204" pitchFamily="34" charset="0"/>
              <a:buChar char="•"/>
            </a:pPr>
            <a:r>
              <a:rPr lang="nl-NL" dirty="0"/>
              <a:t>Wat heeft dit gedicht te maken met het onderwerp van dit hoofdstuk?</a:t>
            </a:r>
          </a:p>
          <a:p>
            <a:pPr marL="285750" lvl="0" indent="-285750">
              <a:buFont typeface="Arial" panose="020B0604020202020204" pitchFamily="34" charset="0"/>
              <a:buChar char="•"/>
            </a:pPr>
            <a:r>
              <a:rPr lang="nl-NL" dirty="0"/>
              <a:t>Welke verantwoordelijkheid heeft een christen?</a:t>
            </a:r>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(1) </a:t>
            </a:r>
          </a:p>
        </p:txBody>
      </p:sp>
      <p:pic>
        <p:nvPicPr>
          <p:cNvPr id="9" name="Tijdelijke aanduiding voor inhoud 4" descr="Afbeelding met gras, buiten, lucht, gebouw&#10;&#10;Beschrijving is gegenereerd met zeer hoge betrouwbaarheid">
            <a:extLst>
              <a:ext uri="{FF2B5EF4-FFF2-40B4-BE49-F238E27FC236}">
                <a16:creationId xmlns:a16="http://schemas.microsoft.com/office/drawing/2014/main" id="{BB1D7F35-FA93-473A-8E2C-F1763C294F73}"/>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274" r="24274"/>
          <a:stretch/>
        </p:blipFill>
        <p:spPr>
          <a:xfrm>
            <a:off x="6983413" y="190500"/>
            <a:ext cx="5014912" cy="6477000"/>
          </a:xfrm>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Verdieping: Woord en daad</a:t>
            </a:r>
          </a:p>
        </p:txBody>
      </p:sp>
      <p:sp>
        <p:nvSpPr>
          <p:cNvPr id="3" name="Tijdelijke aanduiding voor tekst 2"/>
          <p:cNvSpPr>
            <a:spLocks noGrp="1"/>
          </p:cNvSpPr>
          <p:nvPr>
            <p:ph type="body" sz="quarter" idx="11"/>
          </p:nvPr>
        </p:nvSpPr>
        <p:spPr/>
        <p:txBody>
          <a:bodyPr/>
          <a:lstStyle/>
          <a:p>
            <a:pPr marL="285750" indent="-285750">
              <a:buFont typeface="Arial" panose="020B0604020202020204" pitchFamily="34" charset="0"/>
              <a:buChar char="•"/>
            </a:pPr>
            <a:r>
              <a:rPr lang="en-US" dirty="0" err="1"/>
              <a:t>Diaconale</a:t>
            </a:r>
            <a:r>
              <a:rPr lang="en-US" dirty="0"/>
              <a:t> </a:t>
            </a:r>
            <a:r>
              <a:rPr lang="en-US" dirty="0" err="1"/>
              <a:t>zorg</a:t>
            </a:r>
            <a:endParaRPr lang="en-US" dirty="0"/>
          </a:p>
          <a:p>
            <a:pPr marL="285750" indent="-285750">
              <a:buFont typeface="Arial" panose="020B0604020202020204" pitchFamily="34" charset="0"/>
              <a:buChar char="•"/>
            </a:pPr>
            <a:r>
              <a:rPr lang="en-US" dirty="0" err="1"/>
              <a:t>Ontwikkelingshulp</a:t>
            </a:r>
            <a:r>
              <a:rPr lang="en-US" dirty="0"/>
              <a:t> </a:t>
            </a:r>
          </a:p>
        </p:txBody>
      </p:sp>
      <p:sp>
        <p:nvSpPr>
          <p:cNvPr id="4" name="Tijdelijke aanduiding voor verticale tekst 3"/>
          <p:cNvSpPr>
            <a:spLocks noGrp="1"/>
          </p:cNvSpPr>
          <p:nvPr>
            <p:ph type="body" orient="vert" sz="quarter" idx="10"/>
          </p:nvPr>
        </p:nvSpPr>
        <p:spPr/>
        <p:txBody>
          <a:bodyPr>
            <a:normAutofit/>
          </a:bodyPr>
          <a:lstStyle/>
          <a:p>
            <a:r>
              <a:rPr lang="nl-NL" dirty="0"/>
              <a:t>Verdieping: Woord en daad</a:t>
            </a:r>
          </a:p>
        </p:txBody>
      </p:sp>
      <p:pic>
        <p:nvPicPr>
          <p:cNvPr id="8" name="Tijdelijke aanduiding voor inhoud 4">
            <a:extLst>
              <a:ext uri="{FF2B5EF4-FFF2-40B4-BE49-F238E27FC236}">
                <a16:creationId xmlns:a16="http://schemas.microsoft.com/office/drawing/2014/main" id="{812BED71-497E-49B6-91D6-E60019182D7D}"/>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181" r="24181"/>
          <a:stretch/>
        </p:blipFill>
        <p:spPr>
          <a:xfrm>
            <a:off x="6983413" y="190500"/>
            <a:ext cx="5014912" cy="6477000"/>
          </a:xfrm>
          <a:prstGeom prst="rect">
            <a:avLst/>
          </a:prstGeom>
          <a:effectLst/>
        </p:spPr>
      </p:pic>
    </p:spTree>
    <p:extLst>
      <p:ext uri="{BB962C8B-B14F-4D97-AF65-F5344CB8AC3E}">
        <p14:creationId xmlns:p14="http://schemas.microsoft.com/office/powerpoint/2010/main" val="159629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lnSpcReduction="10000"/>
          </a:bodyPr>
          <a:lstStyle/>
          <a:p>
            <a:r>
              <a:rPr lang="en-US" dirty="0"/>
              <a:t>1. </a:t>
            </a:r>
            <a:r>
              <a:rPr lang="en-US" dirty="0" err="1"/>
              <a:t>Stel</a:t>
            </a:r>
            <a:r>
              <a:rPr lang="en-US" dirty="0"/>
              <a:t> </a:t>
            </a:r>
            <a:r>
              <a:rPr lang="en-US" dirty="0" err="1"/>
              <a:t>dat</a:t>
            </a:r>
            <a:r>
              <a:rPr lang="en-US" dirty="0"/>
              <a:t> je </a:t>
            </a:r>
            <a:r>
              <a:rPr lang="en-US" dirty="0" err="1"/>
              <a:t>bovenstaand</a:t>
            </a:r>
            <a:r>
              <a:rPr lang="en-US" dirty="0"/>
              <a:t> </a:t>
            </a:r>
            <a:r>
              <a:rPr lang="en-US" dirty="0" err="1"/>
              <a:t>vers</a:t>
            </a:r>
            <a:r>
              <a:rPr lang="en-US" dirty="0"/>
              <a:t> </a:t>
            </a:r>
            <a:r>
              <a:rPr lang="en-US" dirty="0" err="1"/>
              <a:t>moet</a:t>
            </a:r>
            <a:r>
              <a:rPr lang="en-US" dirty="0"/>
              <a:t> </a:t>
            </a:r>
            <a:r>
              <a:rPr lang="en-US" dirty="0" err="1"/>
              <a:t>uitleggen</a:t>
            </a:r>
            <a:r>
              <a:rPr lang="en-US" dirty="0"/>
              <a:t> </a:t>
            </a:r>
            <a:r>
              <a:rPr lang="en-US" dirty="0" err="1"/>
              <a:t>aan</a:t>
            </a:r>
            <a:r>
              <a:rPr lang="en-US" dirty="0"/>
              <a:t> je college met </a:t>
            </a:r>
            <a:r>
              <a:rPr lang="en-US" dirty="0" err="1"/>
              <a:t>wie</a:t>
            </a:r>
            <a:r>
              <a:rPr lang="en-US" dirty="0"/>
              <a:t> je de </a:t>
            </a:r>
            <a:r>
              <a:rPr lang="en-US" dirty="0" err="1"/>
              <a:t>vakken</a:t>
            </a:r>
            <a:r>
              <a:rPr lang="en-US" dirty="0"/>
              <a:t> </a:t>
            </a:r>
            <a:r>
              <a:rPr lang="en-US" dirty="0" err="1"/>
              <a:t>vult</a:t>
            </a:r>
            <a:r>
              <a:rPr lang="en-US" dirty="0"/>
              <a:t> in de supermarket. Hoe </a:t>
            </a:r>
            <a:r>
              <a:rPr lang="en-US" dirty="0" err="1"/>
              <a:t>zou</a:t>
            </a:r>
            <a:r>
              <a:rPr lang="en-US" dirty="0"/>
              <a:t> je </a:t>
            </a:r>
            <a:r>
              <a:rPr lang="en-US" dirty="0" err="1"/>
              <a:t>dat</a:t>
            </a:r>
            <a:r>
              <a:rPr lang="en-US" dirty="0"/>
              <a:t> </a:t>
            </a:r>
            <a:r>
              <a:rPr lang="en-US" dirty="0" err="1"/>
              <a:t>doen</a:t>
            </a:r>
            <a:r>
              <a:rPr lang="en-US" dirty="0"/>
              <a:t>?</a:t>
            </a:r>
          </a:p>
          <a:p>
            <a:r>
              <a:rPr lang="en-US" dirty="0"/>
              <a:t>2. Het </a:t>
            </a:r>
            <a:r>
              <a:rPr lang="en-US" dirty="0" err="1"/>
              <a:t>tekstgedeelte</a:t>
            </a:r>
            <a:r>
              <a:rPr lang="en-US" dirty="0"/>
              <a:t> van </a:t>
            </a:r>
            <a:r>
              <a:rPr lang="en-US" dirty="0" err="1"/>
              <a:t>Mattheüs</a:t>
            </a:r>
            <a:r>
              <a:rPr lang="en-US" dirty="0"/>
              <a:t> 28 </a:t>
            </a:r>
            <a:r>
              <a:rPr lang="en-US" dirty="0" err="1"/>
              <a:t>bevat</a:t>
            </a:r>
            <a:r>
              <a:rPr lang="en-US" dirty="0"/>
              <a:t> de </a:t>
            </a:r>
            <a:r>
              <a:rPr lang="en-US" dirty="0" err="1"/>
              <a:t>opdracht</a:t>
            </a:r>
            <a:r>
              <a:rPr lang="en-US" dirty="0"/>
              <a:t> om het </a:t>
            </a:r>
            <a:r>
              <a:rPr lang="en-US" dirty="0" err="1"/>
              <a:t>Evangelie</a:t>
            </a:r>
            <a:r>
              <a:rPr lang="en-US" dirty="0"/>
              <a:t> </a:t>
            </a:r>
            <a:r>
              <a:rPr lang="en-US" dirty="0" err="1"/>
              <a:t>te</a:t>
            </a:r>
            <a:r>
              <a:rPr lang="en-US" dirty="0"/>
              <a:t> </a:t>
            </a:r>
            <a:r>
              <a:rPr lang="en-US" dirty="0" err="1"/>
              <a:t>verkondigen</a:t>
            </a:r>
            <a:r>
              <a:rPr lang="en-US" dirty="0"/>
              <a:t>.</a:t>
            </a:r>
          </a:p>
          <a:p>
            <a:r>
              <a:rPr lang="en-US" dirty="0"/>
              <a:t>a. </a:t>
            </a:r>
            <a:r>
              <a:rPr lang="en-US" dirty="0" err="1"/>
              <a:t>Durf</a:t>
            </a:r>
            <a:r>
              <a:rPr lang="en-US" dirty="0"/>
              <a:t> </a:t>
            </a:r>
            <a:r>
              <a:rPr lang="en-US" dirty="0" err="1"/>
              <a:t>jij</a:t>
            </a:r>
            <a:r>
              <a:rPr lang="en-US" dirty="0"/>
              <a:t> </a:t>
            </a:r>
            <a:r>
              <a:rPr lang="en-US" dirty="0" err="1"/>
              <a:t>aan</a:t>
            </a:r>
            <a:r>
              <a:rPr lang="en-US" dirty="0"/>
              <a:t> </a:t>
            </a:r>
            <a:r>
              <a:rPr lang="en-US" dirty="0" err="1"/>
              <a:t>iedereen</a:t>
            </a:r>
            <a:r>
              <a:rPr lang="en-US" dirty="0"/>
              <a:t> het </a:t>
            </a:r>
            <a:r>
              <a:rPr lang="en-US" dirty="0" err="1"/>
              <a:t>Evangelie</a:t>
            </a:r>
            <a:r>
              <a:rPr lang="en-US" dirty="0"/>
              <a:t> </a:t>
            </a:r>
            <a:r>
              <a:rPr lang="en-US" dirty="0" err="1"/>
              <a:t>te</a:t>
            </a:r>
            <a:r>
              <a:rPr lang="en-US" dirty="0"/>
              <a:t> </a:t>
            </a:r>
            <a:r>
              <a:rPr lang="en-US" dirty="0" err="1"/>
              <a:t>verkondigen</a:t>
            </a:r>
            <a:r>
              <a:rPr lang="en-US" dirty="0"/>
              <a:t>?</a:t>
            </a:r>
          </a:p>
          <a:p>
            <a:r>
              <a:rPr lang="en-US" dirty="0"/>
              <a:t>b. Wat </a:t>
            </a:r>
            <a:r>
              <a:rPr lang="en-US" dirty="0" err="1"/>
              <a:t>maakt</a:t>
            </a:r>
            <a:r>
              <a:rPr lang="en-US" dirty="0"/>
              <a:t> het </a:t>
            </a:r>
            <a:r>
              <a:rPr lang="en-US" dirty="0" err="1"/>
              <a:t>moeilijk</a:t>
            </a:r>
            <a:r>
              <a:rPr lang="en-US" dirty="0"/>
              <a:t>? (</a:t>
            </a:r>
            <a:r>
              <a:rPr lang="en-US" dirty="0" err="1"/>
              <a:t>Maak</a:t>
            </a:r>
            <a:r>
              <a:rPr lang="en-US" dirty="0"/>
              <a:t> </a:t>
            </a:r>
            <a:r>
              <a:rPr lang="en-US" dirty="0" err="1"/>
              <a:t>hierbij</a:t>
            </a:r>
            <a:r>
              <a:rPr lang="en-US" dirty="0"/>
              <a:t> </a:t>
            </a:r>
            <a:r>
              <a:rPr lang="en-US" dirty="0" err="1"/>
              <a:t>gebruik</a:t>
            </a:r>
            <a:r>
              <a:rPr lang="en-US" dirty="0"/>
              <a:t> van het </a:t>
            </a:r>
            <a:r>
              <a:rPr lang="en-US" dirty="0" err="1"/>
              <a:t>Bijbelgedeelte</a:t>
            </a:r>
            <a:r>
              <a:rPr lang="en-US" dirty="0"/>
              <a:t> </a:t>
            </a:r>
            <a:r>
              <a:rPr lang="en-US" dirty="0" err="1"/>
              <a:t>uit</a:t>
            </a:r>
            <a:r>
              <a:rPr lang="en-US" dirty="0"/>
              <a:t> </a:t>
            </a:r>
            <a:r>
              <a:rPr lang="en-US" dirty="0" err="1"/>
              <a:t>Mattheüs</a:t>
            </a:r>
            <a:r>
              <a:rPr lang="en-US" dirty="0"/>
              <a:t> 24)</a:t>
            </a:r>
          </a:p>
          <a:p>
            <a:r>
              <a:rPr lang="en-US" dirty="0"/>
              <a:t>3. </a:t>
            </a:r>
            <a:r>
              <a:rPr lang="en-US" dirty="0" err="1"/>
              <a:t>Welke</a:t>
            </a:r>
            <a:r>
              <a:rPr lang="en-US" dirty="0"/>
              <a:t> </a:t>
            </a:r>
            <a:r>
              <a:rPr lang="en-US" dirty="0" err="1"/>
              <a:t>bemoediging</a:t>
            </a:r>
            <a:r>
              <a:rPr lang="en-US" dirty="0"/>
              <a:t> </a:t>
            </a:r>
            <a:r>
              <a:rPr lang="en-US" dirty="0" err="1"/>
              <a:t>geeft</a:t>
            </a:r>
            <a:r>
              <a:rPr lang="en-US" dirty="0"/>
              <a:t> de </a:t>
            </a:r>
            <a:r>
              <a:rPr lang="en-US" dirty="0" err="1"/>
              <a:t>Heere</a:t>
            </a:r>
            <a:r>
              <a:rPr lang="en-US" dirty="0"/>
              <a:t> </a:t>
            </a:r>
            <a:r>
              <a:rPr lang="en-US" dirty="0" err="1"/>
              <a:t>bij</a:t>
            </a:r>
            <a:r>
              <a:rPr lang="en-US" dirty="0"/>
              <a:t> de </a:t>
            </a:r>
            <a:r>
              <a:rPr lang="en-US" dirty="0" err="1"/>
              <a:t>uitvoering</a:t>
            </a:r>
            <a:r>
              <a:rPr lang="en-US" dirty="0"/>
              <a:t> van de </a:t>
            </a:r>
            <a:r>
              <a:rPr lang="en-US" dirty="0" err="1"/>
              <a:t>zendingsopdracht</a:t>
            </a:r>
            <a:r>
              <a:rPr lang="en-US" dirty="0"/>
              <a:t>? (</a:t>
            </a:r>
            <a:r>
              <a:rPr lang="en-US" dirty="0" err="1"/>
              <a:t>zie</a:t>
            </a:r>
            <a:r>
              <a:rPr lang="en-US" dirty="0"/>
              <a:t> </a:t>
            </a:r>
            <a:r>
              <a:rPr lang="en-US" dirty="0" err="1"/>
              <a:t>Mattheüs</a:t>
            </a:r>
            <a:r>
              <a:rPr lang="en-US" dirty="0"/>
              <a:t> 28:18 en 20)</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 name="Tijdelijke aanduiding voor inhoud 4" descr="Afbeelding met weekdier, binnen&#10;&#10;Beschrijving is gegenereerd met hoge betrouwbaarheid">
            <a:extLst>
              <a:ext uri="{FF2B5EF4-FFF2-40B4-BE49-F238E27FC236}">
                <a16:creationId xmlns:a16="http://schemas.microsoft.com/office/drawing/2014/main" id="{3B60D0E2-BDE9-4C2E-BC9E-A4730C3D331B}"/>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0950" r="20950"/>
          <a:stretch/>
        </p:blipFill>
        <p:spPr>
          <a:xfrm>
            <a:off x="6983413" y="190500"/>
            <a:ext cx="5014912" cy="64770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zending en evangelisatie inhouden en waarom christenen zich hiervoor inzetten.</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zending en evangelisatie een opdracht voor alle christenen is.</a:t>
            </a:r>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in eigen woorden vertellen wat het Evangelie van Jezus Christus inhoudt.</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nl-NL" dirty="0"/>
              <a:t>Begrip: Wat?</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zending en evangelisatie?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Wat?</a:t>
            </a:r>
          </a:p>
        </p:txBody>
      </p:sp>
      <p:pic>
        <p:nvPicPr>
          <p:cNvPr id="9" name="Tijdelijke aanduiding voor inhoud 5">
            <a:extLst>
              <a:ext uri="{FF2B5EF4-FFF2-40B4-BE49-F238E27FC236}">
                <a16:creationId xmlns:a16="http://schemas.microsoft.com/office/drawing/2014/main" id="{A593066C-7091-4371-9E92-2EE79EF21597}"/>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1287" r="11287"/>
          <a:stretch/>
        </p:blipFill>
        <p:spPr>
          <a:xfrm>
            <a:off x="6983413" y="190500"/>
            <a:ext cx="5014912" cy="6477000"/>
          </a:xfrm>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Waarom?</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 draait de (kerk)geschiedenis om?</a:t>
            </a:r>
            <a:endParaRPr lang="en-US" dirty="0"/>
          </a:p>
          <a:p>
            <a:pPr marL="285750" indent="-285750">
              <a:buFont typeface="Arial" panose="020B0604020202020204" pitchFamily="34" charset="0"/>
              <a:buChar char="•"/>
            </a:pPr>
            <a:endParaRPr lang="en-US"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Waarom?</a:t>
            </a:r>
          </a:p>
        </p:txBody>
      </p:sp>
      <p:pic>
        <p:nvPicPr>
          <p:cNvPr id="9" name="Tijdelijke aanduiding voor inhoud 4">
            <a:extLst>
              <a:ext uri="{FF2B5EF4-FFF2-40B4-BE49-F238E27FC236}">
                <a16:creationId xmlns:a16="http://schemas.microsoft.com/office/drawing/2014/main" id="{443769BA-1A41-434B-84C8-E2C7971910C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xfrm>
            <a:off x="6983413" y="190500"/>
            <a:ext cx="5014912" cy="6477000"/>
          </a:xfrm>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Begrip: Hoe?</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endParaRPr lang="en-US"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Hoe?</a:t>
            </a:r>
          </a:p>
        </p:txBody>
      </p:sp>
      <p:pic>
        <p:nvPicPr>
          <p:cNvPr id="9" name="Tijdelijke aanduiding voor inhoud 4">
            <a:extLst>
              <a:ext uri="{FF2B5EF4-FFF2-40B4-BE49-F238E27FC236}">
                <a16:creationId xmlns:a16="http://schemas.microsoft.com/office/drawing/2014/main" id="{63934E87-D3B2-42AF-8AAE-1439C83EAF7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xfrm>
            <a:off x="6983413" y="190500"/>
            <a:ext cx="5014912" cy="6477000"/>
          </a:xfrm>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600" dirty="0"/>
              <a:t>Begrip: Waar?</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Wie roept God? </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Waar?</a:t>
            </a:r>
          </a:p>
        </p:txBody>
      </p:sp>
      <p:pic>
        <p:nvPicPr>
          <p:cNvPr id="9" name="Tijdelijke aanduiding voor inhoud 4">
            <a:extLst>
              <a:ext uri="{FF2B5EF4-FFF2-40B4-BE49-F238E27FC236}">
                <a16:creationId xmlns:a16="http://schemas.microsoft.com/office/drawing/2014/main" id="{686C02AE-A07B-4419-8926-6F4BBDE60E1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xfrm>
            <a:off x="6983413" y="190500"/>
            <a:ext cx="5014912" cy="6477000"/>
          </a:xfrm>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8A6467AE-29A4-4C99-ADB1-CD4A63F0F048}"/>
</file>

<file path=customXml/itemProps2.xml><?xml version="1.0" encoding="utf-8"?>
<ds:datastoreItem xmlns:ds="http://schemas.openxmlformats.org/officeDocument/2006/customXml" ds:itemID="{809BF988-43B0-460B-8464-E803877611FE}"/>
</file>

<file path=customXml/itemProps3.xml><?xml version="1.0" encoding="utf-8"?>
<ds:datastoreItem xmlns:ds="http://schemas.openxmlformats.org/officeDocument/2006/customXml" ds:itemID="{CC57DF7E-44C0-4D16-BE95-096681FB7405}"/>
</file>

<file path=docProps/app.xml><?xml version="1.0" encoding="utf-8"?>
<Properties xmlns="http://schemas.openxmlformats.org/officeDocument/2006/extended-properties" xmlns:vt="http://schemas.openxmlformats.org/officeDocument/2006/docPropsVTypes">
  <Template>LeerMij-catechesatiemethode-HHJO</Template>
  <TotalTime>120</TotalTime>
  <Words>788</Words>
  <Application>Microsoft Office PowerPoint</Application>
  <PresentationFormat>Breedbeeld</PresentationFormat>
  <Paragraphs>158</Paragraphs>
  <Slides>23</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ITC Officina Serif Std Book</vt:lpstr>
      <vt:lpstr>Segoe UI</vt:lpstr>
      <vt:lpstr>Office-thema</vt:lpstr>
      <vt:lpstr>De kerk</vt:lpstr>
      <vt:lpstr>Opening</vt:lpstr>
      <vt:lpstr>Bijbelstudie</vt:lpstr>
      <vt:lpstr>Binnenkomer</vt:lpstr>
      <vt:lpstr>Doelen</vt:lpstr>
      <vt:lpstr>Begrip: Wat?</vt:lpstr>
      <vt:lpstr>Begrip: Waarom?</vt:lpstr>
      <vt:lpstr>Begrip: Hoe?</vt:lpstr>
      <vt:lpstr>Begrip: Waar?</vt:lpstr>
      <vt:lpstr>Begrip: Wanneer?</vt:lpstr>
      <vt:lpstr>Verwerkingsvragen</vt:lpstr>
      <vt:lpstr>Samenvatting</vt:lpstr>
      <vt:lpstr>Huiswerk volgende keer</vt:lpstr>
      <vt:lpstr>Verwerkingsopdracht</vt:lpstr>
      <vt:lpstr>Stelling</vt:lpstr>
      <vt:lpstr>Bespreekopdracht</vt:lpstr>
      <vt:lpstr>Woordweb</vt:lpstr>
      <vt:lpstr>Verhaal</vt:lpstr>
      <vt:lpstr>Alternatieve binnenkomer (1)</vt:lpstr>
      <vt:lpstr>Alternatieve binnenkomer (2)</vt:lpstr>
      <vt:lpstr>In de praktijk!</vt:lpstr>
      <vt:lpstr>Alternatieve verwerkingsopdracht (1)</vt:lpstr>
      <vt:lpstr>Verdieping: Woord en daad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21</cp:revision>
  <dcterms:created xsi:type="dcterms:W3CDTF">2018-01-11T12:38:21Z</dcterms:created>
  <dcterms:modified xsi:type="dcterms:W3CDTF">2018-07-16T09:56:18Z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