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8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43" d="100"/>
          <a:sy n="43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-2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16-7-2018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23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Rusland kende veel revoluties: in één ervan stond een vijftigtal mannen voor het vuurpeloton, elke vijfde man zou worden neergeschoten. Een jongeman telde – hij was nummer vijftien. Het uur van mijn dood is aanstaande, wist hij. Naast hem stond een priester, hij zag zijn gezicht. Hij zei: ruil maar met mij van plek. Hij werd nummer 16. De priester stierf en de jongeman bleef leven.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492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stellingen zijn vooral bedoeld voor denkers. Zitten er meer doeners in uw groep? Dan is het bijvoorbeeld mogelijk om samen de gelijkenis van de farizeeër en de tollenaar (Lukas 18: 9-14) op te zoeken. Welke verschillen zien de catechisanten? Wijs hen op de voeten, de handen, de lippen en het hart van de beide bidders.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091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onderwerp van deze les is niet eenvoudig. Om de catechisanten te helpen in het begrijpen, staan hier enkele vragen die u als catecheet kunt gebruiken voor de Bijbelstudie: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 hebben er gezondigd?			Lees Romeinen 3: 24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er ook mensen die niet gezondigd hebben? 	Lees Romeinen 3: 10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de grote zonde van alle mensen? 		Lees Romeinen 3: 11b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straf volgt er op de zonde? 		Lees Romeinen 3: 19b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 is de Advocaat? 			Lees Romeinen 3: 2b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wil de Heere doen met schuldige zondaren? 	Lees Romeinen 3: 24a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krijg je vergeving?			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Lees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Romeinen 3: 22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65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een catechisant de opdracht</a:t>
            </a:r>
            <a:r>
              <a:rPr lang="nl-NL" baseline="0" dirty="0"/>
              <a:t> van de binnenkomer van pagina 47 </a:t>
            </a:r>
            <a:r>
              <a:rPr lang="nl-NL" dirty="0"/>
              <a:t>voorlezen.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God vraagt van ons om volmaakt te zijn, recht zoals de liniaal. Door onze zonden</a:t>
            </a:r>
            <a:r>
              <a:rPr lang="nl-NL" baseline="0" dirty="0"/>
              <a:t> zijn wij krom en worden wij dagelijks, door de zonden, krommer.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Rechtvaardiging = recht.</a:t>
            </a:r>
          </a:p>
          <a:p>
            <a:r>
              <a:rPr lang="nl-NL" dirty="0"/>
              <a:t>Dat kan alleen als God ons aanziet in Christus.</a:t>
            </a:r>
            <a:r>
              <a:rPr lang="nl-NL" baseline="0" dirty="0"/>
              <a:t> Dat is hetzelfde als dat wij door een gekleurd glas (=Christus) kijken en zo die kleur zien (=vergeving van zonden, schoon door het bloed van Christus).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je ervaart dat je zo slecht bent dat je voor eeuwig verloren moet gaan.</a:t>
            </a:r>
          </a:p>
          <a:p>
            <a:r>
              <a:rPr lang="nl-NL" dirty="0"/>
              <a:t>Met je zondige hart,</a:t>
            </a:r>
            <a:r>
              <a:rPr lang="nl-NL" baseline="0" dirty="0"/>
              <a:t> maar ook als je hart zo hard is, dat het niet verbroken wil worden.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Geloven is met je zondige hart alles van Hem verwachten.</a:t>
            </a:r>
          </a:p>
          <a:p>
            <a:r>
              <a:rPr lang="nl-NL" dirty="0"/>
              <a:t>Een</a:t>
            </a:r>
            <a:r>
              <a:rPr lang="nl-NL" baseline="0" dirty="0"/>
              <a:t> gelovige is tegelijkertijd zondaar en rechtvaardig.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voor deze opdracht 3 minuten de tijd.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3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67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err="1"/>
              <a:t>Woordweb</a:t>
            </a:r>
            <a:r>
              <a:rPr lang="nl-NL" dirty="0"/>
              <a:t>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C6D58-E80D-4427-B67C-34B016B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ACCBE-55EE-42A8-9E19-B53BB24A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543321-8BD7-46AF-92A1-50DC010C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A8FE44-44A3-4BE1-9655-C693595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78A9-A4EE-48A8-9F32-5D4D8BA1C962}" type="datetimeFigureOut">
              <a:rPr lang="nl-NL" smtClean="0"/>
              <a:t>16-7-2018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D48E1F-99EB-4C2B-A7B5-D9F40054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D1261B-41F1-4EBC-A86F-CC6274A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7D-08C6-442E-B351-4DC6551825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61" r:id="rId12"/>
    <p:sldLayoutId id="2147483662" r:id="rId13"/>
    <p:sldLayoutId id="2147483656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Verenigd met Christus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rechtvaardigmaking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Stellingen</a:t>
            </a:r>
            <a:r>
              <a:rPr lang="en-US" sz="3600" dirty="0"/>
              <a:t> </a:t>
            </a:r>
            <a:r>
              <a:rPr lang="en-US" sz="3600" dirty="0" err="1"/>
              <a:t>voor</a:t>
            </a:r>
            <a:r>
              <a:rPr lang="en-US" sz="3600" dirty="0"/>
              <a:t> het </a:t>
            </a:r>
            <a:r>
              <a:rPr lang="en-US" sz="3600" dirty="0" err="1"/>
              <a:t>verwerken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stellingen op bladzijde 50. 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God is </a:t>
            </a:r>
            <a:r>
              <a:rPr lang="en-US" dirty="0" err="1"/>
              <a:t>rechtvaardig</a:t>
            </a:r>
            <a:endParaRPr lang="en-US" dirty="0"/>
          </a:p>
          <a:p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zondaren</a:t>
            </a:r>
            <a:endParaRPr lang="en-US" dirty="0"/>
          </a:p>
          <a:p>
            <a:r>
              <a:rPr lang="en-US" dirty="0" err="1"/>
              <a:t>Vergeving</a:t>
            </a:r>
            <a:r>
              <a:rPr lang="en-US" dirty="0"/>
              <a:t> door het </a:t>
            </a:r>
            <a:r>
              <a:rPr lang="en-US" dirty="0" err="1"/>
              <a:t>geloof</a:t>
            </a:r>
            <a:r>
              <a:rPr lang="en-US" dirty="0"/>
              <a:t> in de </a:t>
            </a:r>
            <a:r>
              <a:rPr lang="en-US" dirty="0" err="1"/>
              <a:t>Heere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D6FE44-67AD-4272-8135-C4575A3F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052B7C-21B0-4B02-B509-6E5D901B9C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Hoe zou jij rechtvaardigmaking in je eigen woorden uitleggen?</a:t>
            </a:r>
            <a:endParaRPr lang="en-US" b="1" dirty="0"/>
          </a:p>
          <a:p>
            <a:r>
              <a:rPr lang="en-US" dirty="0" err="1"/>
              <a:t>Praat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over in </a:t>
            </a:r>
            <a:r>
              <a:rPr lang="en-US" dirty="0" err="1"/>
              <a:t>tweetallen</a:t>
            </a:r>
            <a:r>
              <a:rPr lang="en-US" dirty="0"/>
              <a:t> en </a:t>
            </a:r>
            <a:r>
              <a:rPr lang="en-US" dirty="0" err="1"/>
              <a:t>schrijf</a:t>
            </a:r>
            <a:r>
              <a:rPr lang="en-US" dirty="0"/>
              <a:t> je </a:t>
            </a:r>
            <a:r>
              <a:rPr lang="en-US" dirty="0" err="1"/>
              <a:t>antwoord</a:t>
            </a:r>
            <a:r>
              <a:rPr lang="en-US" dirty="0"/>
              <a:t> op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aantekeningen</a:t>
            </a:r>
            <a:r>
              <a:rPr lang="en-US" dirty="0"/>
              <a:t> op </a:t>
            </a:r>
            <a:r>
              <a:rPr lang="en-US" dirty="0" err="1"/>
              <a:t>pagina</a:t>
            </a:r>
            <a:r>
              <a:rPr lang="en-US" dirty="0"/>
              <a:t> 46.</a:t>
            </a:r>
          </a:p>
          <a:p>
            <a:r>
              <a:rPr lang="en-US" dirty="0" err="1"/>
              <a:t>Deel</a:t>
            </a:r>
            <a:r>
              <a:rPr lang="en-US" dirty="0"/>
              <a:t> het met de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5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86052C8-8873-4ED4-BB6D-8C5D0770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4852298-6DF4-4A12-B366-F0CACE71C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Zie voor de stellingen pagina 50. </a:t>
            </a: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42664282-69E1-49E0-A98E-FC1868D2F338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227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0D75A-79E5-44CC-95B3-D4BFF260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99E1A2-2DB9-4A5E-807D-37FB66B5F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/>
              <a:t>Bespreek</a:t>
            </a:r>
            <a:r>
              <a:rPr lang="en-US" b="1" dirty="0"/>
              <a:t> in </a:t>
            </a:r>
            <a:r>
              <a:rPr lang="en-US" b="1" dirty="0" err="1"/>
              <a:t>groepjes</a:t>
            </a:r>
            <a:r>
              <a:rPr lang="en-US" b="1" dirty="0"/>
              <a:t> van </a:t>
            </a:r>
            <a:r>
              <a:rPr lang="en-US" b="1" dirty="0" err="1"/>
              <a:t>vier</a:t>
            </a:r>
            <a:r>
              <a:rPr lang="en-US" b="1" dirty="0"/>
              <a:t> wat </a:t>
            </a:r>
            <a:r>
              <a:rPr lang="en-US" b="1" dirty="0" err="1"/>
              <a:t>volgens</a:t>
            </a:r>
            <a:r>
              <a:rPr lang="en-US" b="1" dirty="0"/>
              <a:t> </a:t>
            </a:r>
            <a:r>
              <a:rPr lang="en-US" b="1" dirty="0" err="1"/>
              <a:t>jullie</a:t>
            </a:r>
            <a:r>
              <a:rPr lang="en-US" b="1" dirty="0"/>
              <a:t> de </a:t>
            </a:r>
            <a:r>
              <a:rPr lang="en-US" b="1" dirty="0" err="1"/>
              <a:t>reden</a:t>
            </a:r>
            <a:r>
              <a:rPr lang="en-US" b="1" dirty="0"/>
              <a:t> is </a:t>
            </a:r>
            <a:r>
              <a:rPr lang="en-US" b="1" dirty="0" err="1"/>
              <a:t>dat</a:t>
            </a:r>
            <a:r>
              <a:rPr lang="en-US" b="1" dirty="0"/>
              <a:t> </a:t>
            </a:r>
            <a:r>
              <a:rPr lang="en-US" b="1" dirty="0" err="1"/>
              <a:t>een</a:t>
            </a:r>
            <a:r>
              <a:rPr lang="en-US" b="1" dirty="0"/>
              <a:t> kind van God de </a:t>
            </a:r>
            <a:r>
              <a:rPr lang="en-US" b="1" dirty="0" err="1"/>
              <a:t>zonden</a:t>
            </a:r>
            <a:r>
              <a:rPr lang="en-US" b="1" dirty="0"/>
              <a:t> </a:t>
            </a:r>
            <a:r>
              <a:rPr lang="en-US" b="1" dirty="0" err="1"/>
              <a:t>ziet</a:t>
            </a:r>
            <a:r>
              <a:rPr lang="en-US" b="1" dirty="0"/>
              <a:t> en God ze </a:t>
            </a:r>
            <a:r>
              <a:rPr lang="en-US" b="1" dirty="0" err="1"/>
              <a:t>heeft</a:t>
            </a:r>
            <a:r>
              <a:rPr lang="en-US" b="1" dirty="0"/>
              <a:t> </a:t>
            </a:r>
            <a:r>
              <a:rPr lang="en-US" b="1" dirty="0" err="1"/>
              <a:t>vergeven</a:t>
            </a:r>
            <a:r>
              <a:rPr lang="en-US" b="1" dirty="0"/>
              <a:t>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Schrijf</a:t>
            </a:r>
            <a:r>
              <a:rPr lang="en-US" dirty="0"/>
              <a:t> het op </a:t>
            </a:r>
            <a:r>
              <a:rPr lang="en-US" dirty="0" err="1"/>
              <a:t>pagina</a:t>
            </a:r>
            <a:r>
              <a:rPr lang="en-US" dirty="0"/>
              <a:t> 52.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8AFA49D-B6E3-4E18-AFC8-68B01B4F891D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pic>
        <p:nvPicPr>
          <p:cNvPr id="6" name="Tijdelijke aanduiding voor inhoud 6" descr="Afbeelding met tekst, schoolbord&#10;&#10;Beschrijving is gegenereerd met hoge betrouwbaarheid">
            <a:extLst>
              <a:ext uri="{FF2B5EF4-FFF2-40B4-BE49-F238E27FC236}">
                <a16:creationId xmlns:a16="http://schemas.microsoft.com/office/drawing/2014/main" id="{610D8C81-CE39-4AD3-93FF-19DD236A0B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33" r="12046" b="2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801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2E318DE-9CF2-4734-BD2D-DC90BF3F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FD74A3A-9ED0-4EF6-820E-82D217EE73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FE350B8-4A80-4D18-B9D2-581343D322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0231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82CC7C1-7389-4A57-8664-831B274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Verhaal</a:t>
            </a:r>
          </a:p>
        </p:txBody>
      </p:sp>
      <p:pic>
        <p:nvPicPr>
          <p:cNvPr id="6" name="Tijdelijke aanduiding voor inhoud 4" descr="Afbeelding met lucht, vlag, object, buiten&#10;&#10;Beschrijving is gegenereerd met zeer hoge betrouwbaarheid">
            <a:extLst>
              <a:ext uri="{FF2B5EF4-FFF2-40B4-BE49-F238E27FC236}">
                <a16:creationId xmlns:a16="http://schemas.microsoft.com/office/drawing/2014/main" id="{C15ADC46-79F9-41E9-8710-433068A693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4" b="9174"/>
          <a:stretch/>
        </p:blipFill>
        <p:spPr>
          <a:xfrm>
            <a:off x="2711450" y="1624013"/>
            <a:ext cx="9286875" cy="50450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096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Alternatieve verwerkingsopdracht (1)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nl-NL" dirty="0"/>
              <a:t>Lees samen Lukas 18:9-14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lvl="0"/>
            <a:r>
              <a:rPr lang="nl-NL" dirty="0"/>
              <a:t>Wat valt je op aan…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De voeten?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De handen?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De lippen?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Het hart?</a:t>
            </a:r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Alternatieve verwerkingsopdracht (1) </a:t>
            </a:r>
          </a:p>
        </p:txBody>
      </p:sp>
      <p:pic>
        <p:nvPicPr>
          <p:cNvPr id="8" name="Tijdelijke aanduiding voor inhoud 5">
            <a:extLst>
              <a:ext uri="{FF2B5EF4-FFF2-40B4-BE49-F238E27FC236}">
                <a16:creationId xmlns:a16="http://schemas.microsoft.com/office/drawing/2014/main" id="{D6FE206A-A591-4B45-B4A9-5CE4A0DAB7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r="20074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4119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Bijbelstudie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Wie hebben er gezondigd? Lees Romeinen 3: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Zijn er ook mensen die niet gezondigd hebben? Lees Romeinen 3: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de grote zonde van alle mensen? Lees Romeinen 3: 11b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straf volgt er op de zonde? Lees Romeinen 3: 19b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Wie is de Advocaat? 	Lees Romeinen 3: 2b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wil de Heere doen met schuldige zondaren? Lees Romeinen 3: 24a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krijg je vergeving? Lees Romeinen 3: 22</a:t>
            </a:r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Bijbelstudie</a:t>
            </a:r>
          </a:p>
        </p:txBody>
      </p:sp>
      <p:pic>
        <p:nvPicPr>
          <p:cNvPr id="9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85B83C44-EAD4-4E31-8EE6-307BCC26E0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4" r="28244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9629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32:1 of 34:11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Romeinen</a:t>
            </a:r>
            <a:r>
              <a:rPr lang="en-US" dirty="0"/>
              <a:t> 3: 9-26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Lezen</a:t>
            </a:r>
            <a:r>
              <a:rPr lang="en-US" dirty="0"/>
              <a:t> &gt; </a:t>
            </a:r>
            <a:r>
              <a:rPr lang="en-US" i="1" dirty="0"/>
              <a:t>Je </a:t>
            </a:r>
            <a:r>
              <a:rPr lang="en-US" i="1" dirty="0" err="1"/>
              <a:t>stelt</a:t>
            </a:r>
            <a:r>
              <a:rPr lang="en-US" i="1" dirty="0"/>
              <a:t> </a:t>
            </a:r>
            <a:r>
              <a:rPr lang="en-US" i="1" dirty="0" err="1"/>
              <a:t>jezelf</a:t>
            </a:r>
            <a:r>
              <a:rPr lang="en-US" i="1" dirty="0"/>
              <a:t> de </a:t>
            </a:r>
            <a:r>
              <a:rPr lang="en-US" i="1" dirty="0" err="1"/>
              <a:t>vraag</a:t>
            </a:r>
            <a:r>
              <a:rPr lang="en-US" i="1" dirty="0"/>
              <a:t>: Wat </a:t>
            </a:r>
            <a:r>
              <a:rPr lang="en-US" i="1" dirty="0" err="1"/>
              <a:t>staat</a:t>
            </a:r>
            <a:r>
              <a:rPr lang="en-US" i="1" dirty="0"/>
              <a:t> </a:t>
            </a:r>
            <a:r>
              <a:rPr lang="en-US" i="1" dirty="0" err="1"/>
              <a:t>er</a:t>
            </a:r>
            <a:r>
              <a:rPr lang="en-US" i="1" dirty="0"/>
              <a:t>?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Luisteren</a:t>
            </a:r>
            <a:r>
              <a:rPr lang="en-US" dirty="0"/>
              <a:t> &gt; </a:t>
            </a:r>
            <a:r>
              <a:rPr lang="en-US" i="1" dirty="0"/>
              <a:t>Je </a:t>
            </a:r>
            <a:r>
              <a:rPr lang="en-US" i="1" dirty="0" err="1"/>
              <a:t>stelt</a:t>
            </a:r>
            <a:r>
              <a:rPr lang="en-US" i="1" dirty="0"/>
              <a:t> </a:t>
            </a:r>
            <a:r>
              <a:rPr lang="en-US" i="1" dirty="0" err="1"/>
              <a:t>jezelf</a:t>
            </a:r>
            <a:r>
              <a:rPr lang="en-US" i="1" dirty="0"/>
              <a:t> de </a:t>
            </a:r>
            <a:r>
              <a:rPr lang="en-US" i="1" dirty="0" err="1"/>
              <a:t>vraag</a:t>
            </a:r>
            <a:r>
              <a:rPr lang="en-US" i="1" dirty="0"/>
              <a:t>: Wat </a:t>
            </a:r>
            <a:r>
              <a:rPr lang="en-US" i="1" dirty="0" err="1"/>
              <a:t>betekent</a:t>
            </a:r>
            <a:r>
              <a:rPr lang="en-US" i="1" dirty="0"/>
              <a:t> het?</a:t>
            </a:r>
          </a:p>
          <a:p>
            <a:endParaRPr lang="en-US" i="1" dirty="0"/>
          </a:p>
          <a:p>
            <a:r>
              <a:rPr lang="en-US" dirty="0"/>
              <a:t>3. </a:t>
            </a:r>
            <a:r>
              <a:rPr lang="en-US" dirty="0" err="1"/>
              <a:t>Leren</a:t>
            </a:r>
            <a:r>
              <a:rPr lang="en-US" dirty="0"/>
              <a:t> &gt; </a:t>
            </a:r>
            <a:r>
              <a:rPr lang="en-US" i="1" dirty="0"/>
              <a:t>Je </a:t>
            </a:r>
            <a:r>
              <a:rPr lang="en-US" i="1" dirty="0" err="1"/>
              <a:t>stelt</a:t>
            </a:r>
            <a:r>
              <a:rPr lang="en-US" i="1" dirty="0"/>
              <a:t> </a:t>
            </a:r>
            <a:r>
              <a:rPr lang="en-US" i="1" dirty="0" err="1"/>
              <a:t>jezelf</a:t>
            </a:r>
            <a:r>
              <a:rPr lang="en-US" i="1" dirty="0"/>
              <a:t> de </a:t>
            </a:r>
            <a:r>
              <a:rPr lang="en-US" i="1" dirty="0" err="1"/>
              <a:t>vraag</a:t>
            </a:r>
            <a:r>
              <a:rPr lang="en-US" i="1" dirty="0"/>
              <a:t>: Hoe </a:t>
            </a:r>
            <a:r>
              <a:rPr lang="nl-NL" i="1" dirty="0"/>
              <a:t>beïnvloedt</a:t>
            </a:r>
            <a:r>
              <a:rPr lang="en-US" i="1" dirty="0"/>
              <a:t> </a:t>
            </a:r>
            <a:r>
              <a:rPr lang="en-US" i="1" dirty="0" err="1"/>
              <a:t>dit</a:t>
            </a:r>
            <a:r>
              <a:rPr lang="en-US" i="1" dirty="0"/>
              <a:t> </a:t>
            </a:r>
            <a:r>
              <a:rPr lang="en-US" i="1" dirty="0" err="1"/>
              <a:t>mijn</a:t>
            </a:r>
            <a:r>
              <a:rPr lang="en-US" i="1" dirty="0"/>
              <a:t> </a:t>
            </a:r>
            <a:r>
              <a:rPr lang="en-US" i="1" dirty="0" err="1"/>
              <a:t>leven</a:t>
            </a:r>
            <a:r>
              <a:rPr lang="en-US" i="1" dirty="0"/>
              <a:t>?</a:t>
            </a:r>
          </a:p>
          <a:p>
            <a:endParaRPr lang="en-US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6F3CBBDF-FD89-4114-AE25-F0C96AC5B2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1" r="2420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hoe God mensen die straf verdiend hebben kan vrijspreken.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ik schuldig ben en dat ik Gods vrijspraak nodig heb.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opschrijven wat ik in de afgelopen week fout  (= tegen Gods wet) heb gedaan.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Gods recht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is er op deze dia een liniaal afgebeeld?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Begrip: Gods recht</a:t>
            </a:r>
          </a:p>
        </p:txBody>
      </p:sp>
      <p:pic>
        <p:nvPicPr>
          <p:cNvPr id="10" name="Tijdelijke aanduiding voor inhoud 4" descr="Afbeelding met object, meetlat&#10;&#10;Beschrijving is gegenereerd met hoge betrouwbaarheid">
            <a:extLst>
              <a:ext uri="{FF2B5EF4-FFF2-40B4-BE49-F238E27FC236}">
                <a16:creationId xmlns:a16="http://schemas.microsoft.com/office/drawing/2014/main" id="{7FAE9E69-D505-480F-AE52-4969294D53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8" r="22598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Begrip: Rechtvaardiging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rechtvaardiging?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kan onze kromme weg recht worden voor God?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nl-NL" dirty="0"/>
              <a:t>Begrip: Rechtvaardiging</a:t>
            </a:r>
          </a:p>
        </p:txBody>
      </p:sp>
      <p:pic>
        <p:nvPicPr>
          <p:cNvPr id="8" name="Tijdelijke aanduiding voor inhoud 5">
            <a:extLst>
              <a:ext uri="{FF2B5EF4-FFF2-40B4-BE49-F238E27FC236}">
                <a16:creationId xmlns:a16="http://schemas.microsoft.com/office/drawing/2014/main" id="{536DF797-BE1F-49C1-B3CE-228EC313DAF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11287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Begrip: Verdoemenis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Wanneer wordt Christus waardevol?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mag je tot Hem gaan?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nl-NL" dirty="0"/>
              <a:t>Begrip: Verdoemenis</a:t>
            </a:r>
          </a:p>
        </p:txBody>
      </p:sp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C141E47F-1046-44C3-8524-A9E3D460B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2" b="84132" l="7800" r="92400">
                        <a14:foregroundMark x1="13800" y1="73653" x2="92400" y2="55090"/>
                        <a14:foregroundMark x1="7800" y1="42814" x2="7800" y2="42814"/>
                        <a14:backgroundMark x1="5000" y1="28743" x2="91400" y2="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80"/>
          <a:stretch/>
        </p:blipFill>
        <p:spPr>
          <a:xfrm>
            <a:off x="6889576" y="1810487"/>
            <a:ext cx="5181600" cy="32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Begrip: Geloof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geloven?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een gelovige?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Geloof</a:t>
            </a:r>
          </a:p>
        </p:txBody>
      </p:sp>
      <p:pic>
        <p:nvPicPr>
          <p:cNvPr id="8" name="Tijdelijke aanduiding voor inhoud 5" descr="Afbeelding met gras, persoon, boom, buiten&#10;&#10;Beschrijving is gegenereerd met zeer hoge betrouwbaarheid">
            <a:extLst>
              <a:ext uri="{FF2B5EF4-FFF2-40B4-BE49-F238E27FC236}">
                <a16:creationId xmlns:a16="http://schemas.microsoft.com/office/drawing/2014/main" id="{9C86D24F-570F-4AED-BDA3-E998E901A2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r="2418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Mij-HHJO">
      <a:dk1>
        <a:srgbClr val="009CC2"/>
      </a:dk1>
      <a:lt1>
        <a:sysClr val="window" lastClr="FFFFFF"/>
      </a:lt1>
      <a:dk2>
        <a:srgbClr val="A2569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" id="{5A2530EE-E064-A148-B1F0-57E335DF8228}" vid="{387B95F8-31E1-2E4A-A55D-08FBD7291E0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12-14 jaar Deel 2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0361EAF0-A505-44A4-9916-53F7330CFDAE}"/>
</file>

<file path=customXml/itemProps2.xml><?xml version="1.0" encoding="utf-8"?>
<ds:datastoreItem xmlns:ds="http://schemas.openxmlformats.org/officeDocument/2006/customXml" ds:itemID="{05DC51B9-F763-40A6-823C-D9710B85516B}"/>
</file>

<file path=customXml/itemProps3.xml><?xml version="1.0" encoding="utf-8"?>
<ds:datastoreItem xmlns:ds="http://schemas.openxmlformats.org/officeDocument/2006/customXml" ds:itemID="{B8FC34A7-222C-4B75-B788-6F77B104117F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</Template>
  <TotalTime>1677</TotalTime>
  <Words>734</Words>
  <Application>Microsoft Office PowerPoint</Application>
  <PresentationFormat>Breedbeeld</PresentationFormat>
  <Paragraphs>110</Paragraphs>
  <Slides>19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ITC Officina Serif Std Book</vt:lpstr>
      <vt:lpstr>Segoe UI</vt:lpstr>
      <vt:lpstr>Office-thema</vt:lpstr>
      <vt:lpstr>De rechtvaardigmaking</vt:lpstr>
      <vt:lpstr>Opening</vt:lpstr>
      <vt:lpstr>Bijbelstudie</vt:lpstr>
      <vt:lpstr>Binnenkomer</vt:lpstr>
      <vt:lpstr>Doelen</vt:lpstr>
      <vt:lpstr>Begrip: Gods recht</vt:lpstr>
      <vt:lpstr>Begrip: Rechtvaardiging</vt:lpstr>
      <vt:lpstr>Begrip: Verdoemenis</vt:lpstr>
      <vt:lpstr>Begrip: Geloof</vt:lpstr>
      <vt:lpstr>Stellingen voor het verwerken</vt:lpstr>
      <vt:lpstr>Samenvatting</vt:lpstr>
      <vt:lpstr>Huiswerk volgende keer</vt:lpstr>
      <vt:lpstr>Verwerkingsopdracht</vt:lpstr>
      <vt:lpstr>Stelling</vt:lpstr>
      <vt:lpstr>Bespreekopdracht</vt:lpstr>
      <vt:lpstr>Woordweb</vt:lpstr>
      <vt:lpstr>Verhaal</vt:lpstr>
      <vt:lpstr>Alternatieve verwerkingsopdracht (1)</vt:lpstr>
      <vt:lpstr>Bijbelstudie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Arie van der Plas</cp:lastModifiedBy>
  <cp:revision>23</cp:revision>
  <dcterms:created xsi:type="dcterms:W3CDTF">2018-01-11T12:38:21Z</dcterms:created>
  <dcterms:modified xsi:type="dcterms:W3CDTF">2018-07-17T11:55:13Z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