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8.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17-7-2018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Optie 1 – Een kinderbijbel</a:t>
            </a:r>
          </a:p>
          <a:p>
            <a:r>
              <a:rPr lang="nl-NL" sz="1200" kern="1200" dirty="0">
                <a:solidFill>
                  <a:schemeClr val="tx1"/>
                </a:solidFill>
                <a:effectLst/>
                <a:latin typeface="+mn-lt"/>
                <a:ea typeface="+mn-ea"/>
                <a:cs typeface="+mn-cs"/>
              </a:rPr>
              <a:t>Neem een kinderbijbel mee en laat de platen zien die in de kinderbijbel staan. Stel de volgende vragen:</a:t>
            </a:r>
          </a:p>
          <a:p>
            <a:r>
              <a:rPr lang="nl-NL" sz="1200" kern="1200" dirty="0">
                <a:solidFill>
                  <a:schemeClr val="tx1"/>
                </a:solidFill>
                <a:effectLst/>
                <a:latin typeface="+mn-lt"/>
                <a:ea typeface="+mn-ea"/>
                <a:cs typeface="+mn-cs"/>
              </a:rPr>
              <a:t>1. Waarom staan deze platen in de kinderbijbel?</a:t>
            </a:r>
          </a:p>
          <a:p>
            <a:r>
              <a:rPr lang="nl-NL" sz="1200" kern="1200" dirty="0">
                <a:solidFill>
                  <a:schemeClr val="tx1"/>
                </a:solidFill>
                <a:effectLst/>
                <a:latin typeface="+mn-lt"/>
                <a:ea typeface="+mn-ea"/>
                <a:cs typeface="+mn-cs"/>
              </a:rPr>
              <a:t>2. Hoe lijken de platen in de kinderbijbel op de sacramenten van Doop en Avondmaal?</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Optie 2 – Tekenen in het Oude Testament</a:t>
            </a:r>
          </a:p>
          <a:p>
            <a:r>
              <a:rPr lang="nl-NL" sz="1200" b="0" kern="1200" dirty="0">
                <a:solidFill>
                  <a:schemeClr val="tx1"/>
                </a:solidFill>
                <a:effectLst/>
                <a:latin typeface="+mn-lt"/>
                <a:ea typeface="+mn-ea"/>
                <a:cs typeface="+mn-cs"/>
              </a:rPr>
              <a:t>In de Heilige Doop en in het Heilig Avondmaal wordt door middel van een teken naar een onzichtbare werkelijkheid verwezen. Iets wat je niet ziet, wordt zichtbaar gemaakt. Noem enkele voorbeelden uit het Oude Testament die ook iets zichtbaar maken wat onzichtbaar is.</a:t>
            </a:r>
          </a:p>
          <a:p>
            <a:r>
              <a:rPr lang="nl-NL" sz="1200" b="0" kern="1200" dirty="0">
                <a:solidFill>
                  <a:schemeClr val="tx1"/>
                </a:solidFill>
                <a:effectLst/>
                <a:latin typeface="+mn-lt"/>
                <a:ea typeface="+mn-ea"/>
                <a:cs typeface="+mn-cs"/>
              </a:rPr>
              <a:t>Voorbeelden van goede antwoorden zijn de regenboog en de offerdienst. Bespreek waar deze beelden naartoe wijzen. Wat ze laten zien over de onzichtbare werkelijkheid. Stel vervolgens de vraag: Waarom gaf God deze beelden?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Alternatieve verwerkingsopdracht</a:t>
            </a:r>
          </a:p>
          <a:p>
            <a:r>
              <a:rPr lang="nl-NL" sz="1200" kern="1200" dirty="0">
                <a:solidFill>
                  <a:schemeClr val="tx1"/>
                </a:solidFill>
                <a:effectLst/>
                <a:latin typeface="+mn-lt"/>
                <a:ea typeface="+mn-ea"/>
                <a:cs typeface="+mn-cs"/>
              </a:rPr>
              <a:t>Neem een trouwring mee en bespreek de volgende vragen en stellingen:</a:t>
            </a:r>
          </a:p>
          <a:p>
            <a:pPr lvl="0"/>
            <a:r>
              <a:rPr lang="nl-NL" sz="1200" kern="1200" dirty="0">
                <a:solidFill>
                  <a:schemeClr val="tx1"/>
                </a:solidFill>
                <a:effectLst/>
                <a:latin typeface="+mn-lt"/>
                <a:ea typeface="+mn-ea"/>
                <a:cs typeface="+mn-cs"/>
              </a:rPr>
              <a:t>Wat betekent deze trouwring?</a:t>
            </a:r>
          </a:p>
          <a:p>
            <a:pPr lvl="0"/>
            <a:r>
              <a:rPr lang="nl-NL" sz="1200" kern="1200" dirty="0">
                <a:solidFill>
                  <a:schemeClr val="tx1"/>
                </a:solidFill>
                <a:effectLst/>
                <a:latin typeface="+mn-lt"/>
                <a:ea typeface="+mn-ea"/>
                <a:cs typeface="+mn-cs"/>
              </a:rPr>
              <a:t>Welke waarde heeft deze trouwring? Waarom?</a:t>
            </a:r>
          </a:p>
          <a:p>
            <a:pPr lvl="0"/>
            <a:r>
              <a:rPr lang="nl-NL" sz="1200" kern="1200" dirty="0">
                <a:solidFill>
                  <a:schemeClr val="tx1"/>
                </a:solidFill>
                <a:effectLst/>
                <a:latin typeface="+mn-lt"/>
                <a:ea typeface="+mn-ea"/>
                <a:cs typeface="+mn-cs"/>
              </a:rPr>
              <a:t>Stelling: Zoals een trouwring laat zien dat je de ander je ja-woord gegeven hebt, zo laat de Heilige Doop jou zien dat God Zijn ja-woord aan jou gegeven heeft.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catechisant de opdracht</a:t>
            </a:r>
            <a:r>
              <a:rPr lang="nl-NL" baseline="0" dirty="0"/>
              <a:t> van de binnenkomer van pagina 53 </a:t>
            </a:r>
            <a:r>
              <a:rPr lang="nl-NL" dirty="0"/>
              <a:t>voorlezen.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Versterking door de Heere</a:t>
            </a:r>
          </a:p>
          <a:p>
            <a:r>
              <a:rPr lang="nl-NL" dirty="0"/>
              <a:t>Door het Woord én de bediening van de sacramenten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onze oren</a:t>
            </a:r>
          </a:p>
          <a:p>
            <a:r>
              <a:rPr lang="nl-NL" dirty="0"/>
              <a:t>Door onze ogen en mond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bevestigt dat Zijn Woord de waarheid is.</a:t>
            </a:r>
          </a:p>
          <a:p>
            <a:r>
              <a:rPr lang="nl-NL" dirty="0"/>
              <a:t>De zaligheid ligt in Christus.</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wil de sacramenten gebruiken om ons een ontmoeting met Hem te geven.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Alles wat jou ontbreekt, belooft de Heere te schenken als wij Hem daarom smeken.</a:t>
            </a:r>
          </a:p>
          <a:p>
            <a:r>
              <a:rPr lang="nl-NL" dirty="0"/>
              <a:t>De Heere zegt dan: Deze beloften zijn voor u!</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17-7-2018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Inleiding</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De sacramenten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lstStyle/>
          <a:p>
            <a:r>
              <a:rPr lang="en-US" dirty="0"/>
              <a:t>Begrip: </a:t>
            </a:r>
            <a:r>
              <a:rPr lang="en-US" dirty="0" err="1"/>
              <a:t>Belofte</a:t>
            </a:r>
            <a:endParaRPr lang="nl-NL" dirty="0"/>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belooft de Heere?</a:t>
            </a:r>
          </a:p>
          <a:p>
            <a:pPr marL="285750" indent="-285750">
              <a:buFont typeface="Arial" panose="020B0604020202020204" pitchFamily="34" charset="0"/>
              <a:buChar char="•"/>
            </a:pPr>
            <a:r>
              <a:rPr lang="nl-NL" dirty="0"/>
              <a:t>Wat betekent het dat de Heere de beloften persoonlijk onderstreept?</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en-US" dirty="0"/>
              <a:t>Begrip: </a:t>
            </a:r>
            <a:r>
              <a:rPr lang="en-US" dirty="0" err="1"/>
              <a:t>Belofte</a:t>
            </a:r>
            <a:endParaRPr lang="nl-NL" dirty="0"/>
          </a:p>
        </p:txBody>
      </p:sp>
      <p:pic>
        <p:nvPicPr>
          <p:cNvPr id="9" name="Tijdelijke aanduiding voor inhoud 5">
            <a:extLst>
              <a:ext uri="{FF2B5EF4-FFF2-40B4-BE49-F238E27FC236}">
                <a16:creationId xmlns:a16="http://schemas.microsoft.com/office/drawing/2014/main" id="{BB0D3FD5-3E91-4142-8AF0-3641D5D50D3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373" r="24373"/>
          <a:stretch/>
        </p:blipFill>
        <p:spPr>
          <a:xfrm>
            <a:off x="6983413" y="190500"/>
            <a:ext cx="5014912" cy="6477000"/>
          </a:xfrm>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56.</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en-US" dirty="0" err="1"/>
              <a:t>Preek</a:t>
            </a:r>
            <a:r>
              <a:rPr lang="en-US" dirty="0"/>
              <a:t> en </a:t>
            </a:r>
            <a:r>
              <a:rPr lang="en-US" dirty="0" err="1"/>
              <a:t>sacramenten</a:t>
            </a:r>
            <a:r>
              <a:rPr lang="en-US" dirty="0"/>
              <a:t> </a:t>
            </a:r>
            <a:r>
              <a:rPr lang="en-US" dirty="0" err="1"/>
              <a:t>wijzen</a:t>
            </a:r>
            <a:r>
              <a:rPr lang="en-US" dirty="0"/>
              <a:t> </a:t>
            </a:r>
            <a:r>
              <a:rPr lang="en-US" dirty="0" err="1"/>
              <a:t>naar</a:t>
            </a:r>
            <a:r>
              <a:rPr lang="en-US" dirty="0"/>
              <a:t> Christus.</a:t>
            </a:r>
          </a:p>
          <a:p>
            <a:r>
              <a:rPr lang="en-US" dirty="0" err="1"/>
              <a:t>Voor</a:t>
            </a:r>
            <a:r>
              <a:rPr lang="en-US" dirty="0"/>
              <a:t> Gods kind is </a:t>
            </a:r>
            <a:r>
              <a:rPr lang="en-US" dirty="0" err="1"/>
              <a:t>versterking</a:t>
            </a:r>
            <a:r>
              <a:rPr lang="en-US" dirty="0"/>
              <a:t> </a:t>
            </a:r>
            <a:r>
              <a:rPr lang="en-US" dirty="0" err="1"/>
              <a:t>onmisbaar</a:t>
            </a:r>
            <a:endParaRPr lang="en-US" dirty="0"/>
          </a:p>
          <a:p>
            <a:r>
              <a:rPr lang="en-US" dirty="0"/>
              <a:t>De </a:t>
            </a:r>
            <a:r>
              <a:rPr lang="en-US" dirty="0" err="1"/>
              <a:t>Heilige</a:t>
            </a:r>
            <a:r>
              <a:rPr lang="en-US" dirty="0"/>
              <a:t> </a:t>
            </a:r>
            <a:r>
              <a:rPr lang="en-US" dirty="0" err="1"/>
              <a:t>Geest</a:t>
            </a:r>
            <a:r>
              <a:rPr lang="en-US" dirty="0"/>
              <a:t> </a:t>
            </a:r>
            <a:r>
              <a:rPr lang="en-US" dirty="0" err="1"/>
              <a:t>geeft</a:t>
            </a:r>
            <a:r>
              <a:rPr lang="en-US" dirty="0"/>
              <a:t> de </a:t>
            </a:r>
            <a:r>
              <a:rPr lang="en-US" dirty="0" err="1"/>
              <a:t>bedoeling</a:t>
            </a:r>
            <a:r>
              <a:rPr lang="en-US" dirty="0"/>
              <a:t> van het </a:t>
            </a:r>
            <a:r>
              <a:rPr lang="en-US" dirty="0" err="1"/>
              <a:t>teken</a:t>
            </a:r>
            <a:r>
              <a:rPr lang="en-US" dirty="0"/>
              <a:t>.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Voor volgende week: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Neem je doopkaart mee!</a:t>
            </a:r>
          </a:p>
          <a:p>
            <a:pPr marL="285750" indent="-285750">
              <a:buFont typeface="Arial" panose="020B0604020202020204" pitchFamily="34" charset="0"/>
              <a:buChar char="•"/>
            </a:pPr>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Wat betekent de opdracht van de Heere Jezus voor jou?</a:t>
            </a:r>
            <a:endParaRPr lang="en-US" b="1" dirty="0"/>
          </a:p>
          <a:p>
            <a:r>
              <a:rPr lang="en-US" dirty="0" err="1"/>
              <a:t>Praat</a:t>
            </a:r>
            <a:r>
              <a:rPr lang="en-US" dirty="0"/>
              <a:t> </a:t>
            </a:r>
            <a:r>
              <a:rPr lang="en-US" dirty="0" err="1"/>
              <a:t>er</a:t>
            </a:r>
            <a:r>
              <a:rPr lang="en-US" dirty="0"/>
              <a:t> over in </a:t>
            </a:r>
            <a:r>
              <a:rPr lang="en-US" dirty="0" err="1"/>
              <a:t>tweetallen</a:t>
            </a:r>
            <a:r>
              <a:rPr lang="en-US" dirty="0"/>
              <a:t> en </a:t>
            </a:r>
            <a:r>
              <a:rPr lang="en-US" dirty="0" err="1"/>
              <a:t>schrijf</a:t>
            </a:r>
            <a:r>
              <a:rPr lang="en-US" dirty="0"/>
              <a:t> je </a:t>
            </a:r>
            <a:r>
              <a:rPr lang="en-US" dirty="0" err="1"/>
              <a:t>antwoord</a:t>
            </a:r>
            <a:r>
              <a:rPr lang="en-US" dirty="0"/>
              <a:t> op </a:t>
            </a:r>
            <a:r>
              <a:rPr lang="en-US" dirty="0" err="1"/>
              <a:t>bij</a:t>
            </a:r>
            <a:r>
              <a:rPr lang="en-US" dirty="0"/>
              <a:t> de </a:t>
            </a:r>
            <a:r>
              <a:rPr lang="en-US" dirty="0" err="1"/>
              <a:t>aantekeningen</a:t>
            </a:r>
            <a:r>
              <a:rPr lang="en-US" dirty="0"/>
              <a:t> op </a:t>
            </a:r>
            <a:r>
              <a:rPr lang="en-US" dirty="0" err="1"/>
              <a:t>pagina</a:t>
            </a:r>
            <a:r>
              <a:rPr lang="en-US" dirty="0"/>
              <a:t> 46.</a:t>
            </a:r>
          </a:p>
          <a:p>
            <a:r>
              <a:rPr lang="en-US" dirty="0" err="1"/>
              <a:t>Deel</a:t>
            </a:r>
            <a:r>
              <a:rPr lang="en-US" dirty="0"/>
              <a:t> het met de </a:t>
            </a:r>
            <a:r>
              <a:rPr lang="en-US" dirty="0" err="1"/>
              <a:t>grote</a:t>
            </a:r>
            <a:r>
              <a:rPr lang="en-US" dirty="0"/>
              <a:t> </a:t>
            </a:r>
            <a:r>
              <a:rPr lang="en-US" dirty="0" err="1"/>
              <a:t>groep</a:t>
            </a:r>
            <a:r>
              <a:rPr lang="en-US" dirty="0"/>
              <a:t>. </a:t>
            </a:r>
          </a:p>
          <a:p>
            <a:endParaRPr lang="en-US"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Wij hebben geen sacramenten nodig, omdat we weten dat God doet wat Hij belooft!</a:t>
            </a:r>
          </a:p>
          <a:p>
            <a:pPr marL="285750" indent="-285750">
              <a:buFont typeface="Arial" panose="020B0604020202020204" pitchFamily="34" charset="0"/>
              <a:buChar char="•"/>
            </a:pPr>
            <a:r>
              <a:rPr lang="nl-NL" dirty="0"/>
              <a:t>Zoals een trouwring laat zien dat je de ander je ja-woord gegeven hebt, zo laat de Heilige Doop jou zien dat God Zijn ja-woord aan jou gegeven heeft.</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reden</a:t>
            </a:r>
            <a:r>
              <a:rPr lang="en-US" sz="1800" b="1" dirty="0">
                <a:solidFill>
                  <a:prstClr val="black"/>
                </a:solidFill>
                <a:latin typeface="Calibri" panose="020F0502020204030204"/>
              </a:rPr>
              <a:t> is </a:t>
            </a:r>
            <a:r>
              <a:rPr lang="en-US" sz="1800" b="1" dirty="0" err="1">
                <a:solidFill>
                  <a:prstClr val="black"/>
                </a:solidFill>
                <a:latin typeface="Calibri" panose="020F0502020204030204"/>
              </a:rPr>
              <a:t>dat</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sacramenten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heeft</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gegeven</a:t>
            </a:r>
            <a:r>
              <a:rPr lang="en-US" sz="1800" b="1" dirty="0">
                <a:solidFill>
                  <a:prstClr val="black"/>
                </a:solidFill>
                <a:latin typeface="Calibri" panose="020F0502020204030204"/>
              </a:rPr>
              <a:t>. </a:t>
            </a:r>
          </a:p>
          <a:p>
            <a:pPr lvl="0"/>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58.</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Opdracht / 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dirty="0"/>
              <a:t>Waarom staan deze platen in de kinderbijbel?</a:t>
            </a:r>
          </a:p>
          <a:p>
            <a:pPr marL="285750" lvl="0" indent="-285750">
              <a:buFont typeface="Arial" panose="020B0604020202020204" pitchFamily="34" charset="0"/>
              <a:buChar char="•"/>
            </a:pPr>
            <a:r>
              <a:rPr lang="nl-NL" dirty="0"/>
              <a:t>Hoe lijken deze platen in de kinderbijbel op de sacramenten van Doop en Avondmaal?</a:t>
            </a:r>
          </a:p>
        </p:txBody>
      </p:sp>
      <p:pic>
        <p:nvPicPr>
          <p:cNvPr id="9" name="Tijdelijke aanduiding voor inhoud 7" descr="Afbeelding met boom, boek, tekst, zitten&#10;&#10;Beschrijving is gegenereerd met hoge betrouwbaarheid">
            <a:extLst>
              <a:ext uri="{FF2B5EF4-FFF2-40B4-BE49-F238E27FC236}">
                <a16:creationId xmlns:a16="http://schemas.microsoft.com/office/drawing/2014/main" id="{B40A30FB-F286-4664-AB65-A11EA4616AF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6725" r="26725"/>
          <a:stretch/>
        </p:blipFill>
        <p:spPr>
          <a:xfrm>
            <a:off x="6983413" y="190500"/>
            <a:ext cx="5014912" cy="6477000"/>
          </a:xfrm>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86:9</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Romeinen</a:t>
            </a:r>
            <a:r>
              <a:rPr lang="en-US" dirty="0"/>
              <a:t> 4:1-12</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en-US" dirty="0" err="1"/>
              <a:t>Opdracht</a:t>
            </a:r>
            <a:r>
              <a:rPr lang="en-US" dirty="0"/>
              <a:t> / </a:t>
            </a:r>
            <a:r>
              <a:rPr lang="en-US" dirty="0" err="1"/>
              <a:t>Alternatieve</a:t>
            </a:r>
            <a:r>
              <a:rPr lang="en-US" dirty="0"/>
              <a:t> </a:t>
            </a:r>
            <a:r>
              <a:rPr lang="en-US" dirty="0" err="1"/>
              <a:t>binnenkomer</a:t>
            </a:r>
            <a:r>
              <a:rPr lang="en-US" dirty="0"/>
              <a:t> (2)</a:t>
            </a:r>
            <a:endParaRPr lang="nl-NL" dirty="0"/>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Noem een aantal tekenen uit het Oude Testament.</a:t>
            </a:r>
          </a:p>
        </p:txBody>
      </p:sp>
      <p:pic>
        <p:nvPicPr>
          <p:cNvPr id="8" name="Tijdelijke aanduiding voor inhoud 6" descr="Afbeelding met tekst, krant&#10;&#10;Beschrijving is gegenereerd met zeer hoge betrouwbaarheid">
            <a:extLst>
              <a:ext uri="{FF2B5EF4-FFF2-40B4-BE49-F238E27FC236}">
                <a16:creationId xmlns:a16="http://schemas.microsoft.com/office/drawing/2014/main" id="{D4EAC860-9333-48D4-BA4C-41526F50CDD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 </a:t>
            </a:r>
          </a:p>
        </p:txBody>
      </p:sp>
      <p:pic>
        <p:nvPicPr>
          <p:cNvPr id="10" name="Tijdelijke aanduiding voor inhoud 7" descr="Afbeelding met kop, koffie, tafel&#10;&#10;Beschrijving is gegenereerd met zeer hoge betrouwbaarheid">
            <a:extLst>
              <a:ext uri="{FF2B5EF4-FFF2-40B4-BE49-F238E27FC236}">
                <a16:creationId xmlns:a16="http://schemas.microsoft.com/office/drawing/2014/main" id="{64A42275-901E-4370-AE98-F2882DAE9A9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24" r="28224"/>
          <a:stretch/>
        </p:blipFill>
        <p:spPr>
          <a:xfrm>
            <a:off x="6983413" y="190500"/>
            <a:ext cx="5014912" cy="6477000"/>
          </a:xfrm>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a:t>1. </a:t>
            </a:r>
            <a:r>
              <a:rPr lang="en-US" dirty="0" err="1"/>
              <a:t>Lezen</a:t>
            </a:r>
            <a:r>
              <a:rPr lang="en-US" dirty="0"/>
              <a:t> &gt; </a:t>
            </a:r>
            <a:r>
              <a:rPr lang="en-US" i="1" dirty="0"/>
              <a:t>Je </a:t>
            </a:r>
            <a:r>
              <a:rPr lang="en-US" i="1" dirty="0" err="1"/>
              <a:t>stelt</a:t>
            </a:r>
            <a:r>
              <a:rPr lang="en-US" i="1" dirty="0"/>
              <a:t> </a:t>
            </a:r>
            <a:r>
              <a:rPr lang="en-US" i="1" dirty="0" err="1"/>
              <a:t>jezelf</a:t>
            </a:r>
            <a:r>
              <a:rPr lang="en-US" i="1" dirty="0"/>
              <a:t> de </a:t>
            </a:r>
            <a:r>
              <a:rPr lang="en-US" i="1" dirty="0" err="1"/>
              <a:t>vraag</a:t>
            </a:r>
            <a:r>
              <a:rPr lang="en-US" i="1" dirty="0"/>
              <a:t>: Wat </a:t>
            </a:r>
            <a:r>
              <a:rPr lang="en-US" i="1" dirty="0" err="1"/>
              <a:t>staat</a:t>
            </a:r>
            <a:r>
              <a:rPr lang="en-US" i="1" dirty="0"/>
              <a:t> </a:t>
            </a:r>
            <a:r>
              <a:rPr lang="en-US" i="1" dirty="0" err="1"/>
              <a:t>er</a:t>
            </a:r>
            <a:r>
              <a:rPr lang="en-US" i="1" dirty="0"/>
              <a:t>?</a:t>
            </a:r>
          </a:p>
          <a:p>
            <a:endParaRPr lang="en-US" dirty="0"/>
          </a:p>
          <a:p>
            <a:r>
              <a:rPr lang="en-US" dirty="0"/>
              <a:t>2. </a:t>
            </a:r>
            <a:r>
              <a:rPr lang="en-US" dirty="0" err="1"/>
              <a:t>Luisteren</a:t>
            </a:r>
            <a:r>
              <a:rPr lang="en-US" dirty="0"/>
              <a:t> &gt; </a:t>
            </a:r>
            <a:r>
              <a:rPr lang="en-US" i="1" dirty="0"/>
              <a:t>Je </a:t>
            </a:r>
            <a:r>
              <a:rPr lang="en-US" i="1" dirty="0" err="1"/>
              <a:t>stelt</a:t>
            </a:r>
            <a:r>
              <a:rPr lang="en-US" i="1" dirty="0"/>
              <a:t> </a:t>
            </a:r>
            <a:r>
              <a:rPr lang="en-US" i="1" dirty="0" err="1"/>
              <a:t>jezelf</a:t>
            </a:r>
            <a:r>
              <a:rPr lang="en-US" i="1" dirty="0"/>
              <a:t> de </a:t>
            </a:r>
            <a:r>
              <a:rPr lang="en-US" i="1" dirty="0" err="1"/>
              <a:t>vraag</a:t>
            </a:r>
            <a:r>
              <a:rPr lang="en-US" i="1" dirty="0"/>
              <a:t>: Wat </a:t>
            </a:r>
            <a:r>
              <a:rPr lang="en-US" i="1" dirty="0" err="1"/>
              <a:t>betekent</a:t>
            </a:r>
            <a:r>
              <a:rPr lang="en-US" i="1" dirty="0"/>
              <a:t> het?</a:t>
            </a:r>
          </a:p>
          <a:p>
            <a:endParaRPr lang="en-US" i="1" dirty="0"/>
          </a:p>
          <a:p>
            <a:r>
              <a:rPr lang="en-US" dirty="0"/>
              <a:t>3. </a:t>
            </a:r>
            <a:r>
              <a:rPr lang="en-US" dirty="0" err="1"/>
              <a:t>Leren</a:t>
            </a:r>
            <a:r>
              <a:rPr lang="en-US" dirty="0"/>
              <a:t> &gt; </a:t>
            </a:r>
            <a:r>
              <a:rPr lang="en-US" i="1" dirty="0"/>
              <a:t>Je </a:t>
            </a:r>
            <a:r>
              <a:rPr lang="en-US" i="1" dirty="0" err="1"/>
              <a:t>stelt</a:t>
            </a:r>
            <a:r>
              <a:rPr lang="en-US" i="1" dirty="0"/>
              <a:t> </a:t>
            </a:r>
            <a:r>
              <a:rPr lang="en-US" i="1" dirty="0" err="1"/>
              <a:t>jezelf</a:t>
            </a:r>
            <a:r>
              <a:rPr lang="en-US" i="1" dirty="0"/>
              <a:t> de </a:t>
            </a:r>
            <a:r>
              <a:rPr lang="en-US" i="1" dirty="0" err="1"/>
              <a:t>vraag</a:t>
            </a:r>
            <a:r>
              <a:rPr lang="en-US" i="1" dirty="0"/>
              <a:t>: Hoe </a:t>
            </a:r>
            <a:r>
              <a:rPr lang="nl-NL" i="1" dirty="0"/>
              <a:t>beïnvloedt</a:t>
            </a:r>
            <a:r>
              <a:rPr lang="en-US" i="1" dirty="0"/>
              <a:t> </a:t>
            </a:r>
            <a:r>
              <a:rPr lang="en-US" i="1" dirty="0" err="1"/>
              <a:t>dit</a:t>
            </a:r>
            <a:r>
              <a:rPr lang="en-US" i="1" dirty="0"/>
              <a:t> </a:t>
            </a:r>
            <a:r>
              <a:rPr lang="en-US" i="1" dirty="0" err="1"/>
              <a:t>mijn</a:t>
            </a:r>
            <a:r>
              <a:rPr lang="en-US" i="1" dirty="0"/>
              <a:t> </a:t>
            </a:r>
            <a:r>
              <a:rPr lang="en-US" i="1" dirty="0" err="1"/>
              <a:t>leven</a:t>
            </a:r>
            <a:r>
              <a:rPr lang="en-US" i="1" dirty="0"/>
              <a:t>?</a:t>
            </a:r>
          </a:p>
          <a:p>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7">
            <a:extLst>
              <a:ext uri="{FF2B5EF4-FFF2-40B4-BE49-F238E27FC236}">
                <a16:creationId xmlns:a16="http://schemas.microsoft.com/office/drawing/2014/main" id="{695A92D1-6092-4694-AE62-D22E5D6E19B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8386" r="38386"/>
          <a:stretch/>
        </p:blipFill>
        <p:spPr>
          <a:xfrm>
            <a:off x="6983413"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sacramenten zijn en waarom de Heere sacramenten gegeven heeft.</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de Heere onuitsprekelijk goed is omdat Hij de sacramenten gegeven heeft, waarin Hij Zijn genade zichtbaar maakt.</a:t>
            </a:r>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Als de sacramenten bediend worden, kan ik uitleggen wat de  Heere bedoelt met de tekenen.</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Geloofsversterking</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heeft het ware geloof nodig?</a:t>
            </a:r>
          </a:p>
          <a:p>
            <a:pPr marL="285750" indent="-285750">
              <a:buFont typeface="Arial" panose="020B0604020202020204" pitchFamily="34" charset="0"/>
              <a:buChar char="•"/>
            </a:pPr>
            <a:r>
              <a:rPr lang="nl-NL" dirty="0"/>
              <a:t>Hoe wil de Heere het ware geloof versterken?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Geloofsversterking</a:t>
            </a:r>
          </a:p>
        </p:txBody>
      </p:sp>
      <p:pic>
        <p:nvPicPr>
          <p:cNvPr id="10" name="Tijdelijke aanduiding voor inhoud 4">
            <a:extLst>
              <a:ext uri="{FF2B5EF4-FFF2-40B4-BE49-F238E27FC236}">
                <a16:creationId xmlns:a16="http://schemas.microsoft.com/office/drawing/2014/main" id="{056D4B90-8575-4FBF-96EC-193A91A55E0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5603" b="5603"/>
          <a:stretch/>
        </p:blipFill>
        <p:spPr>
          <a:xfrm>
            <a:off x="6983413" y="190500"/>
            <a:ext cx="5014912" cy="64770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en-US" dirty="0"/>
              <a:t>Begrip: </a:t>
            </a:r>
            <a:r>
              <a:rPr lang="en-US" dirty="0" err="1"/>
              <a:t>Teken</a:t>
            </a:r>
            <a:endParaRPr lang="nl-NL" dirty="0"/>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komt Gods stem tot ons in de prediking?</a:t>
            </a:r>
          </a:p>
          <a:p>
            <a:pPr marL="285750" indent="-285750">
              <a:buFont typeface="Arial" panose="020B0604020202020204" pitchFamily="34" charset="0"/>
              <a:buChar char="•"/>
            </a:pPr>
            <a:r>
              <a:rPr lang="nl-NL" dirty="0"/>
              <a:t>Hoe komt Gods stem tot ons in de sacramenten?</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Teken</a:t>
            </a:r>
          </a:p>
        </p:txBody>
      </p:sp>
      <p:pic>
        <p:nvPicPr>
          <p:cNvPr id="8" name="Tijdelijke aanduiding voor inhoud 5" descr="Afbeelding met lucht, buiten, water&#10;&#10;Beschrijving is gegenereerd met zeer hoge betrouwbaarheid">
            <a:extLst>
              <a:ext uri="{FF2B5EF4-FFF2-40B4-BE49-F238E27FC236}">
                <a16:creationId xmlns:a16="http://schemas.microsoft.com/office/drawing/2014/main" id="{C528E0DE-7D10-4268-ABAF-24F796C264A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en-US" dirty="0"/>
              <a:t>Begrip: </a:t>
            </a:r>
            <a:r>
              <a:rPr lang="en-US" dirty="0" err="1"/>
              <a:t>Zegel</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het dat de Heere Zijn Woord vergezelt?</a:t>
            </a:r>
          </a:p>
          <a:p>
            <a:pPr marL="285750" indent="-285750">
              <a:buFont typeface="Arial" panose="020B0604020202020204" pitchFamily="34" charset="0"/>
              <a:buChar char="•"/>
            </a:pPr>
            <a:r>
              <a:rPr lang="nl-NL" dirty="0"/>
              <a:t>Wat leert de Heere door de verzegeling?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en-US"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en-US" dirty="0"/>
              <a:t>Begrip: </a:t>
            </a:r>
            <a:r>
              <a:rPr lang="en-US" dirty="0" err="1"/>
              <a:t>Zegel</a:t>
            </a:r>
            <a:endParaRPr lang="nl-NL" dirty="0"/>
          </a:p>
        </p:txBody>
      </p:sp>
      <p:pic>
        <p:nvPicPr>
          <p:cNvPr id="8" name="Tijdelijke aanduiding voor inhoud 6" descr="Afbeelding met tafel, binnen, houten, vloer&#10;&#10;Beschrijving is gegenereerd met zeer hoge betrouwbaarheid">
            <a:extLst>
              <a:ext uri="{FF2B5EF4-FFF2-40B4-BE49-F238E27FC236}">
                <a16:creationId xmlns:a16="http://schemas.microsoft.com/office/drawing/2014/main" id="{6A3907B8-B6A4-435A-9552-0DD95FE7893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en-US" sz="3600" dirty="0"/>
              <a:t>Begrip: </a:t>
            </a:r>
            <a:r>
              <a:rPr lang="en-US" sz="3600" dirty="0" err="1"/>
              <a:t>Ontmoeting</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err="1"/>
              <a:t>Waarom</a:t>
            </a:r>
            <a:r>
              <a:rPr lang="en-US" dirty="0"/>
              <a:t> </a:t>
            </a:r>
            <a:r>
              <a:rPr lang="en-US" dirty="0" err="1"/>
              <a:t>geeft</a:t>
            </a:r>
            <a:r>
              <a:rPr lang="en-US" dirty="0"/>
              <a:t> de </a:t>
            </a:r>
            <a:r>
              <a:rPr lang="en-US" dirty="0" err="1"/>
              <a:t>Heere</a:t>
            </a:r>
            <a:r>
              <a:rPr lang="en-US" dirty="0"/>
              <a:t> de </a:t>
            </a:r>
            <a:r>
              <a:rPr lang="en-US" dirty="0" err="1"/>
              <a:t>sacramenten</a:t>
            </a:r>
            <a:r>
              <a:rPr lang="en-US" dirty="0"/>
              <a: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en-US" dirty="0"/>
              <a:t>Begrip: </a:t>
            </a:r>
            <a:r>
              <a:rPr lang="en-US" dirty="0" err="1"/>
              <a:t>Ontmoeting</a:t>
            </a:r>
            <a:endParaRPr lang="nl-NL" dirty="0"/>
          </a:p>
        </p:txBody>
      </p:sp>
      <p:pic>
        <p:nvPicPr>
          <p:cNvPr id="8" name="Tijdelijke aanduiding voor inhoud 5" descr="Afbeelding met vasthouden&#10;&#10;Beschrijving is gegenereerd met hoge betrouwbaarheid">
            <a:extLst>
              <a:ext uri="{FF2B5EF4-FFF2-40B4-BE49-F238E27FC236}">
                <a16:creationId xmlns:a16="http://schemas.microsoft.com/office/drawing/2014/main" id="{D0179D1D-3508-4E21-909D-129AEC07296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3F7FBD94-9C55-4B38-A0E0-0111ACD2CAB9}"/>
</file>

<file path=customXml/itemProps2.xml><?xml version="1.0" encoding="utf-8"?>
<ds:datastoreItem xmlns:ds="http://schemas.openxmlformats.org/officeDocument/2006/customXml" ds:itemID="{75436E70-F3FE-441B-87BA-C0F0B5CC1CB0}"/>
</file>

<file path=customXml/itemProps3.xml><?xml version="1.0" encoding="utf-8"?>
<ds:datastoreItem xmlns:ds="http://schemas.openxmlformats.org/officeDocument/2006/customXml" ds:itemID="{859A6AD5-5268-445F-A4BA-DA79C3D57BCA}"/>
</file>

<file path=docProps/app.xml><?xml version="1.0" encoding="utf-8"?>
<Properties xmlns="http://schemas.openxmlformats.org/officeDocument/2006/extended-properties" xmlns:vt="http://schemas.openxmlformats.org/officeDocument/2006/docPropsVTypes">
  <Template>LeerMij-catechesatiemethode-HHJO</Template>
  <TotalTime>125</TotalTime>
  <Words>748</Words>
  <Application>Microsoft Office PowerPoint</Application>
  <PresentationFormat>Breedbeeld</PresentationFormat>
  <Paragraphs>117</Paragraphs>
  <Slides>21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ITC Officina Serif Std Book</vt:lpstr>
      <vt:lpstr>Segoe UI</vt:lpstr>
      <vt:lpstr>Office-thema</vt:lpstr>
      <vt:lpstr>De sacramenten</vt:lpstr>
      <vt:lpstr>Opening</vt:lpstr>
      <vt:lpstr>Bijbelstudie</vt:lpstr>
      <vt:lpstr>Binnenkomer</vt:lpstr>
      <vt:lpstr>Doelen</vt:lpstr>
      <vt:lpstr>Begrip: Geloofsversterking</vt:lpstr>
      <vt:lpstr>Begrip: Teken</vt:lpstr>
      <vt:lpstr>Begrip: Zegel</vt:lpstr>
      <vt:lpstr>Begrip: Ontmoeting</vt:lpstr>
      <vt:lpstr>Begrip: Belofte</vt:lpstr>
      <vt:lpstr>Verwerkingsvragen</vt:lpstr>
      <vt:lpstr>Samenvatting</vt:lpstr>
      <vt:lpstr>Huiswerk volgende keer</vt:lpstr>
      <vt:lpstr>Verwerkingsopdracht</vt:lpstr>
      <vt:lpstr>Stelling</vt:lpstr>
      <vt:lpstr>Bespreekopdracht</vt:lpstr>
      <vt:lpstr>Woordweb</vt:lpstr>
      <vt:lpstr>Verhaal</vt:lpstr>
      <vt:lpstr>Opdracht / Alternatieve binnenkomer (1)</vt:lpstr>
      <vt:lpstr>Opdracht / Alternatieve binnenkomer (2)</vt:lpstr>
      <vt:lpstr>Alternatieve verwerkingsopdracht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22</cp:revision>
  <dcterms:created xsi:type="dcterms:W3CDTF">2018-01-11T12:38:21Z</dcterms:created>
  <dcterms:modified xsi:type="dcterms:W3CDTF">2018-07-17T12:01:59Z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