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8.xml" ContentType="application/vnd.openxmlformats-officedocument.presentationml.slideLayout+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258" r:id="rId4"/>
    <p:sldId id="260" r:id="rId5"/>
    <p:sldId id="257" r:id="rId6"/>
    <p:sldId id="261" r:id="rId7"/>
    <p:sldId id="262" r:id="rId8"/>
    <p:sldId id="263" r:id="rId9"/>
    <p:sldId id="264" r:id="rId10"/>
    <p:sldId id="286" r:id="rId11"/>
    <p:sldId id="266" r:id="rId12"/>
    <p:sldId id="267" r:id="rId13"/>
    <p:sldId id="268" r:id="rId14"/>
    <p:sldId id="269" r:id="rId15"/>
    <p:sldId id="270" r:id="rId16"/>
    <p:sldId id="271" r:id="rId17"/>
    <p:sldId id="272" r:id="rId18"/>
    <p:sldId id="273" r:id="rId19"/>
    <p:sldId id="274" r:id="rId20"/>
    <p:sldId id="281" r:id="rId21"/>
    <p:sldId id="28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17-7-2018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kan de Psalm gebruikt worden om de vraag te stellen bij welk vers wij horen: vers 3 (de heidenen) of vers 4 (Israël, waarin de volken ingelijfd worden).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1 – </a:t>
            </a:r>
            <a:r>
              <a:rPr lang="nl-NL" sz="1200" b="1" kern="1200" dirty="0" err="1">
                <a:solidFill>
                  <a:schemeClr val="tx1"/>
                </a:solidFill>
                <a:effectLst/>
                <a:latin typeface="+mn-lt"/>
                <a:ea typeface="+mn-ea"/>
                <a:cs typeface="+mn-cs"/>
              </a:rPr>
              <a:t>Censura</a:t>
            </a:r>
            <a:r>
              <a:rPr lang="nl-NL" sz="1200" b="1" kern="1200" dirty="0">
                <a:solidFill>
                  <a:schemeClr val="tx1"/>
                </a:solidFill>
                <a:effectLst/>
                <a:latin typeface="+mn-lt"/>
                <a:ea typeface="+mn-ea"/>
                <a:cs typeface="+mn-cs"/>
              </a:rPr>
              <a:t> </a:t>
            </a:r>
            <a:r>
              <a:rPr lang="nl-NL" sz="1200" b="1" kern="1200" dirty="0" err="1">
                <a:solidFill>
                  <a:schemeClr val="tx1"/>
                </a:solidFill>
                <a:effectLst/>
                <a:latin typeface="+mn-lt"/>
                <a:ea typeface="+mn-ea"/>
                <a:cs typeface="+mn-cs"/>
              </a:rPr>
              <a:t>morum</a:t>
            </a:r>
            <a:r>
              <a:rPr lang="nl-NL" sz="1200" b="1" kern="1200" dirty="0">
                <a:solidFill>
                  <a:schemeClr val="tx1"/>
                </a:solidFill>
                <a:effectLst/>
                <a:latin typeface="+mn-lt"/>
                <a:ea typeface="+mn-ea"/>
                <a:cs typeface="+mn-cs"/>
              </a:rPr>
              <a:t> en tafelwachten</a:t>
            </a:r>
          </a:p>
          <a:p>
            <a:pPr lvl="0"/>
            <a:r>
              <a:rPr lang="nl-NL" sz="1200" kern="1200" dirty="0">
                <a:solidFill>
                  <a:schemeClr val="tx1"/>
                </a:solidFill>
                <a:effectLst/>
                <a:latin typeface="+mn-lt"/>
                <a:ea typeface="+mn-ea"/>
                <a:cs typeface="+mn-cs"/>
              </a:rPr>
              <a:t>Bespreek het </a:t>
            </a:r>
            <a:r>
              <a:rPr lang="nl-NL" sz="1200" kern="1200" dirty="0" err="1">
                <a:solidFill>
                  <a:schemeClr val="tx1"/>
                </a:solidFill>
                <a:effectLst/>
                <a:latin typeface="+mn-lt"/>
                <a:ea typeface="+mn-ea"/>
                <a:cs typeface="+mn-cs"/>
              </a:rPr>
              <a:t>censura</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morum</a:t>
            </a:r>
            <a:r>
              <a:rPr lang="nl-NL" sz="1200" kern="1200" dirty="0">
                <a:solidFill>
                  <a:schemeClr val="tx1"/>
                </a:solidFill>
                <a:effectLst/>
                <a:latin typeface="+mn-lt"/>
                <a:ea typeface="+mn-ea"/>
                <a:cs typeface="+mn-cs"/>
              </a:rPr>
              <a:t>.</a:t>
            </a:r>
          </a:p>
          <a:p>
            <a:pPr lvl="0"/>
            <a:r>
              <a:rPr lang="nl-NL" sz="1200" kern="1200" dirty="0">
                <a:solidFill>
                  <a:schemeClr val="tx1"/>
                </a:solidFill>
                <a:effectLst/>
                <a:latin typeface="+mn-lt"/>
                <a:ea typeface="+mn-ea"/>
                <a:cs typeface="+mn-cs"/>
              </a:rPr>
              <a:t>Bespreek de functie van de tafelwachten.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Optie 2 – Wat te doen met overgebleven Avondmaalsbrood?</a:t>
            </a:r>
          </a:p>
          <a:p>
            <a:r>
              <a:rPr lang="nl-NL" sz="1200" kern="1200" dirty="0">
                <a:solidFill>
                  <a:schemeClr val="tx1"/>
                </a:solidFill>
                <a:effectLst/>
                <a:latin typeface="+mn-lt"/>
                <a:ea typeface="+mn-ea"/>
                <a:cs typeface="+mn-cs"/>
              </a:rPr>
              <a:t>Een Roomse priester zal het overgebleven brood (ouwel) behoedzaam opbergen in een speciaal kastje. Een protestantse predikant zal het overgebleven brood misschien aan de kippen geven, wat voor een priester ondenkbaar is. Wat vinden de catechisanten hiervan? Waarom is dit voor de priester ondenkbaar?</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Lees samen het formulier. Stel daarbij enkele vragen of laat de catechisanten zoeken naar de indeling van het formulier.</a:t>
            </a:r>
          </a:p>
          <a:p>
            <a:pPr lvl="0"/>
            <a:r>
              <a:rPr lang="nl-NL" sz="1200" kern="1200" dirty="0">
                <a:solidFill>
                  <a:schemeClr val="tx1"/>
                </a:solidFill>
                <a:effectLst/>
                <a:latin typeface="+mn-lt"/>
                <a:ea typeface="+mn-ea"/>
                <a:cs typeface="+mn-cs"/>
              </a:rPr>
              <a:t>Lees en bespreek artikel 35 van de Nederlandse Geloofsbelijdenis. Laat de catechisanten overeenkomsten opzoeken.</a:t>
            </a:r>
          </a:p>
          <a:p>
            <a:pPr lvl="0"/>
            <a:r>
              <a:rPr lang="nl-NL" sz="1200" kern="1200" dirty="0">
                <a:solidFill>
                  <a:schemeClr val="tx1"/>
                </a:solidFill>
                <a:effectLst/>
                <a:latin typeface="+mn-lt"/>
                <a:ea typeface="+mn-ea"/>
                <a:cs typeface="+mn-cs"/>
              </a:rPr>
              <a:t>Vertel iets over Luthers avondmaalsopvatting</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47055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een catechisant de opdracht</a:t>
            </a:r>
            <a:r>
              <a:rPr lang="nl-NL" baseline="0" dirty="0"/>
              <a:t> van de binnenkomer van pagina 64 </a:t>
            </a:r>
            <a:r>
              <a:rPr lang="nl-NL" dirty="0"/>
              <a:t>voorlezen.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Alles!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Christus heeft ook voor u Zijn lichaam aan het kruis geofferd en laten verbreken.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Christus heeft ook voor u Zijn bloed aan het kruis vergoten.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merkt de aanwezigheid van Christus door het geloof!</a:t>
            </a:r>
          </a:p>
          <a:p>
            <a:r>
              <a:rPr lang="nl-NL" dirty="0"/>
              <a:t>Dan krijg je wel brood en wijn, maar meer niet, de Heere wil niet dat wij zo het Heilig Avondmaal gebruiken.</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Overdenken van je zonden. -&gt; Er is niets in de zondaar waarop hij kan vertrouwen. </a:t>
            </a:r>
          </a:p>
          <a:p>
            <a:pPr marL="228600" indent="-228600">
              <a:buAutoNum type="arabicPeriod"/>
            </a:pPr>
            <a:r>
              <a:rPr lang="nl-NL" dirty="0"/>
              <a:t>Geloof ik de beloften van vergeving van God? -&gt; Door het geloof ben je één met Christus.</a:t>
            </a:r>
          </a:p>
          <a:p>
            <a:pPr marL="228600" indent="-228600">
              <a:buAutoNum type="arabicPeriod"/>
            </a:pPr>
            <a:r>
              <a:rPr lang="nl-NL" dirty="0"/>
              <a:t>Ben ik bereid om voor God te leven in dankbaarheid? -&gt; Het moet zichtbaar zijn dat je de Heere dient.</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99158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17-7-2018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Het Heilig Avondmaal</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De sacramenten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Zelfonderzoek</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Welke drie onderdelen van zelfonderzoek noemt het formulier en waarom?</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Zelfonderzoek</a:t>
            </a:r>
          </a:p>
        </p:txBody>
      </p:sp>
      <p:pic>
        <p:nvPicPr>
          <p:cNvPr id="8" name="Tijdelijke aanduiding voor inhoud 5" descr="Afbeelding met computer, object, binnen&#10;&#10;Beschrijving is gegenereerd met zeer hoge betrouwbaarheid">
            <a:extLst>
              <a:ext uri="{FF2B5EF4-FFF2-40B4-BE49-F238E27FC236}">
                <a16:creationId xmlns:a16="http://schemas.microsoft.com/office/drawing/2014/main" id="{6B27B2B3-4A7E-4B36-AE1B-7414FF5ECAE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7818" r="17818"/>
          <a:stretch/>
        </p:blipFill>
        <p:spPr>
          <a:xfrm>
            <a:off x="6983413" y="190500"/>
            <a:ext cx="5014912" cy="6477000"/>
          </a:xfrm>
          <a:prstGeom prst="rect">
            <a:avLst/>
          </a:prstGeom>
        </p:spPr>
      </p:pic>
    </p:spTree>
    <p:extLst>
      <p:ext uri="{BB962C8B-B14F-4D97-AF65-F5344CB8AC3E}">
        <p14:creationId xmlns:p14="http://schemas.microsoft.com/office/powerpoint/2010/main" val="28342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en-US" sz="3600" dirty="0" err="1"/>
              <a:t>Stellingen</a:t>
            </a:r>
            <a:r>
              <a:rPr lang="en-US" sz="3600" dirty="0"/>
              <a:t> </a:t>
            </a:r>
            <a:r>
              <a:rPr lang="en-US" sz="3600" dirty="0" err="1"/>
              <a:t>voor</a:t>
            </a:r>
            <a:r>
              <a:rPr lang="en-US" sz="3600" dirty="0"/>
              <a:t> het </a:t>
            </a:r>
            <a:r>
              <a:rPr lang="en-US" sz="3600" dirty="0" err="1"/>
              <a:t>verwerken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stellingen op bladzijde 67.</a:t>
            </a:r>
          </a:p>
          <a:p>
            <a:endParaRPr lang="nl-NL" dirty="0"/>
          </a:p>
          <a:p>
            <a:endParaRPr lang="nl-NL" dirty="0"/>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pPr marL="0" indent="0">
              <a:buNone/>
            </a:pPr>
            <a:r>
              <a:rPr lang="nl-NL" dirty="0"/>
              <a:t>Christus begeerde het Heilig Avondmaal.</a:t>
            </a:r>
          </a:p>
          <a:p>
            <a:pPr marL="0" indent="0">
              <a:buNone/>
            </a:pPr>
            <a:r>
              <a:rPr lang="nl-NL" dirty="0"/>
              <a:t>Het brood wijst op het Lichaam van Christus.</a:t>
            </a:r>
          </a:p>
          <a:p>
            <a:pPr marL="0" indent="0">
              <a:buNone/>
            </a:pPr>
            <a:r>
              <a:rPr lang="nl-NL" dirty="0"/>
              <a:t>De wijn op het bloed van Christus.</a:t>
            </a:r>
          </a:p>
          <a:p>
            <a:pPr marL="0" indent="0">
              <a:buNone/>
            </a:pPr>
            <a:r>
              <a:rPr lang="nl-NL" dirty="0"/>
              <a:t>Betekenis: Ik voor u!</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lvl="0" indent="0">
              <a:buNone/>
            </a:pPr>
            <a:r>
              <a:rPr lang="nl-NL" sz="1800" b="1" dirty="0">
                <a:solidFill>
                  <a:prstClr val="black"/>
                </a:solidFill>
                <a:latin typeface="Calibri" panose="020F0502020204030204"/>
              </a:rPr>
              <a:t>Wat betekent het Heilig Avondmaal voor jou?</a:t>
            </a:r>
            <a:endParaRPr lang="en-US" sz="1800" b="1" dirty="0">
              <a:solidFill>
                <a:prstClr val="black"/>
              </a:solidFill>
              <a:latin typeface="Calibri" panose="020F0502020204030204"/>
            </a:endParaRPr>
          </a:p>
          <a:p>
            <a:pPr marL="228600" lvl="0" indent="-228600"/>
            <a:endParaRPr lang="en-US" sz="1800" dirty="0">
              <a:solidFill>
                <a:prstClr val="black"/>
              </a:solidFill>
              <a:latin typeface="Calibri" panose="020F0502020204030204"/>
            </a:endParaRPr>
          </a:p>
          <a:p>
            <a:pPr marL="228600" lvl="0" indent="-228600"/>
            <a:r>
              <a:rPr lang="en-US" sz="1800" dirty="0" err="1">
                <a:solidFill>
                  <a:prstClr val="black"/>
                </a:solidFill>
                <a:latin typeface="Calibri" panose="020F0502020204030204"/>
              </a:rPr>
              <a:t>Praat</a:t>
            </a:r>
            <a:r>
              <a:rPr lang="en-US" sz="1800" dirty="0">
                <a:solidFill>
                  <a:prstClr val="black"/>
                </a:solidFill>
                <a:latin typeface="Calibri" panose="020F0502020204030204"/>
              </a:rPr>
              <a:t> </a:t>
            </a:r>
            <a:r>
              <a:rPr lang="en-US" sz="1800" dirty="0" err="1">
                <a:solidFill>
                  <a:prstClr val="black"/>
                </a:solidFill>
                <a:latin typeface="Calibri" panose="020F0502020204030204"/>
              </a:rPr>
              <a:t>er</a:t>
            </a:r>
            <a:r>
              <a:rPr lang="en-US" sz="1800" dirty="0">
                <a:solidFill>
                  <a:prstClr val="black"/>
                </a:solidFill>
                <a:latin typeface="Calibri" panose="020F0502020204030204"/>
              </a:rPr>
              <a:t> over in </a:t>
            </a:r>
            <a:r>
              <a:rPr lang="en-US" sz="1800" dirty="0" err="1">
                <a:solidFill>
                  <a:prstClr val="black"/>
                </a:solidFill>
                <a:latin typeface="Calibri" panose="020F0502020204030204"/>
              </a:rPr>
              <a:t>tweetallen</a:t>
            </a:r>
            <a:r>
              <a:rPr lang="en-US" sz="1800" dirty="0">
                <a:solidFill>
                  <a:prstClr val="black"/>
                </a:solidFill>
                <a:latin typeface="Calibri" panose="020F0502020204030204"/>
              </a:rPr>
              <a:t> en </a:t>
            </a:r>
            <a:r>
              <a:rPr lang="en-US" sz="1800" dirty="0" err="1">
                <a:solidFill>
                  <a:prstClr val="black"/>
                </a:solidFill>
                <a:latin typeface="Calibri" panose="020F0502020204030204"/>
              </a:rPr>
              <a:t>schrijf</a:t>
            </a:r>
            <a:r>
              <a:rPr lang="en-US" sz="1800" dirty="0">
                <a:solidFill>
                  <a:prstClr val="black"/>
                </a:solidFill>
                <a:latin typeface="Calibri" panose="020F0502020204030204"/>
              </a:rPr>
              <a:t> je </a:t>
            </a:r>
            <a:r>
              <a:rPr lang="en-US" sz="1800" dirty="0" err="1">
                <a:solidFill>
                  <a:prstClr val="black"/>
                </a:solidFill>
                <a:latin typeface="Calibri" panose="020F0502020204030204"/>
              </a:rPr>
              <a:t>antwoord</a:t>
            </a:r>
            <a:r>
              <a:rPr lang="en-US" sz="1800" dirty="0">
                <a:solidFill>
                  <a:prstClr val="black"/>
                </a:solidFill>
                <a:latin typeface="Calibri" panose="020F0502020204030204"/>
              </a:rPr>
              <a:t> op </a:t>
            </a:r>
            <a:r>
              <a:rPr lang="en-US" sz="1800" dirty="0" err="1">
                <a:solidFill>
                  <a:prstClr val="black"/>
                </a:solidFill>
                <a:latin typeface="Calibri" panose="020F0502020204030204"/>
              </a:rPr>
              <a:t>bij</a:t>
            </a:r>
            <a:r>
              <a:rPr lang="en-US" sz="1800" dirty="0">
                <a:solidFill>
                  <a:prstClr val="black"/>
                </a:solidFill>
                <a:latin typeface="Calibri" panose="020F0502020204030204"/>
              </a:rPr>
              <a:t> de </a:t>
            </a:r>
            <a:r>
              <a:rPr lang="en-US" sz="1800" dirty="0" err="1">
                <a:solidFill>
                  <a:prstClr val="black"/>
                </a:solidFill>
                <a:latin typeface="Calibri" panose="020F0502020204030204"/>
              </a:rPr>
              <a:t>aantekeningen</a:t>
            </a:r>
            <a:r>
              <a:rPr lang="en-US" sz="1800" dirty="0">
                <a:solidFill>
                  <a:prstClr val="black"/>
                </a:solidFill>
                <a:latin typeface="Calibri" panose="020F0502020204030204"/>
              </a:rPr>
              <a: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68.</a:t>
            </a:r>
          </a:p>
          <a:p>
            <a:pPr marL="228600" lvl="0" indent="-228600"/>
            <a:r>
              <a:rPr lang="en-US" sz="1800" dirty="0" err="1">
                <a:solidFill>
                  <a:prstClr val="black"/>
                </a:solidFill>
                <a:latin typeface="Calibri" panose="020F0502020204030204"/>
              </a:rPr>
              <a:t>Deel</a:t>
            </a:r>
            <a:r>
              <a:rPr lang="en-US" sz="1800" dirty="0">
                <a:solidFill>
                  <a:prstClr val="black"/>
                </a:solidFill>
                <a:latin typeface="Calibri" panose="020F0502020204030204"/>
              </a:rPr>
              <a:t> het met de </a:t>
            </a:r>
            <a:r>
              <a:rPr lang="en-US" sz="1800" dirty="0" err="1">
                <a:solidFill>
                  <a:prstClr val="black"/>
                </a:solidFill>
                <a:latin typeface="Calibri" panose="020F0502020204030204"/>
              </a:rPr>
              <a:t>grote</a:t>
            </a:r>
            <a:r>
              <a:rPr lang="en-US" sz="1800" dirty="0">
                <a:solidFill>
                  <a:prstClr val="black"/>
                </a:solidFill>
                <a:latin typeface="Calibri" panose="020F0502020204030204"/>
              </a:rPr>
              <a:t> </a:t>
            </a:r>
            <a:r>
              <a:rPr lang="en-US" sz="1800" dirty="0" err="1">
                <a:solidFill>
                  <a:prstClr val="black"/>
                </a:solidFill>
                <a:latin typeface="Calibri" panose="020F0502020204030204"/>
              </a:rPr>
              <a:t>groep</a:t>
            </a:r>
            <a:r>
              <a:rPr lang="en-US" sz="1800" dirty="0">
                <a:solidFill>
                  <a:prstClr val="black"/>
                </a:solidFill>
                <a:latin typeface="Calibri" panose="020F0502020204030204"/>
              </a:rPr>
              <a:t>. </a:t>
            </a:r>
          </a:p>
          <a:p>
            <a:pPr marL="228600" lvl="0" indent="-228600"/>
            <a:endParaRPr lang="en-US" sz="1800" dirty="0">
              <a:solidFill>
                <a:prstClr val="black"/>
              </a:solidFill>
              <a:latin typeface="Calibri" panose="020F0502020204030204"/>
            </a:endParaRPr>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Ik hoef me niet voor te bereiden in de week van het Heilig Avondmaal!</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pPr lvl="0"/>
            <a:r>
              <a:rPr lang="en-US" sz="1800" b="1" dirty="0" err="1">
                <a:solidFill>
                  <a:prstClr val="black"/>
                </a:solidFill>
                <a:latin typeface="Calibri" panose="020F0502020204030204"/>
              </a:rPr>
              <a:t>Bespreek</a:t>
            </a:r>
            <a:r>
              <a:rPr lang="en-US" sz="1800" b="1" dirty="0">
                <a:solidFill>
                  <a:prstClr val="black"/>
                </a:solidFill>
                <a:latin typeface="Calibri" panose="020F0502020204030204"/>
              </a:rPr>
              <a:t> in </a:t>
            </a:r>
            <a:r>
              <a:rPr lang="en-US" sz="1800" b="1" dirty="0" err="1">
                <a:solidFill>
                  <a:prstClr val="black"/>
                </a:solidFill>
                <a:latin typeface="Calibri" panose="020F0502020204030204"/>
              </a:rPr>
              <a:t>groepjes</a:t>
            </a:r>
            <a:r>
              <a:rPr lang="en-US" sz="1800" b="1" dirty="0">
                <a:solidFill>
                  <a:prstClr val="black"/>
                </a:solidFill>
                <a:latin typeface="Calibri" panose="020F0502020204030204"/>
              </a:rPr>
              <a:t> van </a:t>
            </a:r>
            <a:r>
              <a:rPr lang="en-US" sz="1800" b="1" dirty="0" err="1">
                <a:solidFill>
                  <a:prstClr val="black"/>
                </a:solidFill>
                <a:latin typeface="Calibri" panose="020F0502020204030204"/>
              </a:rPr>
              <a:t>vier</a:t>
            </a:r>
            <a:r>
              <a:rPr lang="en-US" sz="1800" b="1" dirty="0">
                <a:solidFill>
                  <a:prstClr val="black"/>
                </a:solidFill>
                <a:latin typeface="Calibri" panose="020F0502020204030204"/>
              </a:rPr>
              <a:t> wat </a:t>
            </a:r>
            <a:r>
              <a:rPr lang="en-US" sz="1800" b="1" dirty="0" err="1">
                <a:solidFill>
                  <a:prstClr val="black"/>
                </a:solidFill>
                <a:latin typeface="Calibri" panose="020F0502020204030204"/>
              </a:rPr>
              <a:t>volgens</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jullie</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reden</a:t>
            </a:r>
            <a:r>
              <a:rPr lang="en-US" sz="1800" b="1" dirty="0">
                <a:solidFill>
                  <a:prstClr val="black"/>
                </a:solidFill>
                <a:latin typeface="Calibri" panose="020F0502020204030204"/>
              </a:rPr>
              <a:t> is </a:t>
            </a:r>
            <a:r>
              <a:rPr lang="en-US" sz="1800" b="1" dirty="0" err="1">
                <a:solidFill>
                  <a:prstClr val="black"/>
                </a:solidFill>
                <a:latin typeface="Calibri" panose="020F0502020204030204"/>
              </a:rPr>
              <a:t>dat</a:t>
            </a:r>
            <a:r>
              <a:rPr lang="en-US" sz="1800" b="1" dirty="0">
                <a:solidFill>
                  <a:prstClr val="black"/>
                </a:solidFill>
                <a:latin typeface="Calibri" panose="020F0502020204030204"/>
              </a:rPr>
              <a:t> de </a:t>
            </a:r>
            <a:r>
              <a:rPr lang="en-US" sz="1800" b="1" dirty="0" err="1">
                <a:solidFill>
                  <a:prstClr val="black"/>
                </a:solidFill>
                <a:latin typeface="Calibri" panose="020F0502020204030204"/>
              </a:rPr>
              <a:t>Heere</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Jezus</a:t>
            </a:r>
            <a:r>
              <a:rPr lang="en-US" sz="1800" b="1" dirty="0">
                <a:solidFill>
                  <a:prstClr val="black"/>
                </a:solidFill>
                <a:latin typeface="Calibri" panose="020F0502020204030204"/>
              </a:rPr>
              <a:t> het Heilig </a:t>
            </a:r>
            <a:r>
              <a:rPr lang="en-US" sz="1800" b="1" dirty="0" err="1">
                <a:solidFill>
                  <a:prstClr val="black"/>
                </a:solidFill>
                <a:latin typeface="Calibri" panose="020F0502020204030204"/>
              </a:rPr>
              <a:t>Avondmaal</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heeft</a:t>
            </a:r>
            <a:r>
              <a:rPr lang="en-US" sz="1800" b="1" dirty="0">
                <a:solidFill>
                  <a:prstClr val="black"/>
                </a:solidFill>
                <a:latin typeface="Calibri" panose="020F0502020204030204"/>
              </a:rPr>
              <a:t> </a:t>
            </a:r>
            <a:r>
              <a:rPr lang="en-US" sz="1800" b="1" dirty="0" err="1">
                <a:solidFill>
                  <a:prstClr val="black"/>
                </a:solidFill>
                <a:latin typeface="Calibri" panose="020F0502020204030204"/>
              </a:rPr>
              <a:t>ingesteld</a:t>
            </a:r>
            <a:r>
              <a:rPr lang="en-US" sz="1800" b="1" dirty="0">
                <a:solidFill>
                  <a:prstClr val="black"/>
                </a:solidFill>
                <a:latin typeface="Calibri" panose="020F0502020204030204"/>
              </a:rPr>
              <a:t>. </a:t>
            </a:r>
          </a:p>
          <a:p>
            <a:pPr lvl="0"/>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Schrijf</a:t>
            </a:r>
            <a:r>
              <a:rPr lang="en-US" sz="1800" dirty="0">
                <a:solidFill>
                  <a:prstClr val="black"/>
                </a:solidFill>
                <a:latin typeface="Calibri" panose="020F0502020204030204"/>
              </a:rPr>
              <a:t> het op </a:t>
            </a:r>
            <a:r>
              <a:rPr lang="en-US" sz="1800" dirty="0" err="1">
                <a:solidFill>
                  <a:prstClr val="black"/>
                </a:solidFill>
                <a:latin typeface="Calibri" panose="020F0502020204030204"/>
              </a:rPr>
              <a:t>pagina</a:t>
            </a:r>
            <a:r>
              <a:rPr lang="en-US" sz="1800" dirty="0">
                <a:solidFill>
                  <a:prstClr val="black"/>
                </a:solidFill>
                <a:latin typeface="Calibri" panose="020F0502020204030204"/>
              </a:rPr>
              <a:t> 68.</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Opdracht / 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err="1">
                <a:solidFill>
                  <a:prstClr val="black"/>
                </a:solidFill>
                <a:latin typeface="Calibri" panose="020F0502020204030204"/>
              </a:rPr>
              <a:t>Censura</a:t>
            </a:r>
            <a:r>
              <a:rPr lang="en-US" sz="1800" dirty="0">
                <a:solidFill>
                  <a:prstClr val="black"/>
                </a:solidFill>
                <a:latin typeface="Calibri" panose="020F0502020204030204"/>
              </a:rPr>
              <a:t> </a:t>
            </a:r>
            <a:r>
              <a:rPr lang="en-US" sz="1800" dirty="0" err="1">
                <a:solidFill>
                  <a:prstClr val="black"/>
                </a:solidFill>
                <a:latin typeface="Calibri" panose="020F0502020204030204"/>
              </a:rPr>
              <a:t>morum</a:t>
            </a:r>
            <a:endParaRPr lang="en-US" sz="1800" dirty="0">
              <a:solidFill>
                <a:prstClr val="black"/>
              </a:solidFill>
              <a:latin typeface="Calibri" panose="020F0502020204030204"/>
            </a:endParaRPr>
          </a:p>
          <a:p>
            <a:pPr lvl="0" indent="-228600">
              <a:buFont typeface="Arial" panose="020B0604020202020204" pitchFamily="34" charset="0"/>
              <a:buChar char="•"/>
            </a:pPr>
            <a:r>
              <a:rPr lang="en-US" sz="1800" dirty="0" err="1">
                <a:solidFill>
                  <a:prstClr val="black"/>
                </a:solidFill>
                <a:latin typeface="Calibri" panose="020F0502020204030204"/>
              </a:rPr>
              <a:t>Tafelwachten</a:t>
            </a:r>
            <a:endParaRPr lang="en-US" sz="1800" dirty="0">
              <a:solidFill>
                <a:prstClr val="black"/>
              </a:solidFill>
              <a:latin typeface="Calibri" panose="020F0502020204030204"/>
            </a:endParaRPr>
          </a:p>
        </p:txBody>
      </p:sp>
      <p:sp>
        <p:nvSpPr>
          <p:cNvPr id="11" name="Tijdelijke aanduiding voor verticale tekst 10">
            <a:extLst>
              <a:ext uri="{FF2B5EF4-FFF2-40B4-BE49-F238E27FC236}">
                <a16:creationId xmlns:a16="http://schemas.microsoft.com/office/drawing/2014/main" id="{D654398E-A40D-4499-BC37-9C945B80EC74}"/>
              </a:ext>
            </a:extLst>
          </p:cNvPr>
          <p:cNvSpPr>
            <a:spLocks noGrp="1"/>
          </p:cNvSpPr>
          <p:nvPr>
            <p:ph type="body" orient="vert" sz="quarter" idx="10"/>
          </p:nvPr>
        </p:nvSpPr>
        <p:spPr/>
        <p:txBody>
          <a:bodyPr>
            <a:normAutofit fontScale="77500" lnSpcReduction="20000"/>
          </a:bodyPr>
          <a:lstStyle/>
          <a:p>
            <a:r>
              <a:rPr lang="nl-NL" dirty="0"/>
              <a:t>Opdracht / Alternatieve binnenkomer (1)</a:t>
            </a:r>
          </a:p>
        </p:txBody>
      </p:sp>
      <p:pic>
        <p:nvPicPr>
          <p:cNvPr id="8" name="Tijdelijke aanduiding voor inhoud 7">
            <a:extLst>
              <a:ext uri="{FF2B5EF4-FFF2-40B4-BE49-F238E27FC236}">
                <a16:creationId xmlns:a16="http://schemas.microsoft.com/office/drawing/2014/main" id="{EB61BD37-FD81-4821-8992-4515B46998E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a:effectLst/>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111:3</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en-US" dirty="0"/>
              <a:t>1 Korinthe 11:23-29</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Opdracht / 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indent="-228600">
              <a:buFont typeface="Arial" panose="020B0604020202020204" pitchFamily="34" charset="0"/>
              <a:buChar char="•"/>
            </a:pPr>
            <a:r>
              <a:rPr lang="en-US" sz="1800" dirty="0">
                <a:solidFill>
                  <a:prstClr val="black"/>
                </a:solidFill>
                <a:latin typeface="Calibri" panose="020F0502020204030204"/>
              </a:rPr>
              <a:t>Wat </a:t>
            </a:r>
            <a:r>
              <a:rPr lang="en-US" sz="1800" dirty="0" err="1">
                <a:solidFill>
                  <a:prstClr val="black"/>
                </a:solidFill>
                <a:latin typeface="Calibri" panose="020F0502020204030204"/>
              </a:rPr>
              <a:t>te</a:t>
            </a:r>
            <a:r>
              <a:rPr lang="en-US" sz="1800" dirty="0">
                <a:solidFill>
                  <a:prstClr val="black"/>
                </a:solidFill>
                <a:latin typeface="Calibri" panose="020F0502020204030204"/>
              </a:rPr>
              <a:t> </a:t>
            </a:r>
            <a:r>
              <a:rPr lang="en-US" sz="1800" dirty="0" err="1">
                <a:solidFill>
                  <a:prstClr val="black"/>
                </a:solidFill>
                <a:latin typeface="Calibri" panose="020F0502020204030204"/>
              </a:rPr>
              <a:t>doen</a:t>
            </a:r>
            <a:r>
              <a:rPr lang="en-US" sz="1800" dirty="0">
                <a:solidFill>
                  <a:prstClr val="black"/>
                </a:solidFill>
                <a:latin typeface="Calibri" panose="020F0502020204030204"/>
              </a:rPr>
              <a:t> met </a:t>
            </a:r>
            <a:r>
              <a:rPr lang="en-US" sz="1800" dirty="0" err="1">
                <a:solidFill>
                  <a:prstClr val="black"/>
                </a:solidFill>
                <a:latin typeface="Calibri" panose="020F0502020204030204"/>
              </a:rPr>
              <a:t>overgebleven</a:t>
            </a:r>
            <a:r>
              <a:rPr lang="en-US" sz="1800" dirty="0">
                <a:solidFill>
                  <a:prstClr val="black"/>
                </a:solidFill>
                <a:latin typeface="Calibri" panose="020F0502020204030204"/>
              </a:rPr>
              <a:t> </a:t>
            </a:r>
            <a:r>
              <a:rPr lang="en-US" sz="1800" dirty="0" err="1">
                <a:solidFill>
                  <a:prstClr val="black"/>
                </a:solidFill>
                <a:latin typeface="Calibri" panose="020F0502020204030204"/>
              </a:rPr>
              <a:t>Avondmaalsbrood</a:t>
            </a:r>
            <a:r>
              <a:rPr lang="en-US" sz="1800" dirty="0">
                <a:solidFill>
                  <a:prstClr val="black"/>
                </a:solidFill>
                <a:latin typeface="Calibri" panose="020F0502020204030204"/>
              </a:rPr>
              <a:t>?</a:t>
            </a:r>
          </a:p>
          <a:p>
            <a:pPr marL="228600" lvl="0" indent="-228600">
              <a:buFont typeface="Arial" panose="020B0604020202020204" pitchFamily="34" charset="0"/>
              <a:buChar char="•"/>
            </a:pPr>
            <a:endParaRPr lang="en-US" sz="1800" dirty="0">
              <a:solidFill>
                <a:prstClr val="black"/>
              </a:solidFill>
              <a:latin typeface="Calibri" panose="020F0502020204030204"/>
            </a:endParaRPr>
          </a:p>
        </p:txBody>
      </p:sp>
      <p:sp>
        <p:nvSpPr>
          <p:cNvPr id="5" name="Tijdelijke aanduiding voor verticale tekst 4">
            <a:extLst>
              <a:ext uri="{FF2B5EF4-FFF2-40B4-BE49-F238E27FC236}">
                <a16:creationId xmlns:a16="http://schemas.microsoft.com/office/drawing/2014/main" id="{1BDA795E-FEC4-4D5F-9688-BAF4C60E8EC4}"/>
              </a:ext>
            </a:extLst>
          </p:cNvPr>
          <p:cNvSpPr>
            <a:spLocks noGrp="1"/>
          </p:cNvSpPr>
          <p:nvPr>
            <p:ph type="body" orient="vert" sz="quarter" idx="10"/>
          </p:nvPr>
        </p:nvSpPr>
        <p:spPr/>
        <p:txBody>
          <a:bodyPr>
            <a:normAutofit fontScale="77500" lnSpcReduction="20000"/>
          </a:bodyPr>
          <a:lstStyle/>
          <a:p>
            <a:r>
              <a:rPr lang="nl-NL" dirty="0"/>
              <a:t>Opdracht / Alternatieve binnenkomer (2)</a:t>
            </a:r>
          </a:p>
        </p:txBody>
      </p:sp>
      <p:pic>
        <p:nvPicPr>
          <p:cNvPr id="8" name="Tijdelijke aanduiding voor inhoud 5" descr="Afbeelding met binnen, tafel, muur, taart&#10;&#10;Beschrijving is gegenereerd met zeer hoge betrouwbaarheid">
            <a:extLst>
              <a:ext uri="{FF2B5EF4-FFF2-40B4-BE49-F238E27FC236}">
                <a16:creationId xmlns:a16="http://schemas.microsoft.com/office/drawing/2014/main" id="{E68F2368-1711-4C89-94DD-A025882F283C}"/>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a:bodyPr>
          <a:lstStyle/>
          <a:p>
            <a:r>
              <a:rPr lang="en-US" dirty="0" err="1"/>
              <a:t>Verdieping</a:t>
            </a:r>
            <a:endParaRPr lang="nl-NL" dirty="0"/>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28600" lvl="0" indent="-228600">
              <a:buFont typeface="Arial" panose="020B0604020202020204" pitchFamily="34" charset="0"/>
              <a:buChar char="•"/>
            </a:pPr>
            <a:r>
              <a:rPr lang="en-US" sz="1800" dirty="0" err="1">
                <a:solidFill>
                  <a:prstClr val="black"/>
                </a:solidFill>
                <a:latin typeface="Calibri" panose="020F0502020204030204"/>
              </a:rPr>
              <a:t>Formulier</a:t>
            </a:r>
            <a:endParaRPr lang="en-US" sz="1800" dirty="0">
              <a:solidFill>
                <a:prstClr val="black"/>
              </a:solidFill>
              <a:latin typeface="Calibri" panose="020F0502020204030204"/>
            </a:endParaRPr>
          </a:p>
          <a:p>
            <a:pPr marL="228600" lvl="0" indent="-228600">
              <a:buFont typeface="Arial" panose="020B0604020202020204" pitchFamily="34" charset="0"/>
              <a:buChar char="•"/>
            </a:pPr>
            <a:r>
              <a:rPr lang="en-US" sz="1800" dirty="0" err="1">
                <a:solidFill>
                  <a:prstClr val="black"/>
                </a:solidFill>
                <a:latin typeface="Calibri" panose="020F0502020204030204"/>
              </a:rPr>
              <a:t>Nederlandse</a:t>
            </a:r>
            <a:r>
              <a:rPr lang="en-US" sz="1800" dirty="0">
                <a:solidFill>
                  <a:prstClr val="black"/>
                </a:solidFill>
                <a:latin typeface="Calibri" panose="020F0502020204030204"/>
              </a:rPr>
              <a:t> </a:t>
            </a:r>
            <a:r>
              <a:rPr lang="en-US" sz="1800" dirty="0" err="1">
                <a:solidFill>
                  <a:prstClr val="black"/>
                </a:solidFill>
                <a:latin typeface="Calibri" panose="020F0502020204030204"/>
              </a:rPr>
              <a:t>Geloofsbelijdenis</a:t>
            </a:r>
            <a:r>
              <a:rPr lang="en-US" sz="1800" dirty="0">
                <a:solidFill>
                  <a:prstClr val="black"/>
                </a:solidFill>
                <a:latin typeface="Calibri" panose="020F0502020204030204"/>
              </a:rPr>
              <a:t> </a:t>
            </a:r>
            <a:r>
              <a:rPr lang="en-US" sz="1800" dirty="0" err="1">
                <a:solidFill>
                  <a:prstClr val="black"/>
                </a:solidFill>
                <a:latin typeface="Calibri" panose="020F0502020204030204"/>
              </a:rPr>
              <a:t>artikel</a:t>
            </a:r>
            <a:r>
              <a:rPr lang="en-US" sz="1800" dirty="0">
                <a:solidFill>
                  <a:prstClr val="black"/>
                </a:solidFill>
                <a:latin typeface="Calibri" panose="020F0502020204030204"/>
              </a:rPr>
              <a:t> 35</a:t>
            </a:r>
          </a:p>
          <a:p>
            <a:pPr marL="228600" lvl="0" indent="-228600">
              <a:buFont typeface="Arial" panose="020B0604020202020204" pitchFamily="34" charset="0"/>
              <a:buChar char="•"/>
            </a:pPr>
            <a:r>
              <a:rPr lang="en-US" sz="1800" dirty="0">
                <a:solidFill>
                  <a:prstClr val="black"/>
                </a:solidFill>
                <a:latin typeface="Calibri" panose="020F0502020204030204"/>
              </a:rPr>
              <a:t>Luther</a:t>
            </a:r>
          </a:p>
        </p:txBody>
      </p:sp>
      <p:sp>
        <p:nvSpPr>
          <p:cNvPr id="4" name="Tijdelijke aanduiding voor verticale tekst 3">
            <a:extLst>
              <a:ext uri="{FF2B5EF4-FFF2-40B4-BE49-F238E27FC236}">
                <a16:creationId xmlns:a16="http://schemas.microsoft.com/office/drawing/2014/main" id="{BB6FACEF-3C0E-4DD0-9263-720E5B315491}"/>
              </a:ext>
            </a:extLst>
          </p:cNvPr>
          <p:cNvSpPr>
            <a:spLocks noGrp="1"/>
          </p:cNvSpPr>
          <p:nvPr>
            <p:ph type="body" orient="vert" sz="quarter" idx="10"/>
          </p:nvPr>
        </p:nvSpPr>
        <p:spPr/>
        <p:txBody>
          <a:bodyPr/>
          <a:lstStyle/>
          <a:p>
            <a:r>
              <a:rPr lang="en-US" dirty="0" err="1"/>
              <a:t>Verdieping</a:t>
            </a:r>
            <a:endParaRPr lang="nl-NL" dirty="0"/>
          </a:p>
        </p:txBody>
      </p:sp>
      <p:pic>
        <p:nvPicPr>
          <p:cNvPr id="8" name="Tijdelijke aanduiding voor inhoud 7" descr="Afbeelding met binnen, tafel, muur, taart&#10;&#10;Beschrijving is gegenereerd met zeer hoge betrouwbaarheid">
            <a:extLst>
              <a:ext uri="{FF2B5EF4-FFF2-40B4-BE49-F238E27FC236}">
                <a16:creationId xmlns:a16="http://schemas.microsoft.com/office/drawing/2014/main" id="{502B6A4A-AD31-498D-8210-56F70C95EB1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a:effectLst/>
        </p:spPr>
      </p:pic>
    </p:spTree>
    <p:extLst>
      <p:ext uri="{BB962C8B-B14F-4D97-AF65-F5344CB8AC3E}">
        <p14:creationId xmlns:p14="http://schemas.microsoft.com/office/powerpoint/2010/main" val="3743358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a:bodyPr>
          <a:lstStyle/>
          <a:p>
            <a:r>
              <a:rPr lang="nl-NL" dirty="0"/>
              <a:t>1. Lezen &gt; Je stelt jezelf de vraag: Wat staat er?</a:t>
            </a:r>
          </a:p>
          <a:p>
            <a:endParaRPr lang="nl-NL" dirty="0"/>
          </a:p>
          <a:p>
            <a:r>
              <a:rPr lang="nl-NL" dirty="0"/>
              <a:t>2. Luisteren &gt; Je stelt jezelf de vraag: Wat betekent het?</a:t>
            </a:r>
          </a:p>
          <a:p>
            <a:endParaRPr lang="nl-NL" dirty="0"/>
          </a:p>
          <a:p>
            <a:r>
              <a:rPr lang="nl-NL" dirty="0"/>
              <a:t>3. Leren &gt; Je stelt jezelf de vraag: Hoe beïnvloedt dit mijn leven?</a:t>
            </a:r>
          </a:p>
          <a:p>
            <a:endParaRPr lang="nl-NL"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7" name="Tijdelijke aanduiding voor inhoud 7">
            <a:extLst>
              <a:ext uri="{FF2B5EF4-FFF2-40B4-BE49-F238E27FC236}">
                <a16:creationId xmlns:a16="http://schemas.microsoft.com/office/drawing/2014/main" id="{510170E5-56A5-4CA5-9D86-1E69DA536E98}"/>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waarom de Heere het Heilig Avondmaal heeft ingesteld. </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wat er voor mij nodig is om deel te nemen aan het Heilig Avondmaal</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wat het verschil is tussen de roomse mis en het Heilig Avondmaal</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en-US" dirty="0"/>
              <a:t>Begrip: Christus’ </a:t>
            </a:r>
            <a:r>
              <a:rPr lang="en-US" dirty="0" err="1"/>
              <a:t>begeerte</a:t>
            </a:r>
            <a:endParaRPr lang="nl-NL" dirty="0"/>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Wat doet Christus voor het Heilig Avondmaal?</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Christus’ </a:t>
            </a:r>
            <a:r>
              <a:rPr lang="en-US" dirty="0" err="1"/>
              <a:t>begeerte</a:t>
            </a:r>
            <a:endParaRPr lang="nl-NL" dirty="0"/>
          </a:p>
        </p:txBody>
      </p:sp>
      <p:pic>
        <p:nvPicPr>
          <p:cNvPr id="9" name="Tijdelijke aanduiding voor inhoud 5">
            <a:extLst>
              <a:ext uri="{FF2B5EF4-FFF2-40B4-BE49-F238E27FC236}">
                <a16:creationId xmlns:a16="http://schemas.microsoft.com/office/drawing/2014/main" id="{FBEC4F66-C2D5-4CC3-A503-B9BB067650F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612" r="11612"/>
          <a:stretch>
            <a:fillRect/>
          </a:stretch>
        </p:blipFill>
        <p:spPr>
          <a:xfrm>
            <a:off x="6983413" y="190500"/>
            <a:ext cx="5014912" cy="6477000"/>
          </a:xfrm>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en-US" dirty="0"/>
              <a:t>Begrip: het brood </a:t>
            </a:r>
            <a:r>
              <a:rPr lang="en-US" dirty="0" err="1"/>
              <a:t>als</a:t>
            </a:r>
            <a:r>
              <a:rPr lang="en-US" dirty="0"/>
              <a:t> het </a:t>
            </a:r>
            <a:r>
              <a:rPr lang="en-US" dirty="0" err="1"/>
              <a:t>lichaam</a:t>
            </a:r>
            <a:r>
              <a:rPr lang="en-US" dirty="0"/>
              <a:t> van Christus</a:t>
            </a:r>
            <a:endParaRPr lang="nl-NL" dirty="0"/>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wijst het brood op?</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het brood als het lichaam van Christus</a:t>
            </a:r>
          </a:p>
        </p:txBody>
      </p:sp>
      <p:pic>
        <p:nvPicPr>
          <p:cNvPr id="9" name="Tijdelijke aanduiding voor inhoud 6" descr="Afbeelding met binnen, tafel, muur, taart&#10;&#10;Beschrijving is gegenereerd met zeer hoge betrouwbaarheid">
            <a:extLst>
              <a:ext uri="{FF2B5EF4-FFF2-40B4-BE49-F238E27FC236}">
                <a16:creationId xmlns:a16="http://schemas.microsoft.com/office/drawing/2014/main" id="{1F0F5F24-EA48-4AE8-8826-4715AB5B94A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De wijn als het bloed van Christus</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wijst het bloed van Christus op?</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De wijn als het bloed van Christus</a:t>
            </a:r>
          </a:p>
        </p:txBody>
      </p:sp>
      <p:pic>
        <p:nvPicPr>
          <p:cNvPr id="9" name="Tijdelijke aanduiding voor inhoud 6" descr="Afbeelding met binnen, tafel, muur, taart&#10;&#10;Beschrijving is gegenereerd met zeer hoge betrouwbaarheid">
            <a:extLst>
              <a:ext uri="{FF2B5EF4-FFF2-40B4-BE49-F238E27FC236}">
                <a16:creationId xmlns:a16="http://schemas.microsoft.com/office/drawing/2014/main" id="{58A6F83A-CA33-445D-8E40-6BE9C97DA15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xfrm>
            <a:off x="6983413" y="190500"/>
            <a:ext cx="5014912" cy="6477000"/>
          </a:xfrm>
          <a:prstGeom prst="rect">
            <a:avLst/>
          </a:prstGeom>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Gemeenschap met Christus</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is Christus aanwezig in het Heilig Avondmaal?</a:t>
            </a:r>
          </a:p>
          <a:p>
            <a:pPr marL="285750" indent="-285750">
              <a:buFont typeface="Arial" panose="020B0604020202020204" pitchFamily="34" charset="0"/>
              <a:buChar char="•"/>
            </a:pPr>
            <a:r>
              <a:rPr lang="nl-NL" dirty="0"/>
              <a:t>Wat als je zonder geloof aan het Heilig Avondmaal komt?</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fontScale="85000" lnSpcReduction="10000"/>
          </a:bodyPr>
          <a:lstStyle/>
          <a:p>
            <a:r>
              <a:rPr lang="nl-NL" dirty="0"/>
              <a:t>Begrip: Gemeenschap met Christus</a:t>
            </a:r>
          </a:p>
        </p:txBody>
      </p:sp>
      <p:pic>
        <p:nvPicPr>
          <p:cNvPr id="9" name="Tijdelijke aanduiding voor inhoud 6">
            <a:extLst>
              <a:ext uri="{FF2B5EF4-FFF2-40B4-BE49-F238E27FC236}">
                <a16:creationId xmlns:a16="http://schemas.microsoft.com/office/drawing/2014/main" id="{05EBB0FB-87D2-476F-9B1B-5F4FE1E65CB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1369" r="11369"/>
          <a:stretch/>
        </p:blipFill>
        <p:spPr>
          <a:xfrm>
            <a:off x="6983413" y="190500"/>
            <a:ext cx="5014912" cy="6477000"/>
          </a:xfrm>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C609D95-11D5-4322-8EE6-AEEC07055C2D}"/>
</file>

<file path=customXml/itemProps2.xml><?xml version="1.0" encoding="utf-8"?>
<ds:datastoreItem xmlns:ds="http://schemas.openxmlformats.org/officeDocument/2006/customXml" ds:itemID="{12BF8BA7-636E-4C73-AD62-E17BF8B712D0}"/>
</file>

<file path=customXml/itemProps3.xml><?xml version="1.0" encoding="utf-8"?>
<ds:datastoreItem xmlns:ds="http://schemas.openxmlformats.org/officeDocument/2006/customXml" ds:itemID="{F5CBCFE7-3837-4AEA-8690-3574C64622A1}"/>
</file>

<file path=docProps/app.xml><?xml version="1.0" encoding="utf-8"?>
<Properties xmlns="http://schemas.openxmlformats.org/officeDocument/2006/extended-properties" xmlns:vt="http://schemas.openxmlformats.org/officeDocument/2006/docPropsVTypes">
  <Template>LeerMij-catechesatiemethode-HHJO</Template>
  <TotalTime>132</TotalTime>
  <Words>694</Words>
  <Application>Microsoft Office PowerPoint</Application>
  <PresentationFormat>Breedbeeld</PresentationFormat>
  <Paragraphs>104</Paragraphs>
  <Slides>21</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ITC Officina Serif Std Book</vt:lpstr>
      <vt:lpstr>Segoe UI</vt:lpstr>
      <vt:lpstr>Office-thema</vt:lpstr>
      <vt:lpstr>De sacramenten</vt:lpstr>
      <vt:lpstr>Opening</vt:lpstr>
      <vt:lpstr>Bijbelstudie</vt:lpstr>
      <vt:lpstr>Binnenkomer</vt:lpstr>
      <vt:lpstr>Doelen</vt:lpstr>
      <vt:lpstr>Begrip: Christus’ begeerte</vt:lpstr>
      <vt:lpstr>Begrip: het brood als het lichaam van Christus</vt:lpstr>
      <vt:lpstr>Begrip: De wijn als het bloed van Christus</vt:lpstr>
      <vt:lpstr>Begrip: Gemeenschap met Christus</vt:lpstr>
      <vt:lpstr>Begrip: Zelfonderzoek</vt:lpstr>
      <vt:lpstr>Stellingen voor het verwerken</vt:lpstr>
      <vt:lpstr>Samenvatting</vt:lpstr>
      <vt:lpstr>Huiswerk volgende keer</vt:lpstr>
      <vt:lpstr>Verwerkingsopdracht</vt:lpstr>
      <vt:lpstr>Stelling</vt:lpstr>
      <vt:lpstr>Bespreekopdracht</vt:lpstr>
      <vt:lpstr>Woordweb</vt:lpstr>
      <vt:lpstr>Verhaal</vt:lpstr>
      <vt:lpstr>Opdracht / Alternatieve binnenkomer (1)</vt:lpstr>
      <vt:lpstr>Opdracht / Alternatieve binnenkomer (2)</vt:lpstr>
      <vt:lpstr>Verdieping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23</cp:revision>
  <dcterms:created xsi:type="dcterms:W3CDTF">2018-01-11T12:38:21Z</dcterms:created>
  <dcterms:modified xsi:type="dcterms:W3CDTF">2018-07-17T12:16:56Z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