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69" r:id="rId15"/>
    <p:sldId id="270" r:id="rId16"/>
    <p:sldId id="271" r:id="rId17"/>
    <p:sldId id="272" r:id="rId18"/>
    <p:sldId id="273" r:id="rId19"/>
    <p:sldId id="274" r:id="rId20"/>
    <p:sldId id="276" r:id="rId21"/>
    <p:sldId id="277"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43" d="100"/>
          <a:sy n="43" d="100"/>
        </p:scale>
        <p:origin x="66" y="210"/>
      </p:cViewPr>
      <p:guideLst/>
    </p:cSldViewPr>
  </p:slideViewPr>
  <p:notesTextViewPr>
    <p:cViewPr>
      <p:scale>
        <a:sx n="1" d="1"/>
        <a:sy n="1" d="1"/>
      </p:scale>
      <p:origin x="0" y="-12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17-7-2018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Geef jongeren de opdracht om een lijstje te maken met 10 dingen die ze doen, waarvan ze weten dat die niet (helemaal) goed zijn. Geef hier 5 minuten de tijd voor.</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Laat hen vervolgens 10 dingen opschrijven die ze eigenlijk beter of anders zouden moeten doen. Geef hier opnieuw 5 minuten voor.</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Bespreek vervolgens de volgende stelling en vragen:</a:t>
            </a:r>
          </a:p>
          <a:p>
            <a:pPr lvl="0"/>
            <a:r>
              <a:rPr lang="nl-NL" sz="1200" kern="1200" dirty="0">
                <a:solidFill>
                  <a:schemeClr val="tx1"/>
                </a:solidFill>
                <a:effectLst/>
                <a:latin typeface="+mn-lt"/>
                <a:ea typeface="+mn-ea"/>
                <a:cs typeface="+mn-cs"/>
              </a:rPr>
              <a:t>Stelling: Bekering betekent stoppen met het doen van de dingen die je in je eerste lijstje hebt opgeschreven en gaan doen wat je op je tweede lijstje hebt opgeschreven.</a:t>
            </a:r>
          </a:p>
          <a:p>
            <a:pPr lvl="0"/>
            <a:r>
              <a:rPr lang="nl-NL" sz="1200" kern="1200" dirty="0">
                <a:solidFill>
                  <a:schemeClr val="tx1"/>
                </a:solidFill>
                <a:effectLst/>
                <a:latin typeface="+mn-lt"/>
                <a:ea typeface="+mn-ea"/>
                <a:cs typeface="+mn-cs"/>
              </a:rPr>
              <a:t>Vraag: Kun je stoppen met de dingen die je op je eerste lijstje hebt opgeschreven? Waarom wel/niet?</a:t>
            </a:r>
          </a:p>
          <a:p>
            <a:pPr lvl="0"/>
            <a:r>
              <a:rPr lang="nl-NL" sz="1200" kern="1200" dirty="0">
                <a:solidFill>
                  <a:schemeClr val="tx1"/>
                </a:solidFill>
                <a:effectLst/>
                <a:latin typeface="+mn-lt"/>
                <a:ea typeface="+mn-ea"/>
                <a:cs typeface="+mn-cs"/>
              </a:rPr>
              <a:t>Vraag: Kun je doen wat je op je tweede lijstje hebt opgeschreven? Waarom wel/niet?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Benadruk bij het beantwoorden van de vragen dat wij in eigen kracht dat niet kunnen. Breken met de zonde en het goede gaan doen kan alleen in Gods kracht. Bekering is steeds weer als een bedelaar tot God gaan om van Hem kracht en hulp te vragen om de strijd met de zonde aan te gaan en het goede te doen.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Geef jongeren de opdracht om een lijstje te maken met 10 dingen die ze doen, waarvan ze weten dat die niet (helemaal) goed zijn. Geef hier 5 minuten de tijd voor.</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Laat hen vervolgens 10 dingen opschrijven die ze eigenlijk beter of anders zouden moeten doen. Geef hier opnieuw 5 minuten voor.</a:t>
            </a:r>
          </a:p>
          <a:p>
            <a:r>
              <a:rPr lang="nl-NL" sz="1200" kern="1200" dirty="0">
                <a:solidFill>
                  <a:schemeClr val="tx1"/>
                </a:solidFill>
                <a:effectLst/>
                <a:latin typeface="+mn-lt"/>
                <a:ea typeface="+mn-ea"/>
                <a:cs typeface="+mn-cs"/>
              </a:rPr>
              <a:t> </a:t>
            </a:r>
          </a:p>
          <a:p>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Bespreek vervolgens de volgende stelling en vragen:</a:t>
            </a:r>
          </a:p>
          <a:p>
            <a:pPr lvl="0"/>
            <a:r>
              <a:rPr lang="nl-NL" sz="1200" kern="1200" dirty="0">
                <a:solidFill>
                  <a:schemeClr val="tx1"/>
                </a:solidFill>
                <a:effectLst/>
                <a:latin typeface="+mn-lt"/>
                <a:ea typeface="+mn-ea"/>
                <a:cs typeface="+mn-cs"/>
              </a:rPr>
              <a:t>Stelling: Bekering betekent stoppen met het doen van de dingen die je in je eerste lijstje hebt opgeschreven en gaan doen wat je op je tweede lijstje hebt opgeschreven.</a:t>
            </a:r>
          </a:p>
          <a:p>
            <a:pPr lvl="0"/>
            <a:r>
              <a:rPr lang="nl-NL" sz="1200" kern="1200" dirty="0">
                <a:solidFill>
                  <a:schemeClr val="tx1"/>
                </a:solidFill>
                <a:effectLst/>
                <a:latin typeface="+mn-lt"/>
                <a:ea typeface="+mn-ea"/>
                <a:cs typeface="+mn-cs"/>
              </a:rPr>
              <a:t>Vraag: Kun je stoppen met de dingen die je op je eerste lijstje hebt opgeschreven? Waarom wel/niet?</a:t>
            </a:r>
          </a:p>
          <a:p>
            <a:pPr lvl="0"/>
            <a:r>
              <a:rPr lang="nl-NL" sz="1200" kern="1200" dirty="0">
                <a:solidFill>
                  <a:schemeClr val="tx1"/>
                </a:solidFill>
                <a:effectLst/>
                <a:latin typeface="+mn-lt"/>
                <a:ea typeface="+mn-ea"/>
                <a:cs typeface="+mn-cs"/>
              </a:rPr>
              <a:t>Vraag: Kun je doen wat je op je tweede lijstje hebt opgeschreven? Waarom wel/niet?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Benadruk bij het beantwoorden van de vragen dat wij in eigen kracht dat niet kunnen. Breken met de zonde en het goede gaan doen kan alleen in Gods kracht. Bekering is steeds weer als een bedelaar tot God gaan om van Hem kracht en hulp te vragen om de strijd met de zonde aan te gaan en het goede te doen.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1253989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Geef jongeren de opdracht om een lijstje te maken met 10 dingen die ze doen, waarvan ze weten dat die niet (helemaal) goed zijn. Geef hier 5 minuten de tijd voor.</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Laat hen vervolgens 10 dingen opschrijven die ze eigenlijk beter of anders zouden moeten doen. Geef hier opnieuw 5 minuten voor.</a:t>
            </a:r>
          </a:p>
          <a:p>
            <a:r>
              <a:rPr lang="nl-NL" sz="1200" kern="1200" dirty="0">
                <a:solidFill>
                  <a:schemeClr val="tx1"/>
                </a:solidFill>
                <a:effectLst/>
                <a:latin typeface="+mn-lt"/>
                <a:ea typeface="+mn-ea"/>
                <a:cs typeface="+mn-cs"/>
              </a:rPr>
              <a:t> </a:t>
            </a:r>
          </a:p>
          <a:p>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Bespreek vervolgens de volgende stelling en vragen:</a:t>
            </a:r>
          </a:p>
          <a:p>
            <a:pPr lvl="0"/>
            <a:r>
              <a:rPr lang="nl-NL" sz="1200" kern="1200" dirty="0">
                <a:solidFill>
                  <a:schemeClr val="tx1"/>
                </a:solidFill>
                <a:effectLst/>
                <a:latin typeface="+mn-lt"/>
                <a:ea typeface="+mn-ea"/>
                <a:cs typeface="+mn-cs"/>
              </a:rPr>
              <a:t>Stelling: Bekering betekent stoppen met het doen van de dingen die je in je eerste lijstje hebt opgeschreven en gaan doen wat je op je tweede lijstje hebt opgeschreven.</a:t>
            </a:r>
          </a:p>
          <a:p>
            <a:pPr lvl="0"/>
            <a:r>
              <a:rPr lang="nl-NL" sz="1200" kern="1200" dirty="0">
                <a:solidFill>
                  <a:schemeClr val="tx1"/>
                </a:solidFill>
                <a:effectLst/>
                <a:latin typeface="+mn-lt"/>
                <a:ea typeface="+mn-ea"/>
                <a:cs typeface="+mn-cs"/>
              </a:rPr>
              <a:t>Vraag: Kun je stoppen met de dingen die je op je eerste lijstje hebt opgeschreven? Waarom wel/niet?</a:t>
            </a:r>
          </a:p>
          <a:p>
            <a:pPr lvl="0"/>
            <a:r>
              <a:rPr lang="nl-NL" sz="1200" kern="1200" dirty="0">
                <a:solidFill>
                  <a:schemeClr val="tx1"/>
                </a:solidFill>
                <a:effectLst/>
                <a:latin typeface="+mn-lt"/>
                <a:ea typeface="+mn-ea"/>
                <a:cs typeface="+mn-cs"/>
              </a:rPr>
              <a:t>Vraag: Kun je doen wat je op je tweede lijstje hebt opgeschreven? Waarom wel/niet?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Benadruk bij het beantwoorden van de vragen dat wij in eigen kracht dat niet kunnen. Breken met de zonde en het goede gaan doen kan alleen in Gods kracht. </a:t>
            </a:r>
            <a:r>
              <a:rPr lang="nl-NL" sz="1200" kern="1200">
                <a:solidFill>
                  <a:schemeClr val="tx1"/>
                </a:solidFill>
                <a:effectLst/>
                <a:latin typeface="+mn-lt"/>
                <a:ea typeface="+mn-ea"/>
                <a:cs typeface="+mn-cs"/>
              </a:rPr>
              <a:t>Bekering is steeds weer als een bedelaar tot God gaan om van Hem kracht en hulp te vragen om de strijd met de zonde aan te gaan en het goede te doen.</a:t>
            </a:r>
          </a:p>
          <a:p>
            <a:endParaRPr lang="nl-NL"/>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132930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een catechisant de opdracht</a:t>
            </a:r>
            <a:r>
              <a:rPr lang="nl-NL" baseline="0" dirty="0"/>
              <a:t> van de binnenkomer van pagina 74 </a:t>
            </a:r>
            <a:r>
              <a:rPr lang="nl-NL" dirty="0"/>
              <a:t>voorlezen.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Bekering betekent omkeren, je van de zonden afkeren en naar God toekeren.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kan even je leven veranderen, maar helemaal breken met de zonde lukt ons niet.</a:t>
            </a:r>
          </a:p>
          <a:p>
            <a:r>
              <a:rPr lang="nl-NL" dirty="0"/>
              <a:t>De Heilige Geest wil ons hart vernieuwen zodat we tegen de zonde gaan strijden en voor Hem leven.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Bekering is een dagelijkse strijd omdat je je oude mens naar de zonde trekt en de Heere niet de hoogste plaats wil geven. </a:t>
            </a:r>
          </a:p>
          <a:p>
            <a:r>
              <a:rPr lang="nl-NL" dirty="0"/>
              <a:t>Elke dag leven als een bedelaar: je lege hand ophouden om kracht te krijgen om te strijden tegen de zonde.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Je gaat uit liefde tot God leven en je vraagt je af: Wat wil God?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hebt verdriet omdat je het in je leven zo slecht er vanaf brengt ten opzichte van Hem. </a:t>
            </a:r>
          </a:p>
          <a:p>
            <a:r>
              <a:rPr lang="nl-NL" dirty="0"/>
              <a:t>Je hebt hem nodig zodat je kracht hebt om te strijden tegen de zonde en het goede te doen.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17-7-2018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Terug naar God </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De bekering</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lstStyle/>
          <a:p>
            <a:r>
              <a:rPr lang="en-US" dirty="0"/>
              <a:t>Begrip: Christus</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a:lstStyle/>
          <a:p>
            <a:pPr marL="228600" lvl="0" indent="-228600">
              <a:buFont typeface="Arial" panose="020B0604020202020204" pitchFamily="34" charset="0"/>
              <a:buChar char="•"/>
            </a:pPr>
            <a:r>
              <a:rPr lang="en-US" sz="1800" dirty="0">
                <a:solidFill>
                  <a:prstClr val="black"/>
                </a:solidFill>
                <a:latin typeface="Calibri" panose="020F0502020204030204"/>
              </a:rPr>
              <a:t>Wat </a:t>
            </a:r>
            <a:r>
              <a:rPr lang="en-US" sz="1800" dirty="0" err="1">
                <a:solidFill>
                  <a:prstClr val="black"/>
                </a:solidFill>
                <a:latin typeface="Calibri" panose="020F0502020204030204"/>
              </a:rPr>
              <a:t>doet</a:t>
            </a:r>
            <a:r>
              <a:rPr lang="en-US" sz="1800" dirty="0">
                <a:solidFill>
                  <a:prstClr val="black"/>
                </a:solidFill>
                <a:latin typeface="Calibri" panose="020F0502020204030204"/>
              </a:rPr>
              <a:t> je </a:t>
            </a:r>
            <a:r>
              <a:rPr lang="en-US" sz="1800" dirty="0" err="1">
                <a:solidFill>
                  <a:prstClr val="black"/>
                </a:solidFill>
                <a:latin typeface="Calibri" panose="020F0502020204030204"/>
              </a:rPr>
              <a:t>verdriet</a:t>
            </a:r>
            <a:r>
              <a:rPr lang="en-US" sz="1800" dirty="0">
                <a:solidFill>
                  <a:prstClr val="black"/>
                </a:solidFill>
                <a:latin typeface="Calibri" panose="020F0502020204030204"/>
              </a:rPr>
              <a:t> </a:t>
            </a:r>
            <a:r>
              <a:rPr lang="en-US" sz="1800" dirty="0" err="1">
                <a:solidFill>
                  <a:prstClr val="black"/>
                </a:solidFill>
                <a:latin typeface="Calibri" panose="020F0502020204030204"/>
              </a:rPr>
              <a:t>als</a:t>
            </a:r>
            <a:r>
              <a:rPr lang="en-US" sz="1800" dirty="0">
                <a:solidFill>
                  <a:prstClr val="black"/>
                </a:solidFill>
                <a:latin typeface="Calibri" panose="020F0502020204030204"/>
              </a:rPr>
              <a:t> je de </a:t>
            </a:r>
            <a:r>
              <a:rPr lang="en-US" sz="1800" dirty="0" err="1">
                <a:solidFill>
                  <a:prstClr val="black"/>
                </a:solidFill>
                <a:latin typeface="Calibri" panose="020F0502020204030204"/>
              </a:rPr>
              <a:t>Heere</a:t>
            </a:r>
            <a:r>
              <a:rPr lang="en-US" sz="1800" dirty="0">
                <a:solidFill>
                  <a:prstClr val="black"/>
                </a:solidFill>
                <a:latin typeface="Calibri" panose="020F0502020204030204"/>
              </a:rPr>
              <a:t> </a:t>
            </a:r>
            <a:r>
              <a:rPr lang="en-US" sz="1800" dirty="0" err="1">
                <a:solidFill>
                  <a:prstClr val="black"/>
                </a:solidFill>
                <a:latin typeface="Calibri" panose="020F0502020204030204"/>
              </a:rPr>
              <a:t>liefhebt</a:t>
            </a:r>
            <a:r>
              <a:rPr lang="en-US" sz="1800" dirty="0">
                <a:solidFill>
                  <a:prstClr val="black"/>
                </a:solidFill>
                <a:latin typeface="Calibri" panose="020F0502020204030204"/>
              </a:rPr>
              <a:t>?</a:t>
            </a:r>
          </a:p>
          <a:p>
            <a:pPr marL="228600" lvl="0" indent="-228600">
              <a:buFont typeface="Arial" panose="020B0604020202020204" pitchFamily="34" charset="0"/>
              <a:buChar char="•"/>
            </a:pPr>
            <a:r>
              <a:rPr lang="en-US" sz="1800" dirty="0" err="1">
                <a:solidFill>
                  <a:prstClr val="black"/>
                </a:solidFill>
                <a:latin typeface="Calibri" panose="020F0502020204030204"/>
              </a:rPr>
              <a:t>Waarom</a:t>
            </a:r>
            <a:r>
              <a:rPr lang="en-US" sz="1800" dirty="0">
                <a:solidFill>
                  <a:prstClr val="black"/>
                </a:solidFill>
                <a:latin typeface="Calibri" panose="020F0502020204030204"/>
              </a:rPr>
              <a:t> </a:t>
            </a:r>
            <a:r>
              <a:rPr lang="en-US" sz="1800" dirty="0" err="1">
                <a:solidFill>
                  <a:prstClr val="black"/>
                </a:solidFill>
                <a:latin typeface="Calibri" panose="020F0502020204030204"/>
              </a:rPr>
              <a:t>heb</a:t>
            </a:r>
            <a:r>
              <a:rPr lang="en-US" sz="1800" dirty="0">
                <a:solidFill>
                  <a:prstClr val="black"/>
                </a:solidFill>
                <a:latin typeface="Calibri" panose="020F0502020204030204"/>
              </a:rPr>
              <a:t> je Christus </a:t>
            </a:r>
            <a:r>
              <a:rPr lang="en-US" sz="1800" dirty="0" err="1">
                <a:solidFill>
                  <a:prstClr val="black"/>
                </a:solidFill>
                <a:latin typeface="Calibri" panose="020F0502020204030204"/>
              </a:rPr>
              <a:t>iedere</a:t>
            </a:r>
            <a:r>
              <a:rPr lang="en-US" sz="1800" dirty="0">
                <a:solidFill>
                  <a:prstClr val="black"/>
                </a:solidFill>
                <a:latin typeface="Calibri" panose="020F0502020204030204"/>
              </a:rPr>
              <a:t> </a:t>
            </a:r>
            <a:r>
              <a:rPr lang="en-US" sz="1800" dirty="0" err="1">
                <a:solidFill>
                  <a:prstClr val="black"/>
                </a:solidFill>
                <a:latin typeface="Calibri" panose="020F0502020204030204"/>
              </a:rPr>
              <a:t>dag</a:t>
            </a:r>
            <a:r>
              <a:rPr lang="en-US" sz="1800" dirty="0">
                <a:solidFill>
                  <a:prstClr val="black"/>
                </a:solidFill>
                <a:latin typeface="Calibri" panose="020F0502020204030204"/>
              </a:rPr>
              <a:t> </a:t>
            </a:r>
            <a:r>
              <a:rPr lang="en-US" sz="1800" dirty="0" err="1">
                <a:solidFill>
                  <a:prstClr val="black"/>
                </a:solidFill>
                <a:latin typeface="Calibri" panose="020F0502020204030204"/>
              </a:rPr>
              <a:t>nodig</a:t>
            </a:r>
            <a:r>
              <a:rPr lang="en-US" sz="1800" dirty="0">
                <a:solidFill>
                  <a:prstClr val="black"/>
                </a:solidFill>
                <a:latin typeface="Calibri" panose="020F0502020204030204"/>
              </a:rPr>
              <a:t>?</a:t>
            </a:r>
          </a:p>
          <a:p>
            <a:endParaRPr lang="nl-NL" dirty="0"/>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en-US" dirty="0"/>
              <a:t>Begrip: Christus</a:t>
            </a:r>
            <a:endParaRPr lang="nl-NL" dirty="0"/>
          </a:p>
        </p:txBody>
      </p:sp>
      <p:pic>
        <p:nvPicPr>
          <p:cNvPr id="6" name="Tijdelijke aanduiding voor inhoud 5" descr="Afbeelding met buiten, grond, spoor, silhouet&#10;&#10;Beschrijving is gegenereerd met zeer hoge betrouwbaarheid">
            <a:extLst>
              <a:ext uri="{FF2B5EF4-FFF2-40B4-BE49-F238E27FC236}">
                <a16:creationId xmlns:a16="http://schemas.microsoft.com/office/drawing/2014/main" id="{13724F4E-4B69-47D6-84F4-5FD5B1D9A26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7155" r="27155"/>
          <a:stretch/>
        </p:blipFill>
        <p:spPr>
          <a:xfrm>
            <a:off x="6983413" y="190500"/>
            <a:ext cx="5014912" cy="6477000"/>
          </a:xfrm>
          <a:prstGeom prst="rect">
            <a:avLst/>
          </a:prstGeom>
          <a:effectLst/>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en-US" sz="3600" dirty="0" err="1"/>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76.</a:t>
            </a:r>
          </a:p>
          <a:p>
            <a:endParaRPr lang="nl-NL" dirty="0"/>
          </a:p>
          <a:p>
            <a:endParaRPr lang="nl-NL" dirty="0"/>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nl-NL" dirty="0"/>
              <a:t>Bekering betekent omdraaien.</a:t>
            </a:r>
          </a:p>
          <a:p>
            <a:pPr marL="0" indent="0">
              <a:buNone/>
            </a:pPr>
            <a:r>
              <a:rPr lang="nl-NL" dirty="0"/>
              <a:t>De Heilige Geest wil ons hart vernieuwen.</a:t>
            </a:r>
          </a:p>
          <a:p>
            <a:pPr marL="0" indent="0">
              <a:buNone/>
            </a:pPr>
            <a:r>
              <a:rPr lang="nl-NL" dirty="0"/>
              <a:t>Levenslange strijd</a:t>
            </a:r>
          </a:p>
          <a:p>
            <a:pPr marL="0" indent="0">
              <a:buNone/>
            </a:pPr>
            <a:r>
              <a:rPr lang="nl-NL" dirty="0"/>
              <a:t>Christus is onmisbaar.</a:t>
            </a:r>
            <a:endParaRPr lang="en-US"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Wat betekent bekering voor jou persoonlijk?</a:t>
            </a:r>
            <a:endParaRPr lang="en-US" sz="1800" dirty="0"/>
          </a:p>
          <a:p>
            <a:r>
              <a:rPr lang="en-US" sz="1800" dirty="0" err="1"/>
              <a:t>Praat</a:t>
            </a:r>
            <a:r>
              <a:rPr lang="en-US" sz="1800" dirty="0"/>
              <a:t> </a:t>
            </a:r>
            <a:r>
              <a:rPr lang="en-US" sz="1800" dirty="0" err="1"/>
              <a:t>er</a:t>
            </a:r>
            <a:r>
              <a:rPr lang="en-US" sz="1800" dirty="0"/>
              <a:t> over in </a:t>
            </a:r>
            <a:r>
              <a:rPr lang="en-US" sz="1800" dirty="0" err="1"/>
              <a:t>tweetallen</a:t>
            </a:r>
            <a:r>
              <a:rPr lang="en-US" sz="1800" dirty="0"/>
              <a:t> en </a:t>
            </a:r>
            <a:r>
              <a:rPr lang="en-US" sz="1800" dirty="0" err="1"/>
              <a:t>schrijf</a:t>
            </a:r>
            <a:r>
              <a:rPr lang="en-US" sz="1800" dirty="0"/>
              <a:t> je </a:t>
            </a:r>
            <a:r>
              <a:rPr lang="en-US" sz="1800" dirty="0" err="1"/>
              <a:t>antwoord</a:t>
            </a:r>
            <a:r>
              <a:rPr lang="en-US" sz="1800" dirty="0"/>
              <a:t> op </a:t>
            </a:r>
            <a:r>
              <a:rPr lang="en-US" sz="1800" dirty="0" err="1"/>
              <a:t>bij</a:t>
            </a:r>
            <a:r>
              <a:rPr lang="en-US" sz="1800" dirty="0"/>
              <a:t> de </a:t>
            </a:r>
            <a:r>
              <a:rPr lang="en-US" sz="1800" dirty="0" err="1"/>
              <a:t>aantekeningen</a:t>
            </a:r>
            <a:r>
              <a:rPr lang="en-US" sz="1800" dirty="0"/>
              <a:t> op </a:t>
            </a:r>
            <a:r>
              <a:rPr lang="en-US" sz="1800" dirty="0" err="1"/>
              <a:t>pagina</a:t>
            </a:r>
            <a:r>
              <a:rPr lang="en-US" sz="1800" dirty="0"/>
              <a:t> 77.</a:t>
            </a:r>
          </a:p>
          <a:p>
            <a:r>
              <a:rPr lang="en-US" sz="1800" dirty="0" err="1"/>
              <a:t>Deel</a:t>
            </a:r>
            <a:r>
              <a:rPr lang="en-US" sz="1800" dirty="0"/>
              <a:t> het met de </a:t>
            </a:r>
            <a:r>
              <a:rPr lang="en-US" sz="1800" dirty="0" err="1"/>
              <a:t>grote</a:t>
            </a:r>
            <a:r>
              <a:rPr lang="en-US" sz="1800" dirty="0"/>
              <a:t> </a:t>
            </a:r>
            <a:r>
              <a:rPr lang="en-US" sz="1800" dirty="0" err="1"/>
              <a:t>groep</a:t>
            </a:r>
            <a:r>
              <a:rPr lang="en-US" sz="1800" dirty="0"/>
              <a:t>. </a:t>
            </a:r>
          </a:p>
          <a:p>
            <a:endParaRPr lang="en-US" sz="1800"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Bekering betekent 100% werken en 100% genade!</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en-US" sz="1800" b="1" dirty="0" err="1">
                <a:solidFill>
                  <a:prstClr val="black"/>
                </a:solidFill>
                <a:latin typeface="Calibri" panose="020F0502020204030204"/>
              </a:rPr>
              <a:t>Bespreek</a:t>
            </a:r>
            <a:r>
              <a:rPr lang="en-US" sz="1800" b="1" dirty="0">
                <a:solidFill>
                  <a:prstClr val="black"/>
                </a:solidFill>
                <a:latin typeface="Calibri" panose="020F0502020204030204"/>
              </a:rPr>
              <a:t> in </a:t>
            </a:r>
            <a:r>
              <a:rPr lang="en-US" sz="1800" b="1" dirty="0" err="1">
                <a:solidFill>
                  <a:prstClr val="black"/>
                </a:solidFill>
                <a:latin typeface="Calibri" panose="020F0502020204030204"/>
              </a:rPr>
              <a:t>groepjes</a:t>
            </a:r>
            <a:r>
              <a:rPr lang="en-US" sz="1800" b="1" dirty="0">
                <a:solidFill>
                  <a:prstClr val="black"/>
                </a:solidFill>
                <a:latin typeface="Calibri" panose="020F0502020204030204"/>
              </a:rPr>
              <a:t> van </a:t>
            </a:r>
            <a:r>
              <a:rPr lang="en-US" sz="1800" b="1" dirty="0" err="1">
                <a:solidFill>
                  <a:prstClr val="black"/>
                </a:solidFill>
                <a:latin typeface="Calibri" panose="020F0502020204030204"/>
              </a:rPr>
              <a:t>vier</a:t>
            </a:r>
            <a:r>
              <a:rPr lang="en-US" sz="1800" b="1" dirty="0">
                <a:solidFill>
                  <a:prstClr val="black"/>
                </a:solidFill>
                <a:latin typeface="Calibri" panose="020F0502020204030204"/>
              </a:rPr>
              <a:t> wat </a:t>
            </a:r>
            <a:r>
              <a:rPr lang="en-US" sz="1800" b="1" dirty="0" err="1">
                <a:solidFill>
                  <a:prstClr val="black"/>
                </a:solidFill>
                <a:latin typeface="Calibri" panose="020F0502020204030204"/>
              </a:rPr>
              <a:t>volgens</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jullie</a:t>
            </a:r>
            <a:r>
              <a:rPr lang="en-US" sz="1800" b="1" dirty="0">
                <a:solidFill>
                  <a:prstClr val="black"/>
                </a:solidFill>
                <a:latin typeface="Calibri" panose="020F0502020204030204"/>
              </a:rPr>
              <a:t> de </a:t>
            </a:r>
            <a:r>
              <a:rPr lang="en-US" sz="1800" b="1" dirty="0" err="1">
                <a:solidFill>
                  <a:prstClr val="black"/>
                </a:solidFill>
                <a:latin typeface="Calibri" panose="020F0502020204030204"/>
              </a:rPr>
              <a:t>reden</a:t>
            </a:r>
            <a:r>
              <a:rPr lang="en-US" sz="1800" b="1" dirty="0">
                <a:solidFill>
                  <a:prstClr val="black"/>
                </a:solidFill>
                <a:latin typeface="Calibri" panose="020F0502020204030204"/>
              </a:rPr>
              <a:t> is </a:t>
            </a:r>
            <a:r>
              <a:rPr lang="en-US" sz="1800" b="1" dirty="0" err="1">
                <a:solidFill>
                  <a:prstClr val="black"/>
                </a:solidFill>
                <a:latin typeface="Calibri" panose="020F0502020204030204"/>
              </a:rPr>
              <a:t>dat</a:t>
            </a:r>
            <a:r>
              <a:rPr lang="en-US" sz="1800" b="1" dirty="0">
                <a:solidFill>
                  <a:prstClr val="black"/>
                </a:solidFill>
                <a:latin typeface="Calibri" panose="020F0502020204030204"/>
              </a:rPr>
              <a:t> de </a:t>
            </a:r>
            <a:r>
              <a:rPr lang="en-US" sz="1800" b="1" dirty="0" err="1">
                <a:solidFill>
                  <a:prstClr val="black"/>
                </a:solidFill>
                <a:latin typeface="Calibri" panose="020F0502020204030204"/>
              </a:rPr>
              <a:t>Bijbel</a:t>
            </a:r>
            <a:r>
              <a:rPr lang="en-US" sz="1800" b="1" dirty="0">
                <a:solidFill>
                  <a:prstClr val="black"/>
                </a:solidFill>
                <a:latin typeface="Calibri" panose="020F0502020204030204"/>
              </a:rPr>
              <a:t> zo </a:t>
            </a:r>
            <a:r>
              <a:rPr lang="en-US" sz="1800" b="1" dirty="0" err="1">
                <a:solidFill>
                  <a:prstClr val="black"/>
                </a:solidFill>
                <a:latin typeface="Calibri" panose="020F0502020204030204"/>
              </a:rPr>
              <a:t>vaak</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oproept</a:t>
            </a:r>
            <a:r>
              <a:rPr lang="en-US" sz="1800" b="1" dirty="0">
                <a:solidFill>
                  <a:prstClr val="black"/>
                </a:solidFill>
                <a:latin typeface="Calibri" panose="020F0502020204030204"/>
              </a:rPr>
              <a:t> tot </a:t>
            </a:r>
            <a:r>
              <a:rPr lang="en-US" sz="1800" b="1" dirty="0" err="1">
                <a:solidFill>
                  <a:prstClr val="black"/>
                </a:solidFill>
                <a:latin typeface="Calibri" panose="020F0502020204030204"/>
              </a:rPr>
              <a:t>bekering</a:t>
            </a:r>
            <a:r>
              <a:rPr lang="en-US" sz="1800" b="1" dirty="0">
                <a:solidFill>
                  <a:prstClr val="black"/>
                </a:solidFill>
                <a:latin typeface="Calibri" panose="020F0502020204030204"/>
              </a:rPr>
              <a:t>. </a:t>
            </a:r>
          </a:p>
          <a:p>
            <a:pPr lvl="0"/>
            <a:endParaRPr lang="en-US" sz="1800" dirty="0">
              <a:solidFill>
                <a:prstClr val="black"/>
              </a:solidFill>
              <a:latin typeface="Calibri" panose="020F0502020204030204"/>
            </a:endParaRPr>
          </a:p>
          <a:p>
            <a:pPr lvl="0" indent="-228600">
              <a:buFont typeface="Arial" panose="020B0604020202020204" pitchFamily="34" charset="0"/>
              <a:buChar char="•"/>
            </a:pPr>
            <a:r>
              <a:rPr lang="en-US" sz="1800" dirty="0" err="1">
                <a:solidFill>
                  <a:prstClr val="black"/>
                </a:solidFill>
                <a:latin typeface="Calibri" panose="020F0502020204030204"/>
              </a:rPr>
              <a:t>Schrijf</a:t>
            </a:r>
            <a:r>
              <a:rPr lang="en-US" sz="1800" dirty="0">
                <a:solidFill>
                  <a:prstClr val="black"/>
                </a:solidFill>
                <a:latin typeface="Calibri" panose="020F0502020204030204"/>
              </a:rPr>
              <a:t> het op </a:t>
            </a:r>
            <a:r>
              <a:rPr lang="en-US" sz="1800" dirty="0" err="1">
                <a:solidFill>
                  <a:prstClr val="black"/>
                </a:solidFill>
                <a:latin typeface="Calibri" panose="020F0502020204030204"/>
              </a:rPr>
              <a:t>pagina</a:t>
            </a:r>
            <a:r>
              <a:rPr lang="en-US" sz="1800" dirty="0">
                <a:solidFill>
                  <a:prstClr val="black"/>
                </a:solidFill>
                <a:latin typeface="Calibri" panose="020F0502020204030204"/>
              </a:rPr>
              <a:t> 77.</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en-US" sz="3600" dirty="0" err="1"/>
              <a:t>Opdracht</a:t>
            </a:r>
            <a:r>
              <a:rPr lang="en-US" sz="3600" dirty="0"/>
              <a:t> / </a:t>
            </a:r>
            <a:r>
              <a:rPr lang="en-US" sz="3600" dirty="0" err="1"/>
              <a:t>Alternatieve</a:t>
            </a:r>
            <a:r>
              <a:rPr lang="en-US" sz="3600" dirty="0"/>
              <a:t> </a:t>
            </a:r>
            <a:r>
              <a:rPr lang="en-US" sz="3600" dirty="0" err="1"/>
              <a:t>binnenkomer</a:t>
            </a:r>
            <a:r>
              <a:rPr lang="en-US" sz="3600" dirty="0"/>
              <a:t> (1.1)</a:t>
            </a:r>
            <a:endParaRPr lang="nl-NL" dirty="0"/>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lvl="0" indent="-228600">
              <a:buFont typeface="Arial" panose="020B0604020202020204" pitchFamily="34" charset="0"/>
              <a:buChar char="•"/>
            </a:pPr>
            <a:r>
              <a:rPr lang="en-US" sz="1800" dirty="0" err="1">
                <a:solidFill>
                  <a:prstClr val="black"/>
                </a:solidFill>
                <a:latin typeface="Calibri" panose="020F0502020204030204"/>
              </a:rPr>
              <a:t>Maak</a:t>
            </a:r>
            <a:r>
              <a:rPr lang="en-US" sz="1800" dirty="0">
                <a:solidFill>
                  <a:prstClr val="black"/>
                </a:solidFill>
                <a:latin typeface="Calibri" panose="020F0502020204030204"/>
              </a:rPr>
              <a:t> </a:t>
            </a:r>
            <a:r>
              <a:rPr lang="en-US" sz="1800" dirty="0" err="1">
                <a:solidFill>
                  <a:prstClr val="black"/>
                </a:solidFill>
                <a:latin typeface="Calibri" panose="020F0502020204030204"/>
              </a:rPr>
              <a:t>een</a:t>
            </a:r>
            <a:r>
              <a:rPr lang="en-US" sz="1800" dirty="0">
                <a:solidFill>
                  <a:prstClr val="black"/>
                </a:solidFill>
                <a:latin typeface="Calibri" panose="020F0502020204030204"/>
              </a:rPr>
              <a:t> </a:t>
            </a:r>
            <a:r>
              <a:rPr lang="en-US" sz="1800" dirty="0" err="1">
                <a:solidFill>
                  <a:prstClr val="black"/>
                </a:solidFill>
                <a:latin typeface="Calibri" panose="020F0502020204030204"/>
              </a:rPr>
              <a:t>lijst</a:t>
            </a:r>
            <a:r>
              <a:rPr lang="en-US" sz="1800" dirty="0">
                <a:solidFill>
                  <a:prstClr val="black"/>
                </a:solidFill>
                <a:latin typeface="Calibri" panose="020F0502020204030204"/>
              </a:rPr>
              <a:t> van 10 </a:t>
            </a:r>
            <a:r>
              <a:rPr lang="en-US" sz="1800" dirty="0" err="1">
                <a:solidFill>
                  <a:prstClr val="black"/>
                </a:solidFill>
                <a:latin typeface="Calibri" panose="020F0502020204030204"/>
              </a:rPr>
              <a:t>dingen</a:t>
            </a:r>
            <a:r>
              <a:rPr lang="en-US" sz="1800" dirty="0">
                <a:solidFill>
                  <a:prstClr val="black"/>
                </a:solidFill>
                <a:latin typeface="Calibri" panose="020F0502020204030204"/>
              </a:rPr>
              <a:t> </a:t>
            </a:r>
            <a:r>
              <a:rPr lang="en-US" sz="1800" dirty="0" err="1">
                <a:solidFill>
                  <a:prstClr val="black"/>
                </a:solidFill>
                <a:latin typeface="Calibri" panose="020F0502020204030204"/>
              </a:rPr>
              <a:t>waarvan</a:t>
            </a:r>
            <a:r>
              <a:rPr lang="en-US" sz="1800" dirty="0">
                <a:solidFill>
                  <a:prstClr val="black"/>
                </a:solidFill>
                <a:latin typeface="Calibri" panose="020F0502020204030204"/>
              </a:rPr>
              <a:t> je </a:t>
            </a:r>
            <a:r>
              <a:rPr lang="en-US" sz="1800" dirty="0" err="1">
                <a:solidFill>
                  <a:prstClr val="black"/>
                </a:solidFill>
                <a:latin typeface="Calibri" panose="020F0502020204030204"/>
              </a:rPr>
              <a:t>weet</a:t>
            </a:r>
            <a:r>
              <a:rPr lang="en-US" sz="1800" dirty="0">
                <a:solidFill>
                  <a:prstClr val="black"/>
                </a:solidFill>
                <a:latin typeface="Calibri" panose="020F0502020204030204"/>
              </a:rPr>
              <a:t> </a:t>
            </a:r>
            <a:r>
              <a:rPr lang="en-US" sz="1800" dirty="0" err="1">
                <a:solidFill>
                  <a:prstClr val="black"/>
                </a:solidFill>
                <a:latin typeface="Calibri" panose="020F0502020204030204"/>
              </a:rPr>
              <a:t>dat</a:t>
            </a:r>
            <a:r>
              <a:rPr lang="en-US" sz="1800" dirty="0">
                <a:solidFill>
                  <a:prstClr val="black"/>
                </a:solidFill>
                <a:latin typeface="Calibri" panose="020F0502020204030204"/>
              </a:rPr>
              <a:t> ze </a:t>
            </a:r>
            <a:r>
              <a:rPr lang="en-US" sz="1800" dirty="0" err="1">
                <a:solidFill>
                  <a:prstClr val="black"/>
                </a:solidFill>
                <a:latin typeface="Calibri" panose="020F0502020204030204"/>
              </a:rPr>
              <a:t>niet</a:t>
            </a:r>
            <a:r>
              <a:rPr lang="en-US" sz="1800" dirty="0">
                <a:solidFill>
                  <a:prstClr val="black"/>
                </a:solidFill>
                <a:latin typeface="Calibri" panose="020F0502020204030204"/>
              </a:rPr>
              <a:t> </a:t>
            </a:r>
            <a:r>
              <a:rPr lang="en-US" sz="1800" dirty="0" err="1">
                <a:solidFill>
                  <a:prstClr val="black"/>
                </a:solidFill>
                <a:latin typeface="Calibri" panose="020F0502020204030204"/>
              </a:rPr>
              <a:t>helemaal</a:t>
            </a:r>
            <a:r>
              <a:rPr lang="en-US" sz="1800" dirty="0">
                <a:solidFill>
                  <a:prstClr val="black"/>
                </a:solidFill>
                <a:latin typeface="Calibri" panose="020F0502020204030204"/>
              </a:rPr>
              <a:t> </a:t>
            </a:r>
            <a:r>
              <a:rPr lang="en-US" sz="1800" dirty="0" err="1">
                <a:solidFill>
                  <a:prstClr val="black"/>
                </a:solidFill>
                <a:latin typeface="Calibri" panose="020F0502020204030204"/>
              </a:rPr>
              <a:t>goed</a:t>
            </a:r>
            <a:r>
              <a:rPr lang="en-US" sz="1800" dirty="0">
                <a:solidFill>
                  <a:prstClr val="black"/>
                </a:solidFill>
                <a:latin typeface="Calibri" panose="020F0502020204030204"/>
              </a:rPr>
              <a:t> </a:t>
            </a:r>
            <a:r>
              <a:rPr lang="en-US" sz="1800" dirty="0" err="1">
                <a:solidFill>
                  <a:prstClr val="black"/>
                </a:solidFill>
                <a:latin typeface="Calibri" panose="020F0502020204030204"/>
              </a:rPr>
              <a:t>zijn</a:t>
            </a:r>
            <a:r>
              <a:rPr lang="en-US" sz="1800" dirty="0">
                <a:solidFill>
                  <a:prstClr val="black"/>
                </a:solidFill>
                <a:latin typeface="Calibri" panose="020F0502020204030204"/>
              </a:rPr>
              <a:t>.</a:t>
            </a:r>
          </a:p>
          <a:p>
            <a:pPr lvl="0" indent="-228600">
              <a:buFont typeface="Arial" panose="020B0604020202020204" pitchFamily="34" charset="0"/>
              <a:buChar char="•"/>
            </a:pPr>
            <a:r>
              <a:rPr lang="en-US" sz="1800" dirty="0" err="1">
                <a:solidFill>
                  <a:prstClr val="black"/>
                </a:solidFill>
                <a:latin typeface="Calibri" panose="020F0502020204030204"/>
              </a:rPr>
              <a:t>Maak</a:t>
            </a:r>
            <a:r>
              <a:rPr lang="en-US" sz="1800" dirty="0">
                <a:solidFill>
                  <a:prstClr val="black"/>
                </a:solidFill>
                <a:latin typeface="Calibri" panose="020F0502020204030204"/>
              </a:rPr>
              <a:t> </a:t>
            </a:r>
            <a:r>
              <a:rPr lang="en-US" sz="1800" dirty="0" err="1">
                <a:solidFill>
                  <a:prstClr val="black"/>
                </a:solidFill>
                <a:latin typeface="Calibri" panose="020F0502020204030204"/>
              </a:rPr>
              <a:t>een</a:t>
            </a:r>
            <a:r>
              <a:rPr lang="en-US" sz="1800" dirty="0">
                <a:solidFill>
                  <a:prstClr val="black"/>
                </a:solidFill>
                <a:latin typeface="Calibri" panose="020F0502020204030204"/>
              </a:rPr>
              <a:t> </a:t>
            </a:r>
            <a:r>
              <a:rPr lang="en-US" sz="1800" dirty="0" err="1">
                <a:solidFill>
                  <a:prstClr val="black"/>
                </a:solidFill>
                <a:latin typeface="Calibri" panose="020F0502020204030204"/>
              </a:rPr>
              <a:t>lijst</a:t>
            </a:r>
            <a:r>
              <a:rPr lang="en-US" sz="1800" dirty="0">
                <a:solidFill>
                  <a:prstClr val="black"/>
                </a:solidFill>
                <a:latin typeface="Calibri" panose="020F0502020204030204"/>
              </a:rPr>
              <a:t> van 10 </a:t>
            </a:r>
            <a:r>
              <a:rPr lang="en-US" sz="1800" dirty="0" err="1">
                <a:solidFill>
                  <a:prstClr val="black"/>
                </a:solidFill>
                <a:latin typeface="Calibri" panose="020F0502020204030204"/>
              </a:rPr>
              <a:t>dingen</a:t>
            </a:r>
            <a:r>
              <a:rPr lang="en-US" sz="1800" dirty="0">
                <a:solidFill>
                  <a:prstClr val="black"/>
                </a:solidFill>
                <a:latin typeface="Calibri" panose="020F0502020204030204"/>
              </a:rPr>
              <a:t> die </a:t>
            </a:r>
            <a:r>
              <a:rPr lang="en-US" sz="1800" dirty="0" err="1">
                <a:solidFill>
                  <a:prstClr val="black"/>
                </a:solidFill>
                <a:latin typeface="Calibri" panose="020F0502020204030204"/>
              </a:rPr>
              <a:t>beter</a:t>
            </a:r>
            <a:r>
              <a:rPr lang="en-US" sz="1800" dirty="0">
                <a:solidFill>
                  <a:prstClr val="black"/>
                </a:solidFill>
                <a:latin typeface="Calibri" panose="020F0502020204030204"/>
              </a:rPr>
              <a:t> </a:t>
            </a:r>
            <a:r>
              <a:rPr lang="en-US" sz="1800" dirty="0" err="1">
                <a:solidFill>
                  <a:prstClr val="black"/>
                </a:solidFill>
                <a:latin typeface="Calibri" panose="020F0502020204030204"/>
              </a:rPr>
              <a:t>zouden</a:t>
            </a:r>
            <a:r>
              <a:rPr lang="en-US" sz="1800" dirty="0">
                <a:solidFill>
                  <a:prstClr val="black"/>
                </a:solidFill>
                <a:latin typeface="Calibri" panose="020F0502020204030204"/>
              </a:rPr>
              <a:t> </a:t>
            </a:r>
            <a:r>
              <a:rPr lang="en-US" sz="1800" dirty="0" err="1">
                <a:solidFill>
                  <a:prstClr val="black"/>
                </a:solidFill>
                <a:latin typeface="Calibri" panose="020F0502020204030204"/>
              </a:rPr>
              <a:t>moeten</a:t>
            </a:r>
            <a:r>
              <a:rPr lang="en-US" sz="1800" dirty="0">
                <a:solidFill>
                  <a:prstClr val="black"/>
                </a:solidFill>
                <a:latin typeface="Calibri" panose="020F0502020204030204"/>
              </a:rPr>
              <a:t>.</a:t>
            </a:r>
          </a:p>
        </p:txBody>
      </p:sp>
      <p:sp>
        <p:nvSpPr>
          <p:cNvPr id="11" name="Tijdelijke aanduiding voor verticale tekst 10">
            <a:extLst>
              <a:ext uri="{FF2B5EF4-FFF2-40B4-BE49-F238E27FC236}">
                <a16:creationId xmlns:a16="http://schemas.microsoft.com/office/drawing/2014/main" id="{D654398E-A40D-4499-BC37-9C945B80EC74}"/>
              </a:ext>
            </a:extLst>
          </p:cNvPr>
          <p:cNvSpPr>
            <a:spLocks noGrp="1"/>
          </p:cNvSpPr>
          <p:nvPr>
            <p:ph type="body" orient="vert" sz="quarter" idx="10"/>
          </p:nvPr>
        </p:nvSpPr>
        <p:spPr/>
        <p:txBody>
          <a:bodyPr>
            <a:normAutofit fontScale="77500" lnSpcReduction="20000"/>
          </a:bodyPr>
          <a:lstStyle/>
          <a:p>
            <a:r>
              <a:rPr lang="nl-NL" dirty="0"/>
              <a:t>Opdracht / Alternatieve binnenkomer (1)</a:t>
            </a:r>
          </a:p>
        </p:txBody>
      </p:sp>
      <p:pic>
        <p:nvPicPr>
          <p:cNvPr id="8" name="Tijdelijke aanduiding voor inhoud 7" descr="Afbeelding met tekst&#10;&#10;Beschrijving is gegenereerd met zeer hoge betrouwbaarheid">
            <a:extLst>
              <a:ext uri="{FF2B5EF4-FFF2-40B4-BE49-F238E27FC236}">
                <a16:creationId xmlns:a16="http://schemas.microsoft.com/office/drawing/2014/main" id="{BAF9B485-57FB-40A2-B56F-F9FB09C39C3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32" r="24232"/>
          <a:stretch/>
        </p:blipFill>
        <p:spPr>
          <a:xfrm>
            <a:off x="6983413" y="190500"/>
            <a:ext cx="5014912" cy="6477000"/>
          </a:xfrm>
          <a:prstGeom prst="rect">
            <a:avLst/>
          </a:prstGeom>
          <a:effectLst/>
        </p:spPr>
      </p:pic>
    </p:spTree>
    <p:extLst>
      <p:ext uri="{BB962C8B-B14F-4D97-AF65-F5344CB8AC3E}">
        <p14:creationId xmlns:p14="http://schemas.microsoft.com/office/powerpoint/2010/main" val="2221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95:4 / Psalm 32:5</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1 </a:t>
            </a:r>
            <a:r>
              <a:rPr lang="en-US" dirty="0" err="1"/>
              <a:t>Timotheüs</a:t>
            </a:r>
            <a:r>
              <a:rPr lang="en-US" dirty="0"/>
              <a:t> 6:1-12</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2FF88-E70A-4C4A-BA37-8940E04CC726}"/>
              </a:ext>
            </a:extLst>
          </p:cNvPr>
          <p:cNvSpPr>
            <a:spLocks noGrp="1"/>
          </p:cNvSpPr>
          <p:nvPr>
            <p:ph type="title"/>
          </p:nvPr>
        </p:nvSpPr>
        <p:spPr/>
        <p:txBody>
          <a:bodyPr>
            <a:normAutofit fontScale="90000"/>
          </a:bodyPr>
          <a:lstStyle/>
          <a:p>
            <a:r>
              <a:rPr lang="en-US" sz="3600" dirty="0" err="1"/>
              <a:t>Opdracht</a:t>
            </a:r>
            <a:r>
              <a:rPr lang="en-US" sz="3600" dirty="0"/>
              <a:t> / </a:t>
            </a:r>
            <a:r>
              <a:rPr lang="en-US" sz="3600" dirty="0" err="1"/>
              <a:t>Alternatieve</a:t>
            </a:r>
            <a:r>
              <a:rPr lang="en-US" sz="3600" dirty="0"/>
              <a:t> </a:t>
            </a:r>
            <a:r>
              <a:rPr lang="en-US" sz="3600" dirty="0" err="1"/>
              <a:t>binnenkomer</a:t>
            </a:r>
            <a:r>
              <a:rPr lang="en-US" sz="3600" dirty="0"/>
              <a:t> (1.2)</a:t>
            </a:r>
            <a:endParaRPr lang="nl-NL" dirty="0"/>
          </a:p>
        </p:txBody>
      </p:sp>
      <p:sp>
        <p:nvSpPr>
          <p:cNvPr id="3" name="Tijdelijke aanduiding voor tekst 2">
            <a:extLst>
              <a:ext uri="{FF2B5EF4-FFF2-40B4-BE49-F238E27FC236}">
                <a16:creationId xmlns:a16="http://schemas.microsoft.com/office/drawing/2014/main" id="{3360754B-B609-4D0C-AF97-1950A8FA56E6}"/>
              </a:ext>
            </a:extLst>
          </p:cNvPr>
          <p:cNvSpPr>
            <a:spLocks noGrp="1"/>
          </p:cNvSpPr>
          <p:nvPr>
            <p:ph type="body" sz="quarter" idx="11"/>
          </p:nvPr>
        </p:nvSpPr>
        <p:spPr/>
        <p:txBody>
          <a:bodyPr/>
          <a:lstStyle/>
          <a:p>
            <a:pPr lvl="0"/>
            <a:r>
              <a:rPr lang="nl-NL" dirty="0"/>
              <a:t>Stelling: Bekering betekent stoppen met het doen van de dingen die je in je eerste lijstje hebt opgeschreven en gaan doen wat je op je tweede lijstje hebt opgeschreven.</a:t>
            </a:r>
          </a:p>
        </p:txBody>
      </p:sp>
      <p:sp>
        <p:nvSpPr>
          <p:cNvPr id="4" name="Tijdelijke aanduiding voor verticale tekst 3">
            <a:extLst>
              <a:ext uri="{FF2B5EF4-FFF2-40B4-BE49-F238E27FC236}">
                <a16:creationId xmlns:a16="http://schemas.microsoft.com/office/drawing/2014/main" id="{FD0DB289-2C99-4687-A2A3-19DDAB5779AF}"/>
              </a:ext>
            </a:extLst>
          </p:cNvPr>
          <p:cNvSpPr>
            <a:spLocks noGrp="1"/>
          </p:cNvSpPr>
          <p:nvPr>
            <p:ph type="body" orient="vert" sz="quarter" idx="10"/>
          </p:nvPr>
        </p:nvSpPr>
        <p:spPr/>
        <p:txBody>
          <a:bodyPr>
            <a:normAutofit fontScale="70000" lnSpcReduction="20000"/>
          </a:bodyPr>
          <a:lstStyle/>
          <a:p>
            <a:r>
              <a:rPr lang="nl-NL" dirty="0"/>
              <a:t>Opdracht / Alternatieve binnenkomer (1.2)</a:t>
            </a:r>
          </a:p>
        </p:txBody>
      </p:sp>
      <p:pic>
        <p:nvPicPr>
          <p:cNvPr id="6" name="Tijdelijke aanduiding voor inhoud 7" descr="Afbeelding met tekst&#10;&#10;Beschrijving is gegenereerd met zeer hoge betrouwbaarheid">
            <a:extLst>
              <a:ext uri="{FF2B5EF4-FFF2-40B4-BE49-F238E27FC236}">
                <a16:creationId xmlns:a16="http://schemas.microsoft.com/office/drawing/2014/main" id="{FC5F2F08-5BFD-4BC2-855C-F85126BDFF0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32" r="24232"/>
          <a:stretch/>
        </p:blipFill>
        <p:spPr>
          <a:xfrm>
            <a:off x="6983413" y="190500"/>
            <a:ext cx="5014912" cy="6477000"/>
          </a:xfrm>
          <a:prstGeom prst="rect">
            <a:avLst/>
          </a:prstGeom>
          <a:effectLst/>
        </p:spPr>
      </p:pic>
    </p:spTree>
    <p:extLst>
      <p:ext uri="{BB962C8B-B14F-4D97-AF65-F5344CB8AC3E}">
        <p14:creationId xmlns:p14="http://schemas.microsoft.com/office/powerpoint/2010/main" val="913987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C40FB-8AD7-4ED5-AB56-8AA2912DF005}"/>
              </a:ext>
            </a:extLst>
          </p:cNvPr>
          <p:cNvSpPr>
            <a:spLocks noGrp="1"/>
          </p:cNvSpPr>
          <p:nvPr>
            <p:ph type="title"/>
          </p:nvPr>
        </p:nvSpPr>
        <p:spPr/>
        <p:txBody>
          <a:bodyPr>
            <a:normAutofit fontScale="90000"/>
          </a:bodyPr>
          <a:lstStyle/>
          <a:p>
            <a:r>
              <a:rPr lang="nl-NL" dirty="0"/>
              <a:t>Opdracht / Alternatieve binnenkomer (1.3)</a:t>
            </a:r>
          </a:p>
        </p:txBody>
      </p:sp>
      <p:sp>
        <p:nvSpPr>
          <p:cNvPr id="3" name="Tijdelijke aanduiding voor tekst 2">
            <a:extLst>
              <a:ext uri="{FF2B5EF4-FFF2-40B4-BE49-F238E27FC236}">
                <a16:creationId xmlns:a16="http://schemas.microsoft.com/office/drawing/2014/main" id="{2BFC19CC-1838-4D23-A56D-8101FF2DB11A}"/>
              </a:ext>
            </a:extLst>
          </p:cNvPr>
          <p:cNvSpPr>
            <a:spLocks noGrp="1"/>
          </p:cNvSpPr>
          <p:nvPr>
            <p:ph type="body" sz="quarter" idx="11"/>
          </p:nvPr>
        </p:nvSpPr>
        <p:spPr/>
        <p:txBody>
          <a:bodyPr/>
          <a:lstStyle/>
          <a:p>
            <a:pPr lvl="0"/>
            <a:r>
              <a:rPr lang="nl-NL" dirty="0"/>
              <a:t>Vraag: Kun je stoppen met de dingen die je op je eerste lijstje hebt opgeschreven? Waarom wel/niet?</a:t>
            </a:r>
          </a:p>
          <a:p>
            <a:pPr lvl="0"/>
            <a:r>
              <a:rPr lang="nl-NL" dirty="0"/>
              <a:t>Vraag: Kun je doen wat je op je tweede lijstje hebt opgeschreven? Waarom wel/niet?</a:t>
            </a:r>
          </a:p>
          <a:p>
            <a:endParaRPr lang="nl-NL" dirty="0"/>
          </a:p>
        </p:txBody>
      </p:sp>
      <p:sp>
        <p:nvSpPr>
          <p:cNvPr id="4" name="Tijdelijke aanduiding voor verticale tekst 3">
            <a:extLst>
              <a:ext uri="{FF2B5EF4-FFF2-40B4-BE49-F238E27FC236}">
                <a16:creationId xmlns:a16="http://schemas.microsoft.com/office/drawing/2014/main" id="{3337DD39-6601-4D95-B71E-35FDEA49E886}"/>
              </a:ext>
            </a:extLst>
          </p:cNvPr>
          <p:cNvSpPr>
            <a:spLocks noGrp="1"/>
          </p:cNvSpPr>
          <p:nvPr>
            <p:ph type="body" orient="vert" sz="quarter" idx="10"/>
          </p:nvPr>
        </p:nvSpPr>
        <p:spPr/>
        <p:txBody>
          <a:bodyPr>
            <a:normAutofit fontScale="70000" lnSpcReduction="20000"/>
          </a:bodyPr>
          <a:lstStyle/>
          <a:p>
            <a:r>
              <a:rPr lang="nl-NL" dirty="0"/>
              <a:t>Opdracht / Alternatieve binnenkomer (1.3)</a:t>
            </a:r>
          </a:p>
        </p:txBody>
      </p:sp>
      <p:pic>
        <p:nvPicPr>
          <p:cNvPr id="6" name="Tijdelijke aanduiding voor inhoud 7" descr="Afbeelding met tekst&#10;&#10;Beschrijving is gegenereerd met zeer hoge betrouwbaarheid">
            <a:extLst>
              <a:ext uri="{FF2B5EF4-FFF2-40B4-BE49-F238E27FC236}">
                <a16:creationId xmlns:a16="http://schemas.microsoft.com/office/drawing/2014/main" id="{B10D9658-4F35-46B5-9DED-520DA89AD21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32" r="24232"/>
          <a:stretch/>
        </p:blipFill>
        <p:spPr>
          <a:xfrm>
            <a:off x="6983413" y="190500"/>
            <a:ext cx="5014912" cy="6477000"/>
          </a:xfrm>
          <a:prstGeom prst="rect">
            <a:avLst/>
          </a:prstGeom>
          <a:effectLst/>
        </p:spPr>
      </p:pic>
    </p:spTree>
    <p:extLst>
      <p:ext uri="{BB962C8B-B14F-4D97-AF65-F5344CB8AC3E}">
        <p14:creationId xmlns:p14="http://schemas.microsoft.com/office/powerpoint/2010/main" val="318692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1. Welke dingen moeten wij ontvluchten (vlieden)?</a:t>
            </a:r>
          </a:p>
          <a:p>
            <a:endParaRPr lang="nl-NL" dirty="0"/>
          </a:p>
          <a:p>
            <a:r>
              <a:rPr lang="nl-NL" dirty="0"/>
              <a:t>2. Waar moeten wij naar streven (jagen)?</a:t>
            </a:r>
          </a:p>
          <a:p>
            <a:endParaRPr lang="nl-NL" dirty="0"/>
          </a:p>
          <a:p>
            <a:r>
              <a:rPr lang="nl-NL" dirty="0"/>
              <a:t>3. Wat heeft dit te maken met bekering?</a:t>
            </a:r>
          </a:p>
          <a:p>
            <a:endParaRPr lang="nl-NL"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7" name="Tijdelijke aanduiding voor inhoud 7" descr="Afbeelding met lucht, teken, tekst, buiten&#10;&#10;Beschrijving is gegenereerd met zeer hoge betrouwbaarheid">
            <a:extLst>
              <a:ext uri="{FF2B5EF4-FFF2-40B4-BE49-F238E27FC236}">
                <a16:creationId xmlns:a16="http://schemas.microsoft.com/office/drawing/2014/main" id="{BD50DCE4-5A20-4220-A396-4E291C8757C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xfrm>
            <a:off x="6948488" y="190500"/>
            <a:ext cx="5014912" cy="64770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wat bekering inhoudt. </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ik dagelijks bekering nodig heb.</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strijd elke dag tegen de zonde</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a:t>
            </a:r>
            <a:r>
              <a:rPr lang="en-US" dirty="0" err="1"/>
              <a:t>Bekering</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a:r>
              <a:rPr lang="nl-NL" sz="2200" dirty="0">
                <a:solidFill>
                  <a:prstClr val="black"/>
                </a:solidFill>
                <a:latin typeface="Calibri" panose="020F0502020204030204"/>
              </a:rPr>
              <a:t>Leg in eigen woorden uit wat bekering betekent. </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a:t>
            </a:r>
            <a:r>
              <a:rPr lang="en-US" dirty="0" err="1"/>
              <a:t>Bekering</a:t>
            </a:r>
            <a:endParaRPr lang="nl-NL" dirty="0"/>
          </a:p>
        </p:txBody>
      </p:sp>
      <p:pic>
        <p:nvPicPr>
          <p:cNvPr id="9" name="Tijdelijke aanduiding voor inhoud 6">
            <a:extLst>
              <a:ext uri="{FF2B5EF4-FFF2-40B4-BE49-F238E27FC236}">
                <a16:creationId xmlns:a16="http://schemas.microsoft.com/office/drawing/2014/main" id="{9D24E122-E683-47A0-A825-739896EBE3D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xfrm>
            <a:off x="6983413" y="190500"/>
            <a:ext cx="5014912" cy="6477000"/>
          </a:xfrm>
          <a:prstGeom prst="rect">
            <a:avLst/>
          </a:prstGeom>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en-US" dirty="0"/>
              <a:t>Begrip: </a:t>
            </a:r>
            <a:r>
              <a:rPr lang="en-US" dirty="0" err="1"/>
              <a:t>Een</a:t>
            </a:r>
            <a:r>
              <a:rPr lang="en-US" dirty="0"/>
              <a:t> </a:t>
            </a:r>
            <a:r>
              <a:rPr lang="en-US" dirty="0" err="1"/>
              <a:t>nieuw</a:t>
            </a:r>
            <a:r>
              <a:rPr lang="en-US" dirty="0"/>
              <a:t> hart</a:t>
            </a:r>
            <a:endParaRPr lang="nl-NL" dirty="0"/>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Kan je jezelf bekeren?</a:t>
            </a:r>
          </a:p>
          <a:p>
            <a:pPr marL="285750" indent="-285750">
              <a:buFont typeface="Arial" panose="020B0604020202020204" pitchFamily="34" charset="0"/>
              <a:buChar char="•"/>
            </a:pPr>
            <a:r>
              <a:rPr lang="nl-NL" dirty="0"/>
              <a:t>Waar wil de Heilige Geest voor zorgen?</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en-US" dirty="0"/>
              <a:t>Begrip: </a:t>
            </a:r>
            <a:r>
              <a:rPr lang="en-US" dirty="0" err="1"/>
              <a:t>Een</a:t>
            </a:r>
            <a:r>
              <a:rPr lang="en-US" dirty="0"/>
              <a:t> </a:t>
            </a:r>
            <a:r>
              <a:rPr lang="en-US" dirty="0" err="1"/>
              <a:t>nieuw</a:t>
            </a:r>
            <a:r>
              <a:rPr lang="en-US" dirty="0"/>
              <a:t> hart</a:t>
            </a:r>
            <a:endParaRPr lang="nl-NL" dirty="0"/>
          </a:p>
        </p:txBody>
      </p:sp>
      <p:pic>
        <p:nvPicPr>
          <p:cNvPr id="9" name="Tijdelijke aanduiding voor inhoud 6">
            <a:extLst>
              <a:ext uri="{FF2B5EF4-FFF2-40B4-BE49-F238E27FC236}">
                <a16:creationId xmlns:a16="http://schemas.microsoft.com/office/drawing/2014/main" id="{91BFBBFA-D76A-47A2-A011-A348F69943F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7659" r="27659"/>
          <a:stretch/>
        </p:blipFill>
        <p:spPr>
          <a:xfrm>
            <a:off x="6983413" y="190500"/>
            <a:ext cx="5014912" cy="6477000"/>
          </a:xfrm>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en-US" sz="3600" dirty="0"/>
              <a:t>Begrip: </a:t>
            </a:r>
            <a:r>
              <a:rPr lang="en-US" sz="3600" dirty="0" err="1"/>
              <a:t>Dagelijkse</a:t>
            </a:r>
            <a:r>
              <a:rPr lang="en-US" sz="3600" dirty="0"/>
              <a:t> </a:t>
            </a:r>
            <a:r>
              <a:rPr lang="en-US" sz="3600" dirty="0" err="1"/>
              <a:t>bekering</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lvl="0" indent="-228600">
              <a:buFont typeface="Arial" panose="020B0604020202020204" pitchFamily="34" charset="0"/>
              <a:buChar char="•"/>
            </a:pPr>
            <a:r>
              <a:rPr lang="en-US" sz="1800" dirty="0" err="1">
                <a:solidFill>
                  <a:prstClr val="black"/>
                </a:solidFill>
                <a:latin typeface="Calibri" panose="020F0502020204030204"/>
              </a:rPr>
              <a:t>Waarom</a:t>
            </a:r>
            <a:r>
              <a:rPr lang="en-US" sz="1800" dirty="0">
                <a:solidFill>
                  <a:prstClr val="black"/>
                </a:solidFill>
                <a:latin typeface="Calibri" panose="020F0502020204030204"/>
              </a:rPr>
              <a:t> is </a:t>
            </a:r>
            <a:r>
              <a:rPr lang="en-US" sz="1800" dirty="0" err="1">
                <a:solidFill>
                  <a:prstClr val="black"/>
                </a:solidFill>
                <a:latin typeface="Calibri" panose="020F0502020204030204"/>
              </a:rPr>
              <a:t>bekering</a:t>
            </a:r>
            <a:r>
              <a:rPr lang="en-US" sz="1800" dirty="0">
                <a:solidFill>
                  <a:prstClr val="black"/>
                </a:solidFill>
                <a:latin typeface="Calibri" panose="020F0502020204030204"/>
              </a:rPr>
              <a:t> </a:t>
            </a:r>
            <a:r>
              <a:rPr lang="en-US" sz="1800" dirty="0" err="1">
                <a:solidFill>
                  <a:prstClr val="black"/>
                </a:solidFill>
                <a:latin typeface="Calibri" panose="020F0502020204030204"/>
              </a:rPr>
              <a:t>een</a:t>
            </a:r>
            <a:r>
              <a:rPr lang="en-US" sz="1800" dirty="0">
                <a:solidFill>
                  <a:prstClr val="black"/>
                </a:solidFill>
                <a:latin typeface="Calibri" panose="020F0502020204030204"/>
              </a:rPr>
              <a:t> </a:t>
            </a:r>
            <a:r>
              <a:rPr lang="en-US" sz="1800" dirty="0" err="1">
                <a:solidFill>
                  <a:prstClr val="black"/>
                </a:solidFill>
                <a:latin typeface="Calibri" panose="020F0502020204030204"/>
              </a:rPr>
              <a:t>dagelijkse</a:t>
            </a:r>
            <a:r>
              <a:rPr lang="en-US" sz="1800" dirty="0">
                <a:solidFill>
                  <a:prstClr val="black"/>
                </a:solidFill>
                <a:latin typeface="Calibri" panose="020F0502020204030204"/>
              </a:rPr>
              <a:t> </a:t>
            </a:r>
            <a:r>
              <a:rPr lang="en-US" sz="1800" dirty="0" err="1">
                <a:solidFill>
                  <a:prstClr val="black"/>
                </a:solidFill>
                <a:latin typeface="Calibri" panose="020F0502020204030204"/>
              </a:rPr>
              <a:t>strijd</a:t>
            </a:r>
            <a:r>
              <a:rPr lang="en-US" sz="1800" dirty="0">
                <a:solidFill>
                  <a:prstClr val="black"/>
                </a:solidFill>
                <a:latin typeface="Calibri" panose="020F0502020204030204"/>
              </a:rPr>
              <a:t>?</a:t>
            </a:r>
          </a:p>
          <a:p>
            <a:pPr lvl="0" indent="-228600">
              <a:buFont typeface="Arial" panose="020B0604020202020204" pitchFamily="34" charset="0"/>
              <a:buChar char="•"/>
            </a:pPr>
            <a:r>
              <a:rPr lang="en-US" sz="1800" dirty="0">
                <a:solidFill>
                  <a:prstClr val="black"/>
                </a:solidFill>
                <a:latin typeface="Calibri" panose="020F0502020204030204"/>
              </a:rPr>
              <a:t>Hoe </a:t>
            </a:r>
            <a:r>
              <a:rPr lang="en-US" sz="1800" dirty="0" err="1">
                <a:solidFill>
                  <a:prstClr val="black"/>
                </a:solidFill>
                <a:latin typeface="Calibri" panose="020F0502020204030204"/>
              </a:rPr>
              <a:t>moet</a:t>
            </a:r>
            <a:r>
              <a:rPr lang="en-US" sz="1800" dirty="0">
                <a:solidFill>
                  <a:prstClr val="black"/>
                </a:solidFill>
                <a:latin typeface="Calibri" panose="020F0502020204030204"/>
              </a:rPr>
              <a:t> je </a:t>
            </a:r>
            <a:r>
              <a:rPr lang="en-US" sz="1800" dirty="0" err="1">
                <a:solidFill>
                  <a:prstClr val="black"/>
                </a:solidFill>
                <a:latin typeface="Calibri" panose="020F0502020204030204"/>
              </a:rPr>
              <a:t>iedere</a:t>
            </a:r>
            <a:r>
              <a:rPr lang="en-US" sz="1800" dirty="0">
                <a:solidFill>
                  <a:prstClr val="black"/>
                </a:solidFill>
                <a:latin typeface="Calibri" panose="020F0502020204030204"/>
              </a:rPr>
              <a:t> </a:t>
            </a:r>
            <a:r>
              <a:rPr lang="en-US" sz="1800" dirty="0" err="1">
                <a:solidFill>
                  <a:prstClr val="black"/>
                </a:solidFill>
                <a:latin typeface="Calibri" panose="020F0502020204030204"/>
              </a:rPr>
              <a:t>dag</a:t>
            </a:r>
            <a:r>
              <a:rPr lang="en-US" sz="1800" dirty="0">
                <a:solidFill>
                  <a:prstClr val="black"/>
                </a:solidFill>
                <a:latin typeface="Calibri" panose="020F0502020204030204"/>
              </a:rPr>
              <a:t> </a:t>
            </a:r>
            <a:r>
              <a:rPr lang="en-US" sz="1800" dirty="0" err="1">
                <a:solidFill>
                  <a:prstClr val="black"/>
                </a:solidFill>
                <a:latin typeface="Calibri" panose="020F0502020204030204"/>
              </a:rPr>
              <a:t>leven</a:t>
            </a:r>
            <a:r>
              <a:rPr lang="en-US" sz="1800" dirty="0">
                <a:solidFill>
                  <a:prstClr val="black"/>
                </a:solidFill>
                <a:latin typeface="Calibri" panose="020F0502020204030204"/>
              </a:rPr>
              <a:t>?</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en-US" dirty="0"/>
              <a:t>Begrip: </a:t>
            </a:r>
            <a:r>
              <a:rPr lang="en-US" dirty="0" err="1"/>
              <a:t>Dagelijkse</a:t>
            </a:r>
            <a:r>
              <a:rPr lang="en-US" dirty="0"/>
              <a:t> </a:t>
            </a:r>
            <a:r>
              <a:rPr lang="en-US" dirty="0" err="1"/>
              <a:t>bekering</a:t>
            </a:r>
            <a:endParaRPr lang="nl-NL" dirty="0"/>
          </a:p>
        </p:txBody>
      </p:sp>
      <p:pic>
        <p:nvPicPr>
          <p:cNvPr id="9" name="Tijdelijke aanduiding voor inhoud 6" descr="Afbeelding met binnen, persoon&#10;&#10;Beschrijving is gegenereerd met zeer hoge betrouwbaarheid">
            <a:extLst>
              <a:ext uri="{FF2B5EF4-FFF2-40B4-BE49-F238E27FC236}">
                <a16:creationId xmlns:a16="http://schemas.microsoft.com/office/drawing/2014/main" id="{D36CC80E-07BF-405D-B49C-9E3CDA0A5DC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01" r="24201"/>
          <a:stretch/>
        </p:blipFill>
        <p:spPr>
          <a:xfrm>
            <a:off x="6983413" y="190500"/>
            <a:ext cx="5014912" cy="6477000"/>
          </a:xfrm>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en-US" sz="3600" dirty="0"/>
              <a:t>Begrip: Goede </a:t>
            </a:r>
            <a:r>
              <a:rPr lang="en-US" sz="3600" dirty="0" err="1"/>
              <a:t>werken</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ga je leven als je de Heere kent?</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en-US" dirty="0"/>
              <a:t>Begrip: Goede </a:t>
            </a:r>
            <a:r>
              <a:rPr lang="en-US" dirty="0" err="1"/>
              <a:t>werken</a:t>
            </a:r>
            <a:endParaRPr lang="nl-NL" dirty="0"/>
          </a:p>
        </p:txBody>
      </p:sp>
      <p:pic>
        <p:nvPicPr>
          <p:cNvPr id="8" name="Tijdelijke aanduiding voor inhoud 11" descr="Afbeelding met persoon, binnen, pottenbakkersschijf, object&#10;&#10;Beschrijving is gegenereerd met zeer hoge betrouwbaarheid">
            <a:extLst>
              <a:ext uri="{FF2B5EF4-FFF2-40B4-BE49-F238E27FC236}">
                <a16:creationId xmlns:a16="http://schemas.microsoft.com/office/drawing/2014/main" id="{E2741628-E3B6-4E4F-A77E-5D801D6589A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8254" r="28254"/>
          <a:stretch/>
        </p:blipFill>
        <p:spPr>
          <a:xfrm>
            <a:off x="6983413" y="190500"/>
            <a:ext cx="5014912" cy="6477000"/>
          </a:xfrm>
          <a:prstGeom prst="rect">
            <a:avLst/>
          </a:prstGeom>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BC7C7326-A382-47F1-922F-85A4EED5D102}"/>
</file>

<file path=customXml/itemProps2.xml><?xml version="1.0" encoding="utf-8"?>
<ds:datastoreItem xmlns:ds="http://schemas.openxmlformats.org/officeDocument/2006/customXml" ds:itemID="{A417B1A6-FC6C-4EEA-826C-1AE07412CE9E}"/>
</file>

<file path=customXml/itemProps3.xml><?xml version="1.0" encoding="utf-8"?>
<ds:datastoreItem xmlns:ds="http://schemas.openxmlformats.org/officeDocument/2006/customXml" ds:itemID="{CBD3809B-67A6-47C0-8715-854C05DC4141}"/>
</file>

<file path=docProps/app.xml><?xml version="1.0" encoding="utf-8"?>
<Properties xmlns="http://schemas.openxmlformats.org/officeDocument/2006/extended-properties" xmlns:vt="http://schemas.openxmlformats.org/officeDocument/2006/docPropsVTypes">
  <Template>LeerMij-catechesatiemethode-HHJO</Template>
  <TotalTime>143</TotalTime>
  <Words>725</Words>
  <Application>Microsoft Office PowerPoint</Application>
  <PresentationFormat>Breedbeeld</PresentationFormat>
  <Paragraphs>128</Paragraphs>
  <Slides>21</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ITC Officina Serif Std Book</vt:lpstr>
      <vt:lpstr>Segoe UI</vt:lpstr>
      <vt:lpstr>Office-thema</vt:lpstr>
      <vt:lpstr>De bekering</vt:lpstr>
      <vt:lpstr>Opening</vt:lpstr>
      <vt:lpstr>Bijbelstudie</vt:lpstr>
      <vt:lpstr>Binnenkomer</vt:lpstr>
      <vt:lpstr>Doelen</vt:lpstr>
      <vt:lpstr>Begrip: Bekering</vt:lpstr>
      <vt:lpstr>Begrip: Een nieuw hart</vt:lpstr>
      <vt:lpstr>Begrip: Dagelijkse bekering</vt:lpstr>
      <vt:lpstr>Begrip: Goede werken</vt:lpstr>
      <vt:lpstr>Begrip: Christus</vt:lpstr>
      <vt:lpstr>Verwerkingsvragen</vt:lpstr>
      <vt:lpstr>Samenvatting</vt:lpstr>
      <vt:lpstr>Huiswerk volgende keer</vt:lpstr>
      <vt:lpstr>Verwerkingsopdracht</vt:lpstr>
      <vt:lpstr>Stelling</vt:lpstr>
      <vt:lpstr>Bespreekopdracht</vt:lpstr>
      <vt:lpstr>Woordweb</vt:lpstr>
      <vt:lpstr>Verhaal</vt:lpstr>
      <vt:lpstr>Opdracht / Alternatieve binnenkomer (1.1)</vt:lpstr>
      <vt:lpstr>Opdracht / Alternatieve binnenkomer (1.2)</vt:lpstr>
      <vt:lpstr>Opdracht / Alternatieve binnenkomer (1.3)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25</cp:revision>
  <dcterms:created xsi:type="dcterms:W3CDTF">2018-01-11T12:38:21Z</dcterms:created>
  <dcterms:modified xsi:type="dcterms:W3CDTF">2018-07-17T12:31:15Z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