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Probeer ernaar toe te werken dat de jongeren beseffen dat de wet niet is gegeven om van alles te ontzeggen (Hé, jij mag dit of dat toch niet van jouw geloof…?), maar dat God huist door Zijn wet ook voor ons zorgt, om ons niet te doen zondigen. Hij wil ons juist laten leven in echte vrijheid, Zijn vrijheid.</a:t>
            </a:r>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binnenkomer van deze les vraagt uitleg.</a:t>
            </a:r>
          </a:p>
          <a:p>
            <a:r>
              <a:rPr lang="nl-NL" sz="1200" kern="1200" dirty="0">
                <a:solidFill>
                  <a:schemeClr val="tx1"/>
                </a:solidFill>
                <a:effectLst/>
                <a:latin typeface="+mn-lt"/>
                <a:ea typeface="+mn-ea"/>
                <a:cs typeface="+mn-cs"/>
              </a:rPr>
              <a:t>Ga aan de hand van de foto in het werkboek het gesprek aan over de wet. Vraag aan de jongeren hoe zij de Tien Geboden bezien. Hoe denk jij over Gods geboden?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eventueel en link met de regels thuis. Je ouders vagen je aan de gestelde regels te houden. Door je aan de regels te houden laat je ook zien dat je van je ouders houdt. Regels kunnen als beknellend ervaren worden, maar ze kunnen juist ook bevrijdend zijn.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Je kunt Gods geboden ook vergelijken met verkeersregels. Verkeersregels zijn goed. Ze zorgen ervoor dat je veilig over straat kunt gaan. Zonder verkeersregels zouden er vele doden vallen in het verkeer. Zoals de overheid verkeersregels opstelt om ons te beschermen, zo geeft God ons Zijn geboden om ons te beschermen tegen de zonde. Hij geeft ons Zijn geboden omdat het leven naar die geboden goed is.</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ben de HEERE jouw God!</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 les worden verschillende aspecten kort aangestipt. Het kan nodig zijn zelf een keuze te maken welke begrippen u meer/minder aandacht geeft.</a:t>
            </a:r>
          </a:p>
          <a:p>
            <a:endParaRPr lang="nl-NL" i="1"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Zodat ze hun leven op God zouden richten en niet meer terugkeren naar het slavenhuis van Egypte.</a:t>
            </a:r>
          </a:p>
          <a:p>
            <a:r>
              <a:rPr lang="nl-NL" dirty="0"/>
              <a:t>Uit Gods liefde en zorg</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 les worden verschillende aspecten kort aangestipt. Het kan nodig zijn zelf een keuze te maken welke begrippen u meer/minder aandacht geeft.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Onze zonden leren zien zodat we Christus nodig hebben.</a:t>
            </a:r>
          </a:p>
          <a:p>
            <a:pPr marL="228600" indent="-228600">
              <a:buAutoNum type="arabicPeriod"/>
            </a:pPr>
            <a:r>
              <a:rPr lang="nl-NL" dirty="0"/>
              <a:t>De wet laat zien hoe de Heere wil dat wij leven.</a:t>
            </a:r>
          </a:p>
          <a:p>
            <a:pPr marL="228600" indent="-228600">
              <a:buAutoNum type="arabicPeriod"/>
            </a:pPr>
            <a:r>
              <a:rPr lang="nl-NL" dirty="0"/>
              <a:t>De wet laat de leefregels zien die nodig zijn om mensen op een goede manier te laten leven. </a:t>
            </a:r>
          </a:p>
          <a:p>
            <a:pPr marL="228600" indent="-228600">
              <a:buAutoNum type="arabicPeriod"/>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 les worden verschillende aspecten kort aangestipt. Het kan nodig zijn zelf een keuze te maken welke begrippen u meer/minder aandacht geeft.</a:t>
            </a:r>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Heb ik naar als Gods geboden geleefd?</a:t>
            </a:r>
          </a:p>
          <a:p>
            <a:pPr marL="0" indent="0">
              <a:buNone/>
            </a:pPr>
            <a:r>
              <a:rPr lang="nl-NL" dirty="0"/>
              <a:t>De spiegel is goed, maar je bent geestelijk blind zodat je de zonden niet kunt zien. </a:t>
            </a:r>
          </a:p>
          <a:p>
            <a:pPr marL="0" indent="0">
              <a:buNone/>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 les worden verschillende aspecten kort aangestipt. Het kan nodig zijn zelf een keuze te maken welke begrippen u meer/minder aandacht geeft.</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komt met een belofte: Wil je alle geboden vervullen, geloof dan in Christus!</a:t>
            </a:r>
          </a:p>
          <a:p>
            <a:r>
              <a:rPr lang="nl-NL" dirty="0"/>
              <a:t>De geboden zorgen dat je naar de deur van het Leven gaat, het geloof in de Heere Jezus opent de deur naar het eeuwige leven.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 les worden verschillende aspecten kort aangestipt. Het kan nodig zijn zelf een keuze te maken welke begrippen u meer/minder aandacht geeft.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leerwerk is vrij veel deze les. Het Bijbelgedeelte is vrij bekend, waarom het iets langer kan zijn.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HC vraag en antwoord 115 is wel veel. Er kan voor gekozen worden alleen het eerste deel van het antwoord te laten 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Inleiding</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en-US" sz="3600" dirty="0"/>
              <a:t>Begrip: De wet en Christus</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Waarom</a:t>
            </a:r>
            <a:r>
              <a:rPr lang="en-US" sz="1800" dirty="0">
                <a:solidFill>
                  <a:prstClr val="black"/>
                </a:solidFill>
                <a:latin typeface="Calibri" panose="020F0502020204030204"/>
              </a:rPr>
              <a:t> </a:t>
            </a:r>
            <a:r>
              <a:rPr lang="en-US" sz="1800" dirty="0" err="1">
                <a:solidFill>
                  <a:prstClr val="black"/>
                </a:solidFill>
                <a:latin typeface="Calibri" panose="020F0502020204030204"/>
              </a:rPr>
              <a:t>luisteren</a:t>
            </a:r>
            <a:r>
              <a:rPr lang="en-US" sz="1800" dirty="0">
                <a:solidFill>
                  <a:prstClr val="black"/>
                </a:solidFill>
                <a:latin typeface="Calibri" panose="020F0502020204030204"/>
              </a:rPr>
              <a:t> we </a:t>
            </a:r>
            <a:r>
              <a:rPr lang="en-US" sz="1800" dirty="0" err="1">
                <a:solidFill>
                  <a:prstClr val="black"/>
                </a:solidFill>
                <a:latin typeface="Calibri" panose="020F0502020204030204"/>
              </a:rPr>
              <a:t>naar</a:t>
            </a:r>
            <a:r>
              <a:rPr lang="en-US" sz="1800" dirty="0">
                <a:solidFill>
                  <a:prstClr val="black"/>
                </a:solidFill>
                <a:latin typeface="Calibri" panose="020F0502020204030204"/>
              </a:rPr>
              <a:t> de wet?</a:t>
            </a:r>
          </a:p>
          <a:p>
            <a:pPr marL="228600" lvl="0" indent="-228600">
              <a:buFont typeface="Arial" panose="020B0604020202020204" pitchFamily="34" charset="0"/>
              <a:buChar char="•"/>
            </a:pPr>
            <a:r>
              <a:rPr lang="en-US" sz="1800" dirty="0" err="1">
                <a:solidFill>
                  <a:prstClr val="black"/>
                </a:solidFill>
                <a:latin typeface="Calibri" panose="020F0502020204030204"/>
              </a:rPr>
              <a:t>Waar</a:t>
            </a:r>
            <a:r>
              <a:rPr lang="en-US" sz="1800" dirty="0">
                <a:solidFill>
                  <a:prstClr val="black"/>
                </a:solidFill>
                <a:latin typeface="Calibri" panose="020F0502020204030204"/>
              </a:rPr>
              <a:t> </a:t>
            </a:r>
            <a:r>
              <a:rPr lang="en-US" sz="1800" dirty="0" err="1">
                <a:solidFill>
                  <a:prstClr val="black"/>
                </a:solidFill>
                <a:latin typeface="Calibri" panose="020F0502020204030204"/>
              </a:rPr>
              <a:t>zorgen</a:t>
            </a:r>
            <a:r>
              <a:rPr lang="en-US" sz="1800" dirty="0">
                <a:solidFill>
                  <a:prstClr val="black"/>
                </a:solidFill>
                <a:latin typeface="Calibri" panose="020F0502020204030204"/>
              </a:rPr>
              <a:t> de </a:t>
            </a:r>
            <a:r>
              <a:rPr lang="en-US" sz="1800" dirty="0" err="1">
                <a:solidFill>
                  <a:prstClr val="black"/>
                </a:solidFill>
                <a:latin typeface="Calibri" panose="020F0502020204030204"/>
              </a:rPr>
              <a:t>geboden</a:t>
            </a:r>
            <a:r>
              <a:rPr lang="en-US" sz="1800" dirty="0">
                <a:solidFill>
                  <a:prstClr val="black"/>
                </a:solidFill>
                <a:latin typeface="Calibri" panose="020F0502020204030204"/>
              </a:rPr>
              <a:t> </a:t>
            </a:r>
            <a:r>
              <a:rPr lang="en-US" sz="1800" dirty="0" err="1">
                <a:solidFill>
                  <a:prstClr val="black"/>
                </a:solidFill>
                <a:latin typeface="Calibri" panose="020F0502020204030204"/>
              </a:rPr>
              <a:t>voor</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en-US" dirty="0"/>
              <a:t>Begrip: De wet en Christus</a:t>
            </a:r>
            <a:endParaRPr lang="nl-NL" dirty="0"/>
          </a:p>
        </p:txBody>
      </p:sp>
      <p:pic>
        <p:nvPicPr>
          <p:cNvPr id="8" name="Tijdelijke aanduiding voor inhoud 7" descr="Afbeelding met gebouw, buiten, vogel, standbeeld&#10;&#10;Beschrijving is gegenereerd met zeer hoge betrouwbaarheid">
            <a:extLst>
              <a:ext uri="{FF2B5EF4-FFF2-40B4-BE49-F238E27FC236}">
                <a16:creationId xmlns:a16="http://schemas.microsoft.com/office/drawing/2014/main" id="{1F654598-E018-47CB-8657-FB73929B310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en-US" sz="3600" dirty="0" err="1"/>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82.</a:t>
            </a:r>
          </a:p>
          <a:p>
            <a:endParaRPr lang="nl-NL" dirty="0"/>
          </a:p>
          <a:p>
            <a:endParaRPr lang="nl-NL" dirty="0"/>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Gods spreekt door Zijn wet tot jou!</a:t>
            </a:r>
          </a:p>
          <a:p>
            <a:pPr marL="0" indent="0">
              <a:buNone/>
            </a:pPr>
            <a:r>
              <a:rPr lang="nl-NL" dirty="0"/>
              <a:t>Gods geboden drijven uit naar Christus die de wet heeft volbracht.</a:t>
            </a:r>
          </a:p>
          <a:p>
            <a:pPr marL="0" indent="0">
              <a:buNone/>
            </a:pPr>
            <a:r>
              <a:rPr lang="nl-NL" dirty="0"/>
              <a:t>Een kind van God gehoorzaamt Gods geboden uit dankbaarheid.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lvl="0" indent="0">
              <a:buNone/>
            </a:pPr>
            <a:r>
              <a:rPr lang="nl-NL" sz="1800" b="1" dirty="0">
                <a:solidFill>
                  <a:prstClr val="black"/>
                </a:solidFill>
                <a:latin typeface="Calibri" panose="020F0502020204030204"/>
              </a:rPr>
              <a:t>Wat betekent de wet voor jou persoonlijk?</a:t>
            </a:r>
            <a:endParaRPr lang="en-US" sz="1800" dirty="0">
              <a:solidFill>
                <a:prstClr val="black"/>
              </a:solidFill>
              <a:latin typeface="Calibri" panose="020F0502020204030204"/>
            </a:endParaRPr>
          </a:p>
          <a:p>
            <a:pPr marL="228600" lvl="0" indent="-228600"/>
            <a:r>
              <a:rPr lang="en-US" sz="1800" dirty="0" err="1">
                <a:solidFill>
                  <a:prstClr val="black"/>
                </a:solidFill>
                <a:latin typeface="Calibri" panose="020F0502020204030204"/>
              </a:rPr>
              <a:t>Praat</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 over in </a:t>
            </a:r>
            <a:r>
              <a:rPr lang="en-US" sz="1800" dirty="0" err="1">
                <a:solidFill>
                  <a:prstClr val="black"/>
                </a:solidFill>
                <a:latin typeface="Calibri" panose="020F0502020204030204"/>
              </a:rPr>
              <a:t>tweetallen</a:t>
            </a:r>
            <a:r>
              <a:rPr lang="en-US" sz="1800" dirty="0">
                <a:solidFill>
                  <a:prstClr val="black"/>
                </a:solidFill>
                <a:latin typeface="Calibri" panose="020F0502020204030204"/>
              </a:rPr>
              <a:t> en </a:t>
            </a:r>
            <a:r>
              <a:rPr lang="en-US" sz="1800" dirty="0" err="1">
                <a:solidFill>
                  <a:prstClr val="black"/>
                </a:solidFill>
                <a:latin typeface="Calibri" panose="020F0502020204030204"/>
              </a:rPr>
              <a:t>schrijf</a:t>
            </a:r>
            <a:r>
              <a:rPr lang="en-US" sz="1800" dirty="0">
                <a:solidFill>
                  <a:prstClr val="black"/>
                </a:solidFill>
                <a:latin typeface="Calibri" panose="020F0502020204030204"/>
              </a:rPr>
              <a:t> je </a:t>
            </a:r>
            <a:r>
              <a:rPr lang="en-US" sz="1800" dirty="0" err="1">
                <a:solidFill>
                  <a:prstClr val="black"/>
                </a:solidFill>
                <a:latin typeface="Calibri" panose="020F0502020204030204"/>
              </a:rPr>
              <a:t>antwoord</a:t>
            </a:r>
            <a:r>
              <a:rPr lang="en-US" sz="1800" dirty="0">
                <a:solidFill>
                  <a:prstClr val="black"/>
                </a:solidFill>
                <a:latin typeface="Calibri" panose="020F0502020204030204"/>
              </a:rPr>
              <a:t> op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aantekeningen</a:t>
            </a:r>
            <a:r>
              <a:rPr lang="en-US" sz="1800" dirty="0">
                <a:solidFill>
                  <a:prstClr val="black"/>
                </a:solidFill>
                <a:latin typeface="Calibri" panose="020F0502020204030204"/>
              </a:rPr>
              <a: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84.</a:t>
            </a:r>
          </a:p>
          <a:p>
            <a:pPr marL="228600" lvl="0" indent="-228600"/>
            <a:r>
              <a:rPr lang="en-US" sz="1800" dirty="0" err="1">
                <a:solidFill>
                  <a:prstClr val="black"/>
                </a:solidFill>
                <a:latin typeface="Calibri" panose="020F0502020204030204"/>
              </a:rPr>
              <a:t>Deel</a:t>
            </a:r>
            <a:r>
              <a:rPr lang="en-US" sz="1800" dirty="0">
                <a:solidFill>
                  <a:prstClr val="black"/>
                </a:solidFill>
                <a:latin typeface="Calibri" panose="020F0502020204030204"/>
              </a:rPr>
              <a:t> het met de </a:t>
            </a:r>
            <a:r>
              <a:rPr lang="en-US" sz="1800" dirty="0" err="1">
                <a:solidFill>
                  <a:prstClr val="black"/>
                </a:solidFill>
                <a:latin typeface="Calibri" panose="020F0502020204030204"/>
              </a:rPr>
              <a:t>grote</a:t>
            </a:r>
            <a:r>
              <a:rPr lang="en-US" sz="1800" dirty="0">
                <a:solidFill>
                  <a:prstClr val="black"/>
                </a:solidFill>
                <a:latin typeface="Calibri" panose="020F0502020204030204"/>
              </a:rPr>
              <a:t> </a:t>
            </a:r>
            <a:r>
              <a:rPr lang="en-US" sz="1800" dirty="0" err="1">
                <a:solidFill>
                  <a:prstClr val="black"/>
                </a:solidFill>
                <a:latin typeface="Calibri" panose="020F0502020204030204"/>
              </a:rPr>
              <a:t>groep</a:t>
            </a:r>
            <a:r>
              <a:rPr lang="en-US" sz="1800" dirty="0">
                <a:solidFill>
                  <a:prstClr val="black"/>
                </a:solidFill>
                <a:latin typeface="Calibri" panose="020F0502020204030204"/>
              </a:rPr>
              <a:t>. </a:t>
            </a:r>
          </a:p>
          <a:p>
            <a:pPr marL="228600" lvl="0" indent="-228600"/>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lvl="0"/>
            <a:r>
              <a:rPr lang="nl-NL" sz="1800" dirty="0">
                <a:solidFill>
                  <a:prstClr val="black"/>
                </a:solidFill>
                <a:latin typeface="Calibri" panose="020F0502020204030204"/>
              </a:rPr>
              <a:t>Van God mag je niks!</a:t>
            </a:r>
            <a:endParaRPr lang="en-US" sz="1800" dirty="0">
              <a:solidFill>
                <a:prstClr val="black"/>
              </a:solidFill>
              <a:latin typeface="Calibri" panose="020F0502020204030204"/>
            </a:endParaRP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reden</a:t>
            </a:r>
            <a:r>
              <a:rPr lang="en-US" sz="1800" b="1" dirty="0">
                <a:solidFill>
                  <a:prstClr val="black"/>
                </a:solidFill>
                <a:latin typeface="Calibri" panose="020F0502020204030204"/>
              </a:rPr>
              <a:t> is </a:t>
            </a:r>
            <a:r>
              <a:rPr lang="en-US" sz="1800" b="1" dirty="0" err="1">
                <a:solidFill>
                  <a:prstClr val="black"/>
                </a:solidFill>
                <a:latin typeface="Calibri" panose="020F0502020204030204"/>
              </a:rPr>
              <a:t>dat</a:t>
            </a:r>
            <a:r>
              <a:rPr lang="en-US" sz="1800" b="1" dirty="0">
                <a:solidFill>
                  <a:prstClr val="black"/>
                </a:solidFill>
                <a:latin typeface="Calibri" panose="020F0502020204030204"/>
              </a:rPr>
              <a:t> de wet </a:t>
            </a:r>
            <a:r>
              <a:rPr lang="en-US" sz="1800" b="1" dirty="0" err="1">
                <a:solidFill>
                  <a:prstClr val="black"/>
                </a:solidFill>
                <a:latin typeface="Calibri" panose="020F0502020204030204"/>
              </a:rPr>
              <a:t>scherp</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moet</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worden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gepreekt</a:t>
            </a:r>
            <a:r>
              <a:rPr lang="en-US" sz="1800" b="1" dirty="0">
                <a:solidFill>
                  <a:prstClr val="black"/>
                </a:solidFill>
                <a:latin typeface="Calibri" panose="020F0502020204030204"/>
              </a:rPr>
              <a:t>.</a:t>
            </a:r>
          </a:p>
          <a:p>
            <a:pPr lvl="0"/>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84.</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t>Psalm 19:4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Mattheüs</a:t>
            </a:r>
            <a:r>
              <a:rPr lang="en-US" dirty="0"/>
              <a:t> 22:37-40</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a:t>1. </a:t>
            </a:r>
            <a:r>
              <a:rPr lang="en-US" dirty="0" err="1"/>
              <a:t>Lezen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Wat </a:t>
            </a:r>
            <a:r>
              <a:rPr lang="en-US" i="1" dirty="0" err="1"/>
              <a:t>staat</a:t>
            </a:r>
            <a:r>
              <a:rPr lang="en-US" i="1" dirty="0"/>
              <a:t> </a:t>
            </a:r>
            <a:r>
              <a:rPr lang="en-US" i="1" dirty="0" err="1"/>
              <a:t>er</a:t>
            </a:r>
            <a:r>
              <a:rPr lang="en-US" i="1" dirty="0"/>
              <a:t>?</a:t>
            </a:r>
          </a:p>
          <a:p>
            <a:endParaRPr lang="en-US" dirty="0"/>
          </a:p>
          <a:p>
            <a:r>
              <a:rPr lang="en-US" dirty="0"/>
              <a:t>2. </a:t>
            </a:r>
            <a:r>
              <a:rPr lang="en-US" dirty="0" err="1"/>
              <a:t>Luisteren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Wat </a:t>
            </a:r>
            <a:r>
              <a:rPr lang="en-US" i="1" dirty="0" err="1"/>
              <a:t>betekent</a:t>
            </a:r>
            <a:r>
              <a:rPr lang="en-US" i="1" dirty="0"/>
              <a:t> het?</a:t>
            </a:r>
          </a:p>
          <a:p>
            <a:endParaRPr lang="en-US" i="1" dirty="0"/>
          </a:p>
          <a:p>
            <a:r>
              <a:rPr lang="en-US" dirty="0"/>
              <a:t>3. </a:t>
            </a:r>
            <a:r>
              <a:rPr lang="en-US" dirty="0" err="1"/>
              <a:t>Leren</a:t>
            </a:r>
            <a:r>
              <a:rPr lang="en-US" dirty="0"/>
              <a:t> &gt; </a:t>
            </a:r>
            <a:r>
              <a:rPr lang="en-US" i="1" dirty="0"/>
              <a:t>Je </a:t>
            </a:r>
            <a:r>
              <a:rPr lang="en-US" i="1" dirty="0" err="1"/>
              <a:t>stelt</a:t>
            </a:r>
            <a:r>
              <a:rPr lang="en-US" i="1" dirty="0"/>
              <a:t> </a:t>
            </a:r>
            <a:r>
              <a:rPr lang="en-US" i="1" dirty="0" err="1"/>
              <a:t>jezelf</a:t>
            </a:r>
            <a:r>
              <a:rPr lang="en-US" i="1" dirty="0"/>
              <a:t> de </a:t>
            </a:r>
            <a:r>
              <a:rPr lang="en-US" i="1" dirty="0" err="1"/>
              <a:t>vraag</a:t>
            </a:r>
            <a:r>
              <a:rPr lang="en-US" i="1" dirty="0"/>
              <a:t>: Hoe </a:t>
            </a:r>
            <a:r>
              <a:rPr lang="nl-NL" i="1" dirty="0"/>
              <a:t>beïnvloedt</a:t>
            </a:r>
            <a:r>
              <a:rPr lang="en-US" i="1" dirty="0"/>
              <a:t> </a:t>
            </a:r>
            <a:r>
              <a:rPr lang="en-US" i="1" dirty="0" err="1"/>
              <a:t>dit</a:t>
            </a:r>
            <a:r>
              <a:rPr lang="en-US" i="1" dirty="0"/>
              <a:t> </a:t>
            </a:r>
            <a:r>
              <a:rPr lang="en-US" i="1" dirty="0" err="1"/>
              <a:t>mijn</a:t>
            </a:r>
            <a:r>
              <a:rPr lang="en-US" i="1" dirty="0"/>
              <a:t> </a:t>
            </a:r>
            <a:r>
              <a:rPr lang="en-US" i="1" dirty="0" err="1"/>
              <a:t>leven</a:t>
            </a:r>
            <a:r>
              <a:rPr lang="en-US" i="1" dirty="0"/>
              <a:t>?</a:t>
            </a:r>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6" descr="Afbeelding met persoon&#10;&#10;Beschrijving is gegenereerd met hoge betrouwbaarheid">
            <a:extLst>
              <a:ext uri="{FF2B5EF4-FFF2-40B4-BE49-F238E27FC236}">
                <a16:creationId xmlns:a16="http://schemas.microsoft.com/office/drawing/2014/main" id="{6A8A1AB5-D0B2-45C0-8F22-190245925A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885" r="20885"/>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God van mij eist: God liefhebben boven alles en mijn naaste als mezelf.</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Tien Geboden mij mijn zonden laten zien, zodat ik de Heere Jezus als mijn Redder nodig krijg.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belijd in mijn gebed mijn zonden aan de Heere en vraag Hem om vergeving.</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en-US" dirty="0" err="1"/>
              <a:t>Jouw</a:t>
            </a:r>
            <a:r>
              <a:rPr lang="en-US" dirty="0"/>
              <a:t> God</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r>
              <a:rPr lang="en-US" sz="2200" dirty="0"/>
              <a:t>Wat </a:t>
            </a:r>
            <a:r>
              <a:rPr lang="en-US" sz="2200" dirty="0" err="1"/>
              <a:t>zegt</a:t>
            </a:r>
            <a:r>
              <a:rPr lang="en-US" sz="2200" dirty="0"/>
              <a:t> God in </a:t>
            </a:r>
            <a:r>
              <a:rPr lang="en-US" sz="2200" dirty="0" err="1"/>
              <a:t>Zijn</a:t>
            </a:r>
            <a:r>
              <a:rPr lang="en-US" sz="2200" dirty="0"/>
              <a:t> wet?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en-US" dirty="0" err="1"/>
              <a:t>Jouw</a:t>
            </a:r>
            <a:r>
              <a:rPr lang="en-US" dirty="0"/>
              <a:t> God</a:t>
            </a:r>
            <a:endParaRPr lang="nl-NL" dirty="0"/>
          </a:p>
        </p:txBody>
      </p:sp>
      <p:pic>
        <p:nvPicPr>
          <p:cNvPr id="10" name="Tijdelijke aanduiding voor inhoud 7">
            <a:extLst>
              <a:ext uri="{FF2B5EF4-FFF2-40B4-BE49-F238E27FC236}">
                <a16:creationId xmlns:a16="http://schemas.microsoft.com/office/drawing/2014/main" id="{208A145F-BDAF-447E-8454-6A5BF81E138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en-US" dirty="0"/>
              <a:t>Begrip: </a:t>
            </a:r>
            <a:r>
              <a:rPr lang="en-US" dirty="0" err="1"/>
              <a:t>Bevrijd</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err="1">
                <a:solidFill>
                  <a:prstClr val="black"/>
                </a:solidFill>
                <a:latin typeface="Calibri" panose="020F0502020204030204"/>
              </a:rPr>
              <a:t>Waarom</a:t>
            </a:r>
            <a:r>
              <a:rPr lang="en-US" sz="1800" dirty="0">
                <a:solidFill>
                  <a:prstClr val="black"/>
                </a:solidFill>
                <a:latin typeface="Calibri" panose="020F0502020204030204"/>
              </a:rPr>
              <a:t> </a:t>
            </a:r>
            <a:r>
              <a:rPr lang="en-US" sz="1800" dirty="0" err="1">
                <a:solidFill>
                  <a:prstClr val="black"/>
                </a:solidFill>
                <a:latin typeface="Calibri" panose="020F0502020204030204"/>
              </a:rPr>
              <a:t>gaf</a:t>
            </a:r>
            <a:r>
              <a:rPr lang="en-US" sz="1800" dirty="0">
                <a:solidFill>
                  <a:prstClr val="black"/>
                </a:solidFill>
                <a:latin typeface="Calibri" panose="020F0502020204030204"/>
              </a:rPr>
              <a:t> God </a:t>
            </a:r>
            <a:r>
              <a:rPr lang="en-US" sz="1800" dirty="0" err="1">
                <a:solidFill>
                  <a:prstClr val="black"/>
                </a:solidFill>
                <a:latin typeface="Calibri" panose="020F0502020204030204"/>
              </a:rPr>
              <a:t>Zijn</a:t>
            </a:r>
            <a:r>
              <a:rPr lang="en-US" sz="1800" dirty="0">
                <a:solidFill>
                  <a:prstClr val="black"/>
                </a:solidFill>
                <a:latin typeface="Calibri" panose="020F0502020204030204"/>
              </a:rPr>
              <a:t> wet?</a:t>
            </a:r>
          </a:p>
          <a:p>
            <a:pPr lvl="0" indent="-228600">
              <a:buFont typeface="Arial" panose="020B0604020202020204" pitchFamily="34" charset="0"/>
              <a:buChar char="•"/>
            </a:pPr>
            <a:r>
              <a:rPr lang="en-US" sz="1800" dirty="0" err="1">
                <a:solidFill>
                  <a:prstClr val="black"/>
                </a:solidFill>
                <a:latin typeface="Calibri" panose="020F0502020204030204"/>
              </a:rPr>
              <a:t>Waaruit</a:t>
            </a:r>
            <a:r>
              <a:rPr lang="en-US" sz="1800" dirty="0">
                <a:solidFill>
                  <a:prstClr val="black"/>
                </a:solidFill>
                <a:latin typeface="Calibri" panose="020F0502020204030204"/>
              </a:rPr>
              <a:t> </a:t>
            </a:r>
            <a:r>
              <a:rPr lang="en-US" sz="1800" dirty="0" err="1">
                <a:solidFill>
                  <a:prstClr val="black"/>
                </a:solidFill>
                <a:latin typeface="Calibri" panose="020F0502020204030204"/>
              </a:rPr>
              <a:t>komen</a:t>
            </a:r>
            <a:r>
              <a:rPr lang="en-US" sz="1800" dirty="0">
                <a:solidFill>
                  <a:prstClr val="black"/>
                </a:solidFill>
                <a:latin typeface="Calibri" panose="020F0502020204030204"/>
              </a:rPr>
              <a:t> de </a:t>
            </a:r>
            <a:r>
              <a:rPr lang="en-US" sz="1800" dirty="0" err="1">
                <a:solidFill>
                  <a:prstClr val="black"/>
                </a:solidFill>
                <a:latin typeface="Calibri" panose="020F0502020204030204"/>
              </a:rPr>
              <a:t>geboden</a:t>
            </a:r>
            <a:r>
              <a:rPr lang="en-US" sz="1800" dirty="0">
                <a:solidFill>
                  <a:prstClr val="black"/>
                </a:solidFill>
                <a:latin typeface="Calibri" panose="020F0502020204030204"/>
              </a:rPr>
              <a:t> </a:t>
            </a:r>
            <a:r>
              <a:rPr lang="en-US" sz="1800" dirty="0" err="1">
                <a:solidFill>
                  <a:prstClr val="black"/>
                </a:solidFill>
                <a:latin typeface="Calibri" panose="020F0502020204030204"/>
              </a:rPr>
              <a:t>voort</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en-US" dirty="0"/>
              <a:t>Begrip: </a:t>
            </a:r>
            <a:r>
              <a:rPr lang="en-US" dirty="0" err="1"/>
              <a:t>Bevrijd</a:t>
            </a:r>
            <a:endParaRPr lang="nl-NL" dirty="0"/>
          </a:p>
        </p:txBody>
      </p:sp>
      <p:pic>
        <p:nvPicPr>
          <p:cNvPr id="8" name="Tijdelijke aanduiding voor inhoud 7" descr="Afbeelding met persoon, lucht, buiten, man&#10;&#10;Beschrijving is gegenereerd met zeer hoge betrouwbaarheid">
            <a:extLst>
              <a:ext uri="{FF2B5EF4-FFF2-40B4-BE49-F238E27FC236}">
                <a16:creationId xmlns:a16="http://schemas.microsoft.com/office/drawing/2014/main" id="{4EB3B30B-D59C-47B8-BEF1-1F8A5CCA1D9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042" r="28042"/>
          <a:stretch/>
        </p:blipFill>
        <p:spPr>
          <a:xfrm>
            <a:off x="6983413" y="190500"/>
            <a:ext cx="5014912" cy="64770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en-US" sz="3600" dirty="0"/>
              <a:t>Begrip: </a:t>
            </a:r>
            <a:r>
              <a:rPr lang="en-US" sz="3600" dirty="0" err="1"/>
              <a:t>Drie</a:t>
            </a:r>
            <a:r>
              <a:rPr lang="en-US" sz="3600" dirty="0"/>
              <a:t> </a:t>
            </a:r>
            <a:r>
              <a:rPr lang="en-US" sz="3600" dirty="0" err="1"/>
              <a:t>functies</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r>
              <a:rPr lang="en-US" sz="1800" dirty="0"/>
              <a:t>Leg de </a:t>
            </a:r>
            <a:r>
              <a:rPr lang="en-US" sz="1800" dirty="0" err="1"/>
              <a:t>drie</a:t>
            </a:r>
            <a:r>
              <a:rPr lang="en-US" sz="1800" dirty="0"/>
              <a:t> </a:t>
            </a:r>
            <a:r>
              <a:rPr lang="en-US" sz="1800" dirty="0" err="1"/>
              <a:t>functies</a:t>
            </a:r>
            <a:r>
              <a:rPr lang="en-US" sz="1800" dirty="0"/>
              <a:t> van de wet </a:t>
            </a:r>
            <a:r>
              <a:rPr lang="en-US" sz="1800" dirty="0" err="1"/>
              <a:t>uit</a:t>
            </a:r>
            <a:r>
              <a:rPr lang="en-US" sz="1800" dirty="0"/>
              <a:t>. </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en-US" dirty="0"/>
              <a:t>Begrip: </a:t>
            </a:r>
            <a:r>
              <a:rPr lang="en-US" dirty="0" err="1"/>
              <a:t>Drie</a:t>
            </a:r>
            <a:r>
              <a:rPr lang="en-US" dirty="0"/>
              <a:t> </a:t>
            </a:r>
            <a:r>
              <a:rPr lang="en-US" dirty="0" err="1"/>
              <a:t>functies</a:t>
            </a:r>
            <a:endParaRPr lang="nl-NL" dirty="0"/>
          </a:p>
        </p:txBody>
      </p:sp>
      <p:pic>
        <p:nvPicPr>
          <p:cNvPr id="8" name="Tijdelijke aanduiding voor inhoud 7" descr="Afbeelding met tekst, teken&#10;&#10;Beschrijving is gegenereerd met zeer hoge betrouwbaarheid">
            <a:extLst>
              <a:ext uri="{FF2B5EF4-FFF2-40B4-BE49-F238E27FC236}">
                <a16:creationId xmlns:a16="http://schemas.microsoft.com/office/drawing/2014/main" id="{906CF47C-A25D-41A3-995D-A6DE59028CA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544" r="20544"/>
          <a:stretch/>
        </p:blipFill>
        <p:spPr>
          <a:xfrm>
            <a:off x="6983413" y="190500"/>
            <a:ext cx="5014912" cy="6477000"/>
          </a:xfrm>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en-US" sz="3600" dirty="0"/>
              <a:t>Begrip: De wet </a:t>
            </a:r>
            <a:r>
              <a:rPr lang="en-US" sz="3600" dirty="0" err="1"/>
              <a:t>als</a:t>
            </a:r>
            <a:r>
              <a:rPr lang="en-US" sz="3600" dirty="0"/>
              <a:t> </a:t>
            </a:r>
            <a:r>
              <a:rPr lang="en-US" sz="3600" dirty="0" err="1"/>
              <a:t>spiegel</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vraag</a:t>
            </a:r>
            <a:r>
              <a:rPr lang="en-US" sz="1800" dirty="0">
                <a:solidFill>
                  <a:prstClr val="black"/>
                </a:solidFill>
                <a:latin typeface="Calibri" panose="020F0502020204030204"/>
              </a:rPr>
              <a:t> je </a:t>
            </a:r>
            <a:r>
              <a:rPr lang="en-US" sz="1800" dirty="0" err="1">
                <a:solidFill>
                  <a:prstClr val="black"/>
                </a:solidFill>
                <a:latin typeface="Calibri" panose="020F0502020204030204"/>
              </a:rPr>
              <a:t>je</a:t>
            </a:r>
            <a:r>
              <a:rPr lang="en-US" sz="1800" dirty="0">
                <a:solidFill>
                  <a:prstClr val="black"/>
                </a:solidFill>
                <a:latin typeface="Calibri" panose="020F0502020204030204"/>
              </a:rPr>
              <a:t> </a:t>
            </a:r>
            <a:r>
              <a:rPr lang="en-US" sz="1800" dirty="0" err="1">
                <a:solidFill>
                  <a:prstClr val="black"/>
                </a:solidFill>
                <a:latin typeface="Calibri" panose="020F0502020204030204"/>
              </a:rPr>
              <a:t>bij</a:t>
            </a:r>
            <a:r>
              <a:rPr lang="en-US" sz="1800" dirty="0">
                <a:solidFill>
                  <a:prstClr val="black"/>
                </a:solidFill>
                <a:latin typeface="Calibri" panose="020F0502020204030204"/>
              </a:rPr>
              <a:t> het </a:t>
            </a:r>
            <a:r>
              <a:rPr lang="en-US" sz="1800" dirty="0" err="1">
                <a:solidFill>
                  <a:prstClr val="black"/>
                </a:solidFill>
                <a:latin typeface="Calibri" panose="020F0502020204030204"/>
              </a:rPr>
              <a:t>voorlezen</a:t>
            </a:r>
            <a:r>
              <a:rPr lang="en-US" sz="1800" dirty="0">
                <a:solidFill>
                  <a:prstClr val="black"/>
                </a:solidFill>
                <a:latin typeface="Calibri" panose="020F0502020204030204"/>
              </a:rPr>
              <a:t> van de wet </a:t>
            </a:r>
            <a:r>
              <a:rPr lang="en-US" sz="1800" dirty="0" err="1">
                <a:solidFill>
                  <a:prstClr val="black"/>
                </a:solidFill>
                <a:latin typeface="Calibri" panose="020F0502020204030204"/>
              </a:rPr>
              <a:t>af</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a:solidFill>
                  <a:prstClr val="black"/>
                </a:solidFill>
                <a:latin typeface="Calibri" panose="020F0502020204030204"/>
              </a:rPr>
              <a:t>Wat is </a:t>
            </a:r>
            <a:r>
              <a:rPr lang="en-US" sz="1800" dirty="0" err="1">
                <a:solidFill>
                  <a:prstClr val="black"/>
                </a:solidFill>
                <a:latin typeface="Calibri" panose="020F0502020204030204"/>
              </a:rPr>
              <a:t>er</a:t>
            </a:r>
            <a:r>
              <a:rPr lang="en-US" sz="1800" dirty="0">
                <a:solidFill>
                  <a:prstClr val="black"/>
                </a:solidFill>
                <a:latin typeface="Calibri" panose="020F0502020204030204"/>
              </a:rPr>
              <a:t> </a:t>
            </a:r>
            <a:r>
              <a:rPr lang="en-US" sz="1800" dirty="0" err="1">
                <a:solidFill>
                  <a:prstClr val="black"/>
                </a:solidFill>
                <a:latin typeface="Calibri" panose="020F0502020204030204"/>
              </a:rPr>
              <a:t>aan</a:t>
            </a:r>
            <a:r>
              <a:rPr lang="en-US" sz="1800" dirty="0">
                <a:solidFill>
                  <a:prstClr val="black"/>
                </a:solidFill>
                <a:latin typeface="Calibri" panose="020F0502020204030204"/>
              </a:rPr>
              <a:t> de hand </a:t>
            </a:r>
            <a:r>
              <a:rPr lang="en-US" sz="1800" dirty="0" err="1">
                <a:solidFill>
                  <a:prstClr val="black"/>
                </a:solidFill>
                <a:latin typeface="Calibri" panose="020F0502020204030204"/>
              </a:rPr>
              <a:t>als</a:t>
            </a:r>
            <a:r>
              <a:rPr lang="en-US" sz="1800" dirty="0">
                <a:solidFill>
                  <a:prstClr val="black"/>
                </a:solidFill>
                <a:latin typeface="Calibri" panose="020F0502020204030204"/>
              </a:rPr>
              <a:t> je </a:t>
            </a:r>
            <a:r>
              <a:rPr lang="en-US" sz="1800" dirty="0" err="1">
                <a:solidFill>
                  <a:prstClr val="black"/>
                </a:solidFill>
                <a:latin typeface="Calibri" panose="020F0502020204030204"/>
              </a:rPr>
              <a:t>niet</a:t>
            </a:r>
            <a:r>
              <a:rPr lang="en-US" sz="1800" dirty="0">
                <a:solidFill>
                  <a:prstClr val="black"/>
                </a:solidFill>
                <a:latin typeface="Calibri" panose="020F0502020204030204"/>
              </a:rPr>
              <a:t> je </a:t>
            </a:r>
            <a:r>
              <a:rPr lang="en-US" sz="1800" dirty="0" err="1">
                <a:solidFill>
                  <a:prstClr val="black"/>
                </a:solidFill>
                <a:latin typeface="Calibri" panose="020F0502020204030204"/>
              </a:rPr>
              <a:t>zonden</a:t>
            </a:r>
            <a:r>
              <a:rPr lang="en-US" sz="1800" dirty="0">
                <a:solidFill>
                  <a:prstClr val="black"/>
                </a:solidFill>
                <a:latin typeface="Calibri" panose="020F0502020204030204"/>
              </a:rPr>
              <a:t> </a:t>
            </a:r>
            <a:r>
              <a:rPr lang="en-US" sz="1800" dirty="0" err="1">
                <a:solidFill>
                  <a:prstClr val="black"/>
                </a:solidFill>
                <a:latin typeface="Calibri" panose="020F0502020204030204"/>
              </a:rPr>
              <a:t>ziet</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en-US" dirty="0"/>
              <a:t>Begrip: De wet </a:t>
            </a:r>
            <a:r>
              <a:rPr lang="en-US" dirty="0" err="1"/>
              <a:t>als</a:t>
            </a:r>
            <a:r>
              <a:rPr lang="en-US" dirty="0"/>
              <a:t> </a:t>
            </a:r>
            <a:r>
              <a:rPr lang="en-US" dirty="0" err="1"/>
              <a:t>spiegel</a:t>
            </a:r>
            <a:endParaRPr lang="nl-NL" dirty="0"/>
          </a:p>
        </p:txBody>
      </p:sp>
      <p:pic>
        <p:nvPicPr>
          <p:cNvPr id="9" name="Tijdelijke aanduiding voor inhoud 6" descr="Afbeelding met spiegel, object&#10;&#10;Beschrijving is gegenereerd met zeer hoge betrouwbaarheid">
            <a:extLst>
              <a:ext uri="{FF2B5EF4-FFF2-40B4-BE49-F238E27FC236}">
                <a16:creationId xmlns:a16="http://schemas.microsoft.com/office/drawing/2014/main" id="{B6E899CB-2BA2-44B6-982B-C47D9A992A5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6B469AF7-06D4-43D9-B430-4B1ADD5C58A0}"/>
</file>

<file path=customXml/itemProps2.xml><?xml version="1.0" encoding="utf-8"?>
<ds:datastoreItem xmlns:ds="http://schemas.openxmlformats.org/officeDocument/2006/customXml" ds:itemID="{96DF105A-801C-4A9A-B72E-62004A87A72A}"/>
</file>

<file path=customXml/itemProps3.xml><?xml version="1.0" encoding="utf-8"?>
<ds:datastoreItem xmlns:ds="http://schemas.openxmlformats.org/officeDocument/2006/customXml" ds:itemID="{EA3FB888-A1DF-4192-9992-64E79184BCC9}"/>
</file>

<file path=docProps/app.xml><?xml version="1.0" encoding="utf-8"?>
<Properties xmlns="http://schemas.openxmlformats.org/officeDocument/2006/extended-properties" xmlns:vt="http://schemas.openxmlformats.org/officeDocument/2006/docPropsVTypes">
  <Template>LeerMij-catechesatiemethode-HHJO</Template>
  <TotalTime>147</TotalTime>
  <Words>776</Words>
  <Application>Microsoft Office PowerPoint</Application>
  <PresentationFormat>Breedbeeld</PresentationFormat>
  <Paragraphs>101</Paragraphs>
  <Slides>18</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Jouw God</vt:lpstr>
      <vt:lpstr>Begrip: Bevrijd</vt:lpstr>
      <vt:lpstr>Begrip: Drie functies</vt:lpstr>
      <vt:lpstr>Begrip: De wet als spiegel</vt:lpstr>
      <vt:lpstr>Begrip: De wet en Christus</vt:lpstr>
      <vt:lpstr>Verwerkingsvragen</vt:lpstr>
      <vt:lpstr>Samenvatting</vt:lpstr>
      <vt:lpstr>Huiswerk volgende keer</vt:lpstr>
      <vt:lpstr>Verwerkingsopdracht</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26</cp:revision>
  <dcterms:created xsi:type="dcterms:W3CDTF">2018-01-11T12:38:21Z</dcterms:created>
  <dcterms:modified xsi:type="dcterms:W3CDTF">2018-07-17T12:38:50Z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