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17-7-2018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Bijbelstudie omvat enkele Bijbelverzen waaruit blijkt dat God het dienen van afgoden verbiedt. De verzen vormen een vervolg op de binnenkomer, waarbij de jongeren hun idealen moesten benoemen. Eerbiedig gezegd verkondigt God ook zijn ideaal in deze Bijbelverzen. </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Laat de jongeren de werkwoorden opzoeken. </a:t>
            </a:r>
          </a:p>
          <a:p>
            <a:r>
              <a:rPr lang="nl-NL" sz="1200" kern="1200" dirty="0">
                <a:solidFill>
                  <a:schemeClr val="tx1"/>
                </a:solidFill>
                <a:effectLst/>
                <a:latin typeface="+mn-lt"/>
                <a:ea typeface="+mn-ea"/>
                <a:cs typeface="+mn-cs"/>
              </a:rPr>
              <a:t>Welke hebben betrekking op de mensen en welke op God?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Stel dat je helemaal tevreden bent over je leven. </a:t>
            </a:r>
          </a:p>
          <a:p>
            <a:pPr lvl="0"/>
            <a:r>
              <a:rPr lang="nl-NL" sz="1200" kern="1200" dirty="0">
                <a:solidFill>
                  <a:schemeClr val="tx1"/>
                </a:solidFill>
                <a:effectLst/>
                <a:latin typeface="+mn-lt"/>
                <a:ea typeface="+mn-ea"/>
                <a:cs typeface="+mn-cs"/>
              </a:rPr>
              <a:t>Wat zou er dan anders zijn?</a:t>
            </a:r>
          </a:p>
          <a:p>
            <a:pPr lvl="0"/>
            <a:r>
              <a:rPr lang="nl-NL" sz="1200" kern="1200" dirty="0">
                <a:solidFill>
                  <a:schemeClr val="tx1"/>
                </a:solidFill>
                <a:effectLst/>
                <a:latin typeface="+mn-lt"/>
                <a:ea typeface="+mn-ea"/>
                <a:cs typeface="+mn-cs"/>
              </a:rPr>
              <a:t>Of wat zou je hebben?</a:t>
            </a:r>
          </a:p>
          <a:p>
            <a:pPr lvl="0"/>
            <a:r>
              <a:rPr lang="nl-NL" sz="1200" kern="1200" dirty="0">
                <a:solidFill>
                  <a:schemeClr val="tx1"/>
                </a:solidFill>
                <a:effectLst/>
                <a:latin typeface="+mn-lt"/>
                <a:ea typeface="+mn-ea"/>
                <a:cs typeface="+mn-cs"/>
              </a:rPr>
              <a:t>Wat zijn jouw voorbeelden van mensen die gelukkig zijn?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Schrijf op hoe jouw ideale leven eruit ziet.</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Vraag aan de jongeren of zij weten waarom voor bovengenoemde binnenkomer is gekozen bij het thema ‘afgoderij’?  Mogelijk begrijpen de jongeren dit niet. Vraag dan aan hen waar zij aan denken bij het onderwerp ‘afgoden’. Het is niet ondenkbaar dat zij menen dat enkel het aanhangen van de islam of het aanbidden van natuurgoden tot afgoderij behoort en dat zij er niet veel mee te maken hebben. Merk op, dat in deze les duidelijk zal worden dat elk hart gevoelig is voor afgoden.</a:t>
            </a:r>
          </a:p>
          <a:p>
            <a:br>
              <a:rPr lang="nl-NL" sz="1200" i="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Geef hen de opdracht om één of meerdere van de opgeschreven verlangens / idealen / idolen te bespreken met een groepsgenoot. Hoe kijkt God tegen dit verlangen aan? Keurt Hij dat verlangen goed of af? Laat de jongelui uitleggen, waarom ze dit denken! </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Ga vervolgens plenair met de groep (kort) het gesprek aan. Daag hen eventueel uit met de stelling: ‘Alles (dus ook goede dingen), kunnen een afgod zijn!’ Mee eens of mee oneens? </a:t>
            </a:r>
          </a:p>
          <a:p>
            <a:r>
              <a:rPr lang="nl-NL" sz="1200" kern="1200" dirty="0">
                <a:solidFill>
                  <a:schemeClr val="tx1"/>
                </a:solidFill>
                <a:effectLst/>
                <a:latin typeface="+mn-lt"/>
                <a:ea typeface="+mn-ea"/>
                <a:cs typeface="+mn-cs"/>
              </a:rPr>
              <a:t>Toelichting: De Amerikaanse predikant Tim Keller merkt in zijn boek ´Namaakgoden´ op dat afgoden (vaak) goede dingen zijn. Denk aan een goede opleiding, liefde, geld, bezittingen of vrienden. Het wordt een afgod als het tot het centrum van het leven wordt. Je denkt dat die dingen zekerheid geven of een goede invulling van het leven. Het zijn zaken die belangrijker worden dan God en die je meer in beslag nemen dan God’.  God staat niet op de eerste plaats in het leven.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wil de Enige God in jouw leven zijn!</a:t>
            </a:r>
          </a:p>
          <a:p>
            <a:endParaRPr lang="nl-NL" dirty="0"/>
          </a:p>
          <a:p>
            <a:endParaRPr lang="nl-NL" i="1"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Álles wat ervoor zorgt dat je niet je vertrouwen alleen op God stelt.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De duivel maakt ons hart vol met iets of iemand zodat er (bijna) geen ruimte is voor God.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Wat is mijn grootste verlangen?</a:t>
            </a:r>
          </a:p>
          <a:p>
            <a:pPr marL="0" indent="0">
              <a:buNone/>
            </a:pPr>
            <a:r>
              <a:rPr lang="nl-NL" dirty="0"/>
              <a:t>Wat doe ik als ik alleen ben?</a:t>
            </a:r>
          </a:p>
          <a:p>
            <a:pPr marL="0" indent="0">
              <a:buNone/>
            </a:pPr>
            <a:r>
              <a:rPr lang="nl-NL" dirty="0"/>
              <a:t>De rijke jongeling ging zijn weg alleen verder omdat hij te vast zat aan zijn afgoden.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Weg ermee! Vlucht ermee tot de Heere.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leerwerk is vrij veel deze les. Het Bijbelgedeelte is vrij bekend, waarom het iets langer kan zijn.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HC vraag en antwoord 115 is wel veel. Er kan voor gekozen worden alleen het eerste deel van het antwoord te laten 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17-7-2018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God is de enige God</a:t>
            </a:r>
          </a:p>
          <a:p>
            <a:endParaRPr lang="nl-NL" dirty="0"/>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Het eerste gebod</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en-US" sz="3600" dirty="0"/>
              <a:t>Begrip: </a:t>
            </a:r>
            <a:r>
              <a:rPr lang="en-US" sz="3600" dirty="0" err="1"/>
              <a:t>Weg</a:t>
            </a:r>
            <a:r>
              <a:rPr lang="en-US" sz="3600" dirty="0"/>
              <a:t> </a:t>
            </a:r>
            <a:r>
              <a:rPr lang="en-US" sz="3600" dirty="0" err="1"/>
              <a:t>ermee</a:t>
            </a:r>
            <a:r>
              <a:rPr lang="en-US" sz="3600" dirty="0"/>
              <a:t>!</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85750" indent="-285750">
              <a:buFont typeface="Arial" panose="020B0604020202020204" pitchFamily="34" charset="0"/>
              <a:buChar char="•"/>
            </a:pPr>
            <a:r>
              <a:rPr lang="en-US" sz="1800" dirty="0"/>
              <a:t>Wat </a:t>
            </a:r>
            <a:r>
              <a:rPr lang="en-US" sz="1800" dirty="0" err="1"/>
              <a:t>moet</a:t>
            </a:r>
            <a:r>
              <a:rPr lang="en-US" sz="1800" dirty="0"/>
              <a:t> je </a:t>
            </a:r>
            <a:r>
              <a:rPr lang="en-US" sz="1800" dirty="0" err="1"/>
              <a:t>doen</a:t>
            </a:r>
            <a:r>
              <a:rPr lang="en-US" sz="1800" dirty="0"/>
              <a:t> met </a:t>
            </a:r>
            <a:r>
              <a:rPr lang="en-US" sz="1800" dirty="0" err="1"/>
              <a:t>alle</a:t>
            </a:r>
            <a:r>
              <a:rPr lang="en-US" sz="1800" dirty="0"/>
              <a:t> </a:t>
            </a:r>
            <a:r>
              <a:rPr lang="en-US" sz="1800" dirty="0" err="1"/>
              <a:t>dingen</a:t>
            </a:r>
            <a:r>
              <a:rPr lang="en-US" sz="1800" dirty="0"/>
              <a:t> die God van de </a:t>
            </a:r>
            <a:r>
              <a:rPr lang="en-US" sz="1800" dirty="0" err="1"/>
              <a:t>eerste</a:t>
            </a:r>
            <a:r>
              <a:rPr lang="en-US" sz="1800" dirty="0"/>
              <a:t> </a:t>
            </a:r>
            <a:r>
              <a:rPr lang="en-US" sz="1800" dirty="0" err="1"/>
              <a:t>plaats</a:t>
            </a:r>
            <a:r>
              <a:rPr lang="en-US" sz="1800" dirty="0"/>
              <a:t> </a:t>
            </a:r>
            <a:r>
              <a:rPr lang="en-US" sz="1800" dirty="0" err="1"/>
              <a:t>afhouden</a:t>
            </a:r>
            <a:r>
              <a:rPr lang="en-US" sz="1800" dirty="0"/>
              <a:t>?</a:t>
            </a:r>
          </a:p>
          <a:p>
            <a:endParaRPr lang="en-US" sz="1800" dirty="0"/>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en-US" dirty="0"/>
              <a:t>Begrip: </a:t>
            </a:r>
            <a:r>
              <a:rPr lang="en-US" dirty="0" err="1"/>
              <a:t>Weg</a:t>
            </a:r>
            <a:r>
              <a:rPr lang="en-US" dirty="0"/>
              <a:t> </a:t>
            </a:r>
            <a:r>
              <a:rPr lang="en-US" dirty="0" err="1"/>
              <a:t>ermee</a:t>
            </a:r>
            <a:r>
              <a:rPr lang="en-US" dirty="0"/>
              <a:t>!</a:t>
            </a:r>
            <a:endParaRPr lang="nl-NL" dirty="0"/>
          </a:p>
        </p:txBody>
      </p:sp>
      <p:pic>
        <p:nvPicPr>
          <p:cNvPr id="9" name="Tijdelijke aanduiding voor inhoud 6" descr="Afbeelding met illustratie&#10;&#10;Beschrijving is gegenereerd met hoge betrouwbaarheid">
            <a:extLst>
              <a:ext uri="{FF2B5EF4-FFF2-40B4-BE49-F238E27FC236}">
                <a16:creationId xmlns:a16="http://schemas.microsoft.com/office/drawing/2014/main" id="{2A13FF9E-B4FB-45C7-BC88-262EA0B3D24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2216" r="32216"/>
          <a:stretch/>
        </p:blipFill>
        <p:spPr>
          <a:xfrm>
            <a:off x="6983413" y="190500"/>
            <a:ext cx="5014912" cy="6477000"/>
          </a:xfrm>
          <a:prstGeom prst="rect">
            <a:avLst/>
          </a:prstGeom>
          <a:effec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en-US" sz="3600" dirty="0" err="1"/>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88.</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In het eerste gebod wil de HEERE dat Hij op de eerste plek staat.</a:t>
            </a:r>
          </a:p>
          <a:p>
            <a:pPr marL="0" indent="0">
              <a:buNone/>
            </a:pPr>
            <a:r>
              <a:rPr lang="nl-NL" dirty="0"/>
              <a:t>Keuze: of God, of afgoden.</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Wat betekenen afgoden voor jou persoonlijk?</a:t>
            </a:r>
          </a:p>
          <a:p>
            <a:pPr marL="0" indent="0">
              <a:buNone/>
            </a:pPr>
            <a:r>
              <a:rPr lang="en-US" sz="1800" dirty="0" err="1"/>
              <a:t>Praat</a:t>
            </a:r>
            <a:r>
              <a:rPr lang="en-US" sz="1800" dirty="0"/>
              <a:t> </a:t>
            </a:r>
            <a:r>
              <a:rPr lang="en-US" sz="1800" dirty="0" err="1"/>
              <a:t>er</a:t>
            </a:r>
            <a:r>
              <a:rPr lang="en-US" sz="1800" dirty="0"/>
              <a:t> over in </a:t>
            </a:r>
            <a:r>
              <a:rPr lang="en-US" sz="1800" dirty="0" err="1"/>
              <a:t>tweetallen</a:t>
            </a:r>
            <a:r>
              <a:rPr lang="en-US" sz="1800" dirty="0"/>
              <a:t> en </a:t>
            </a:r>
            <a:r>
              <a:rPr lang="en-US" sz="1800" dirty="0" err="1"/>
              <a:t>schrijf</a:t>
            </a:r>
            <a:r>
              <a:rPr lang="en-US" sz="1800" dirty="0"/>
              <a:t> je </a:t>
            </a:r>
            <a:r>
              <a:rPr lang="en-US" sz="1800" dirty="0" err="1"/>
              <a:t>antwoord</a:t>
            </a:r>
            <a:r>
              <a:rPr lang="en-US" sz="1800" dirty="0"/>
              <a:t> op </a:t>
            </a:r>
            <a:r>
              <a:rPr lang="en-US" sz="1800" dirty="0" err="1"/>
              <a:t>bij</a:t>
            </a:r>
            <a:r>
              <a:rPr lang="en-US" sz="1800" dirty="0"/>
              <a:t> de </a:t>
            </a:r>
            <a:r>
              <a:rPr lang="en-US" sz="1800" dirty="0" err="1"/>
              <a:t>aantekeningen</a:t>
            </a:r>
            <a:r>
              <a:rPr lang="en-US" sz="1800" dirty="0"/>
              <a:t> op </a:t>
            </a:r>
            <a:r>
              <a:rPr lang="en-US" sz="1800" dirty="0" err="1"/>
              <a:t>pagina</a:t>
            </a:r>
            <a:r>
              <a:rPr lang="en-US" sz="1800" dirty="0"/>
              <a:t> 90.</a:t>
            </a:r>
          </a:p>
          <a:p>
            <a:r>
              <a:rPr lang="en-US" sz="1800" dirty="0" err="1"/>
              <a:t>Deel</a:t>
            </a:r>
            <a:r>
              <a:rPr lang="en-US" sz="1800" dirty="0"/>
              <a:t> het met de </a:t>
            </a:r>
            <a:r>
              <a:rPr lang="en-US" sz="1800" dirty="0" err="1"/>
              <a:t>grote</a:t>
            </a:r>
            <a:r>
              <a:rPr lang="en-US" sz="1800" dirty="0"/>
              <a:t> </a:t>
            </a:r>
            <a:r>
              <a:rPr lang="en-US" sz="1800" dirty="0" err="1"/>
              <a:t>groep</a:t>
            </a:r>
            <a:r>
              <a:rPr lang="en-US" sz="1800" dirty="0"/>
              <a:t>. </a:t>
            </a:r>
          </a:p>
          <a:p>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Neem het niet te nauw het kan ook wel God en de rest een beetje!</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afgoden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zijn</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leven</a:t>
            </a:r>
            <a:r>
              <a:rPr lang="en-US" sz="1800" b="1" dirty="0">
                <a:solidFill>
                  <a:prstClr val="black"/>
                </a:solidFill>
                <a:latin typeface="Calibri" panose="020F0502020204030204"/>
              </a:rPr>
              <a:t>.</a:t>
            </a:r>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90.</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t>Psalm 75:1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Jozua</a:t>
            </a:r>
            <a:r>
              <a:rPr lang="en-US" dirty="0"/>
              <a:t> 24:1-18</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Welke keuze geeft Jozua aan het volk (vers 15)?</a:t>
            </a:r>
          </a:p>
          <a:p>
            <a:endParaRPr lang="nl-NL" dirty="0"/>
          </a:p>
          <a:p>
            <a:r>
              <a:rPr lang="nl-NL" i="1" dirty="0"/>
              <a:t>2. </a:t>
            </a:r>
            <a:r>
              <a:rPr lang="nl-NL" dirty="0"/>
              <a:t>Stelt de Heere ons ook voor die keuze?</a:t>
            </a:r>
          </a:p>
          <a:p>
            <a:endParaRPr lang="nl-NL" dirty="0"/>
          </a:p>
          <a:p>
            <a:r>
              <a:rPr lang="nl-NL" dirty="0"/>
              <a:t>3. Waarom moet het volk de Heere dienen (2-13)?</a:t>
            </a:r>
            <a:endParaRPr lang="en-US" dirty="0"/>
          </a:p>
          <a:p>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 name="Tijdelijke aanduiding voor inhoud 7" descr="Afbeelding met water, buiten, natuur, strand&#10;&#10;Beschrijving is gegenereerd met zeer hoge betrouwbaarheid">
            <a:extLst>
              <a:ext uri="{FF2B5EF4-FFF2-40B4-BE49-F238E27FC236}">
                <a16:creationId xmlns:a16="http://schemas.microsoft.com/office/drawing/2014/main" id="{172B40DA-2B59-4376-B1AA-179A65B24A6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5627" t="-194" r="12577" b="194"/>
          <a:stretch/>
        </p:blipFill>
        <p:spPr>
          <a:xfrm>
            <a:off x="6983413"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de HEERE de enige God wil zijn in mijn leven.</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mijn hart vatbaar is voor allerlei vormen van afgoderij.</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aangeven wat afgoderij is in mijn leven en deze voor God belijden (zie 1 Joh. 1:9).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De </a:t>
            </a:r>
            <a:r>
              <a:rPr lang="en-US" dirty="0" err="1"/>
              <a:t>Enige</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r>
              <a:rPr lang="en-US" sz="2200" dirty="0"/>
              <a:t>Wat </a:t>
            </a:r>
            <a:r>
              <a:rPr lang="en-US" sz="2200" dirty="0" err="1"/>
              <a:t>wil</a:t>
            </a:r>
            <a:r>
              <a:rPr lang="en-US" sz="2200" dirty="0"/>
              <a:t> God?</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De </a:t>
            </a:r>
            <a:r>
              <a:rPr lang="en-US" dirty="0" err="1"/>
              <a:t>Enige</a:t>
            </a:r>
            <a:endParaRPr lang="nl-NL" dirty="0"/>
          </a:p>
        </p:txBody>
      </p:sp>
      <p:pic>
        <p:nvPicPr>
          <p:cNvPr id="11" name="Tijdelijke aanduiding voor inhoud 6">
            <a:extLst>
              <a:ext uri="{FF2B5EF4-FFF2-40B4-BE49-F238E27FC236}">
                <a16:creationId xmlns:a16="http://schemas.microsoft.com/office/drawing/2014/main" id="{27562DF5-FD50-4D94-98C6-DFB228ED5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165" y="483683"/>
            <a:ext cx="3107693" cy="5890634"/>
          </a:xfrm>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en-US" dirty="0"/>
              <a:t>Begrip: In </a:t>
            </a:r>
            <a:r>
              <a:rPr lang="en-US" dirty="0" err="1"/>
              <a:t>plaats</a:t>
            </a:r>
            <a:r>
              <a:rPr lang="en-US" dirty="0"/>
              <a:t> van</a:t>
            </a:r>
            <a:endParaRPr lang="nl-NL" dirty="0"/>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lvl="0"/>
            <a:r>
              <a:rPr lang="en-US" sz="2200" dirty="0">
                <a:solidFill>
                  <a:prstClr val="black"/>
                </a:solidFill>
                <a:latin typeface="Calibri" panose="020F0502020204030204"/>
              </a:rPr>
              <a:t>Wat is </a:t>
            </a:r>
            <a:r>
              <a:rPr lang="en-US" sz="2200" dirty="0" err="1">
                <a:solidFill>
                  <a:prstClr val="black"/>
                </a:solidFill>
                <a:latin typeface="Calibri" panose="020F0502020204030204"/>
              </a:rPr>
              <a:t>afgoderij</a:t>
            </a:r>
            <a:r>
              <a:rPr lang="en-US" sz="22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en-US" dirty="0"/>
              <a:t>Begrip: In </a:t>
            </a:r>
            <a:r>
              <a:rPr lang="en-US" dirty="0" err="1"/>
              <a:t>plaats</a:t>
            </a:r>
            <a:r>
              <a:rPr lang="en-US" dirty="0"/>
              <a:t> van</a:t>
            </a:r>
            <a:endParaRPr lang="nl-NL" dirty="0"/>
          </a:p>
        </p:txBody>
      </p:sp>
      <p:pic>
        <p:nvPicPr>
          <p:cNvPr id="10" name="Tijdelijke aanduiding voor inhoud 6" descr="Afbeelding met persoon, vrouw, binnen&#10;&#10;Beschrijving is gegenereerd met hoge betrouwbaarheid">
            <a:extLst>
              <a:ext uri="{FF2B5EF4-FFF2-40B4-BE49-F238E27FC236}">
                <a16:creationId xmlns:a16="http://schemas.microsoft.com/office/drawing/2014/main" id="{626BB1E7-FED7-4676-8F89-6FD2C184AAE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223" r="3189"/>
          <a:stretch/>
        </p:blipFill>
        <p:spPr>
          <a:xfrm>
            <a:off x="6983413" y="190500"/>
            <a:ext cx="5014912" cy="6477000"/>
          </a:xfrm>
          <a:prstGeom prst="rect">
            <a:avLst/>
          </a:prstGeo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en-US" sz="3600" dirty="0"/>
              <a:t>Begrip: </a:t>
            </a:r>
            <a:r>
              <a:rPr lang="en-US" sz="3600" dirty="0" err="1"/>
              <a:t>Afgoden</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r>
              <a:rPr lang="en-US" sz="1800" dirty="0"/>
              <a:t>Wat </a:t>
            </a:r>
            <a:r>
              <a:rPr lang="en-US" sz="1800" dirty="0" err="1"/>
              <a:t>doet</a:t>
            </a:r>
            <a:r>
              <a:rPr lang="en-US" sz="1800" dirty="0"/>
              <a:t> de </a:t>
            </a:r>
            <a:r>
              <a:rPr lang="en-US" sz="1800" dirty="0" err="1"/>
              <a:t>duivel</a:t>
            </a:r>
            <a:r>
              <a:rPr lang="en-US" sz="1800" dirty="0"/>
              <a:t>?</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en-US" dirty="0"/>
              <a:t>Begrip: </a:t>
            </a:r>
            <a:r>
              <a:rPr lang="en-US" dirty="0" err="1"/>
              <a:t>Afgoden</a:t>
            </a:r>
            <a:endParaRPr lang="nl-NL" dirty="0"/>
          </a:p>
        </p:txBody>
      </p:sp>
      <p:pic>
        <p:nvPicPr>
          <p:cNvPr id="9" name="Tijdelijke aanduiding voor inhoud 6" descr="Afbeelding met binnen, muur&#10;&#10;Beschrijving is gegenereerd met zeer hoge betrouwbaarheid">
            <a:extLst>
              <a:ext uri="{FF2B5EF4-FFF2-40B4-BE49-F238E27FC236}">
                <a16:creationId xmlns:a16="http://schemas.microsoft.com/office/drawing/2014/main" id="{35F6089C-A2BD-4E47-8C56-7FE04D36112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698" r="3698"/>
          <a:stretch/>
        </p:blipFill>
        <p:spPr>
          <a:xfrm>
            <a:off x="6983413" y="190500"/>
            <a:ext cx="5014912" cy="6477000"/>
          </a:xfrm>
          <a:prstGeom prst="rect">
            <a:avLst/>
          </a:prstGeo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en-US" sz="3600" dirty="0"/>
              <a:t>Begrip: </a:t>
            </a:r>
            <a:r>
              <a:rPr lang="en-US" sz="3600" dirty="0" err="1"/>
              <a:t>Mijn</a:t>
            </a:r>
            <a:r>
              <a:rPr lang="en-US" sz="3600" dirty="0"/>
              <a:t> </a:t>
            </a:r>
            <a:r>
              <a:rPr lang="en-US" sz="3600" dirty="0" err="1"/>
              <a:t>afgoden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moet</a:t>
            </a:r>
            <a:r>
              <a:rPr lang="en-US" sz="1800" dirty="0">
                <a:solidFill>
                  <a:prstClr val="black"/>
                </a:solidFill>
                <a:latin typeface="Calibri" panose="020F0502020204030204"/>
              </a:rPr>
              <a:t> je </a:t>
            </a:r>
            <a:r>
              <a:rPr lang="en-US" sz="1800" dirty="0" err="1">
                <a:solidFill>
                  <a:prstClr val="black"/>
                </a:solidFill>
                <a:latin typeface="Calibri" panose="020F0502020204030204"/>
              </a:rPr>
              <a:t>jezelf</a:t>
            </a:r>
            <a:r>
              <a:rPr lang="en-US" sz="1800" dirty="0">
                <a:solidFill>
                  <a:prstClr val="black"/>
                </a:solidFill>
                <a:latin typeface="Calibri" panose="020F0502020204030204"/>
              </a:rPr>
              <a:t> </a:t>
            </a:r>
            <a:r>
              <a:rPr lang="en-US" sz="1800" dirty="0" err="1">
                <a:solidFill>
                  <a:prstClr val="black"/>
                </a:solidFill>
                <a:latin typeface="Calibri" panose="020F0502020204030204"/>
              </a:rPr>
              <a:t>afvragen</a:t>
            </a:r>
            <a:r>
              <a:rPr lang="en-US" sz="1800" dirty="0">
                <a:solidFill>
                  <a:prstClr val="black"/>
                </a:solidFill>
                <a:latin typeface="Calibri" panose="020F0502020204030204"/>
              </a:rPr>
              <a:t> om </a:t>
            </a:r>
            <a:r>
              <a:rPr lang="en-US" sz="1800" dirty="0" err="1">
                <a:solidFill>
                  <a:prstClr val="black"/>
                </a:solidFill>
                <a:latin typeface="Calibri" panose="020F0502020204030204"/>
              </a:rPr>
              <a:t>te</a:t>
            </a:r>
            <a:r>
              <a:rPr lang="en-US" sz="1800" dirty="0">
                <a:solidFill>
                  <a:prstClr val="black"/>
                </a:solidFill>
                <a:latin typeface="Calibri" panose="020F0502020204030204"/>
              </a:rPr>
              <a:t> </a:t>
            </a:r>
            <a:r>
              <a:rPr lang="en-US" sz="1800" dirty="0" err="1">
                <a:solidFill>
                  <a:prstClr val="black"/>
                </a:solidFill>
                <a:latin typeface="Calibri" panose="020F0502020204030204"/>
              </a:rPr>
              <a:t>weten</a:t>
            </a:r>
            <a:r>
              <a:rPr lang="en-US" sz="1800" dirty="0">
                <a:solidFill>
                  <a:prstClr val="black"/>
                </a:solidFill>
                <a:latin typeface="Calibri" panose="020F0502020204030204"/>
              </a:rPr>
              <a:t> wat </a:t>
            </a:r>
            <a:r>
              <a:rPr lang="en-US" sz="1800" dirty="0" err="1">
                <a:solidFill>
                  <a:prstClr val="black"/>
                </a:solidFill>
                <a:latin typeface="Calibri" panose="020F0502020204030204"/>
              </a:rPr>
              <a:t>jouw</a:t>
            </a:r>
            <a:r>
              <a:rPr lang="en-US" sz="1800" dirty="0">
                <a:solidFill>
                  <a:prstClr val="black"/>
                </a:solidFill>
                <a:latin typeface="Calibri" panose="020F0502020204030204"/>
              </a:rPr>
              <a:t> </a:t>
            </a:r>
            <a:r>
              <a:rPr lang="en-US" sz="1800" dirty="0" err="1">
                <a:solidFill>
                  <a:prstClr val="black"/>
                </a:solidFill>
                <a:latin typeface="Calibri" panose="020F0502020204030204"/>
              </a:rPr>
              <a:t>afgoden</a:t>
            </a:r>
            <a:r>
              <a:rPr lang="en-US" sz="1800" dirty="0">
                <a:solidFill>
                  <a:prstClr val="black"/>
                </a:solidFill>
                <a:latin typeface="Calibri" panose="020F0502020204030204"/>
              </a:rPr>
              <a:t> </a:t>
            </a:r>
            <a:r>
              <a:rPr lang="en-US" sz="1800" dirty="0" err="1">
                <a:solidFill>
                  <a:prstClr val="black"/>
                </a:solidFill>
                <a:latin typeface="Calibri" panose="020F0502020204030204"/>
              </a:rPr>
              <a:t>zijn</a:t>
            </a:r>
            <a:r>
              <a:rPr lang="en-US" sz="1800" dirty="0">
                <a:solidFill>
                  <a:prstClr val="black"/>
                </a:solidFill>
                <a:latin typeface="Calibri" panose="020F0502020204030204"/>
              </a:rPr>
              <a:t>?</a:t>
            </a:r>
          </a:p>
          <a:p>
            <a:pPr lvl="0" indent="-228600">
              <a:buFont typeface="Arial" panose="020B0604020202020204" pitchFamily="34" charset="0"/>
              <a:buChar char="•"/>
            </a:pPr>
            <a:r>
              <a:rPr lang="en-US" sz="1800" dirty="0">
                <a:solidFill>
                  <a:prstClr val="black"/>
                </a:solidFill>
                <a:latin typeface="Calibri" panose="020F0502020204030204"/>
              </a:rPr>
              <a:t>Wat was het problem van de </a:t>
            </a:r>
            <a:r>
              <a:rPr lang="en-US" sz="1800" dirty="0" err="1">
                <a:solidFill>
                  <a:prstClr val="black"/>
                </a:solidFill>
                <a:latin typeface="Calibri" panose="020F0502020204030204"/>
              </a:rPr>
              <a:t>rijke</a:t>
            </a:r>
            <a:r>
              <a:rPr lang="en-US" sz="1800" dirty="0">
                <a:solidFill>
                  <a:prstClr val="black"/>
                </a:solidFill>
                <a:latin typeface="Calibri" panose="020F0502020204030204"/>
              </a:rPr>
              <a:t> </a:t>
            </a:r>
            <a:r>
              <a:rPr lang="en-US" sz="1800" dirty="0" err="1">
                <a:solidFill>
                  <a:prstClr val="black"/>
                </a:solidFill>
                <a:latin typeface="Calibri" panose="020F0502020204030204"/>
              </a:rPr>
              <a:t>jongeling</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en-US" dirty="0"/>
              <a:t>Begrip: </a:t>
            </a:r>
            <a:r>
              <a:rPr lang="en-US" dirty="0" err="1"/>
              <a:t>Mijn</a:t>
            </a:r>
            <a:r>
              <a:rPr lang="en-US" dirty="0"/>
              <a:t> </a:t>
            </a:r>
            <a:r>
              <a:rPr lang="en-US" dirty="0" err="1"/>
              <a:t>afgoden</a:t>
            </a:r>
            <a:endParaRPr lang="nl-NL" dirty="0"/>
          </a:p>
        </p:txBody>
      </p:sp>
      <p:pic>
        <p:nvPicPr>
          <p:cNvPr id="8" name="Tijdelijke aanduiding voor inhoud 7" descr="Afbeelding met persoon, man, stropdas, vasthouden&#10;&#10;Beschrijving is gegenereerd met zeer hoge betrouwbaarheid">
            <a:extLst>
              <a:ext uri="{FF2B5EF4-FFF2-40B4-BE49-F238E27FC236}">
                <a16:creationId xmlns:a16="http://schemas.microsoft.com/office/drawing/2014/main" id="{34AD5988-BA3D-4D99-B6B3-129BC01184F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7390" t="-25" r="30684" b="25"/>
          <a:stretch/>
        </p:blipFill>
        <p:spPr>
          <a:xfrm>
            <a:off x="6983413" y="190500"/>
            <a:ext cx="5014912" cy="64770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8DE9E582-2CD8-4012-A5F8-7F70D159D5F9}"/>
</file>

<file path=customXml/itemProps2.xml><?xml version="1.0" encoding="utf-8"?>
<ds:datastoreItem xmlns:ds="http://schemas.openxmlformats.org/officeDocument/2006/customXml" ds:itemID="{FCA10CF5-8C10-4029-A8A9-6052B6F34A6F}"/>
</file>

<file path=customXml/itemProps3.xml><?xml version="1.0" encoding="utf-8"?>
<ds:datastoreItem xmlns:ds="http://schemas.openxmlformats.org/officeDocument/2006/customXml" ds:itemID="{AEFA6BB3-6A5C-43D8-A8BA-51F61B7C6AE6}"/>
</file>

<file path=docProps/app.xml><?xml version="1.0" encoding="utf-8"?>
<Properties xmlns="http://schemas.openxmlformats.org/officeDocument/2006/extended-properties" xmlns:vt="http://schemas.openxmlformats.org/officeDocument/2006/docPropsVTypes">
  <Template>LeerMij-catechesatiemethode-HHJO</Template>
  <TotalTime>151</TotalTime>
  <Words>518</Words>
  <Application>Microsoft Office PowerPoint</Application>
  <PresentationFormat>Breedbeeld</PresentationFormat>
  <Paragraphs>91</Paragraphs>
  <Slides>18</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ITC Officina Serif Std Book</vt:lpstr>
      <vt:lpstr>Segoe UI</vt:lpstr>
      <vt:lpstr>Office-thema</vt:lpstr>
      <vt:lpstr>Het eerste gebod</vt:lpstr>
      <vt:lpstr>Opening</vt:lpstr>
      <vt:lpstr>Bijbelstudie</vt:lpstr>
      <vt:lpstr>Binnenkomer</vt:lpstr>
      <vt:lpstr>Doelen</vt:lpstr>
      <vt:lpstr>Begrip: De Enige</vt:lpstr>
      <vt:lpstr>Begrip: In plaats van</vt:lpstr>
      <vt:lpstr>Begrip: Afgoden</vt:lpstr>
      <vt:lpstr>Begrip: Mijn afgoden</vt:lpstr>
      <vt:lpstr>Begrip: Weg ermee!</vt:lpstr>
      <vt:lpstr>Verwerkingsvragen</vt:lpstr>
      <vt:lpstr>Samenvatting</vt:lpstr>
      <vt:lpstr>Huiswerk volgende keer</vt:lpstr>
      <vt:lpstr>Verwerkingsopdracht</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27</cp:revision>
  <dcterms:created xsi:type="dcterms:W3CDTF">2018-01-11T12:38:21Z</dcterms:created>
  <dcterms:modified xsi:type="dcterms:W3CDTF">2018-07-17T12:44:21Z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