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0" r:id="rId16"/>
    <p:sldId id="271" r:id="rId17"/>
    <p:sldId id="272" r:id="rId18"/>
    <p:sldId id="273" r:id="rId19"/>
    <p:sldId id="27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28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17-7-2018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Godsbeeld 1 - God als strenge rechter</a:t>
            </a:r>
          </a:p>
          <a:p>
            <a:r>
              <a:rPr lang="nl-NL" sz="1200" i="1" kern="1200" dirty="0">
                <a:solidFill>
                  <a:schemeClr val="tx1"/>
                </a:solidFill>
                <a:effectLst/>
                <a:latin typeface="+mn-lt"/>
                <a:ea typeface="+mn-ea"/>
                <a:cs typeface="+mn-cs"/>
              </a:rPr>
              <a:t>Sommige mensen zien God vooral als een strenge Rechter. Hij houdt alles nauwlettend in de gaten en staat klaar om de zonden te straffen. De Heere is in hun ogen erop uit om de mensen te straffen voor alles wat zij verkeerd doen.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Godsbeeld 2 - God als een lieve opa</a:t>
            </a:r>
          </a:p>
          <a:p>
            <a:r>
              <a:rPr lang="nl-NL" sz="1200" i="1" kern="1200" dirty="0">
                <a:solidFill>
                  <a:schemeClr val="tx1"/>
                </a:solidFill>
                <a:effectLst/>
                <a:latin typeface="+mn-lt"/>
                <a:ea typeface="+mn-ea"/>
                <a:cs typeface="+mn-cs"/>
              </a:rPr>
              <a:t>Sommige mensen zien God als een lieve opa. Zoals een lieve opa zijn kinderen </a:t>
            </a:r>
            <a:r>
              <a:rPr lang="nl-NL" sz="1200" i="1" kern="1200" dirty="0" err="1">
                <a:solidFill>
                  <a:schemeClr val="tx1"/>
                </a:solidFill>
                <a:effectLst/>
                <a:latin typeface="+mn-lt"/>
                <a:ea typeface="+mn-ea"/>
                <a:cs typeface="+mn-cs"/>
              </a:rPr>
              <a:t>verwendt</a:t>
            </a:r>
            <a:r>
              <a:rPr lang="nl-NL" sz="1200" i="1" kern="1200" dirty="0">
                <a:solidFill>
                  <a:schemeClr val="tx1"/>
                </a:solidFill>
                <a:effectLst/>
                <a:latin typeface="+mn-lt"/>
                <a:ea typeface="+mn-ea"/>
                <a:cs typeface="+mn-cs"/>
              </a:rPr>
              <a:t>, zo zou de Heere mensen verwennen. Hier op aarde wil Hij je welvaart, geluk, rijkdom en vrede geven. Hij helpt je, als je het moeilijk hebt. Zoals een opa niet moeilijk doet als zijn kleinzoon een keer ondeugend is, zo ziet God de fouten van de mensen door de vingers. En straks geeft Hij je de eeuwige heerlijkheid, bij Hem in de hemel.</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Godsbeeld 3 - God als vriend</a:t>
            </a:r>
          </a:p>
          <a:p>
            <a:r>
              <a:rPr lang="nl-NL" sz="1200" i="1" kern="1200" dirty="0">
                <a:solidFill>
                  <a:schemeClr val="tx1"/>
                </a:solidFill>
                <a:effectLst/>
                <a:latin typeface="+mn-lt"/>
                <a:ea typeface="+mn-ea"/>
                <a:cs typeface="+mn-cs"/>
              </a:rPr>
              <a:t>Weer anderen zien god als een soort vriend, met wie je heel vrij kunt omgaan. Ze zien God vooral niet als een Almachtige, want ze houden niet van dat woord. God is er alleen maar om hen gelukkig te maken. Over een leven met God en over hun  zonden maken ze zich minder druk, want god vergeeft toch alles. Het bestuderen van de Bijbel is ook niet zo nodig, want het gaat vooral om het ervaren van de relatie met god. Als je maar voelt dat god dichtbij is, daar gaat het om.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Godsbeeld 4 - God als studieobject</a:t>
            </a:r>
          </a:p>
          <a:p>
            <a:r>
              <a:rPr lang="nl-NL" sz="1200" i="1" kern="1200" dirty="0">
                <a:solidFill>
                  <a:schemeClr val="tx1"/>
                </a:solidFill>
                <a:effectLst/>
                <a:latin typeface="+mn-lt"/>
                <a:ea typeface="+mn-ea"/>
                <a:cs typeface="+mn-cs"/>
              </a:rPr>
              <a:t>Nog weer anderen menen dat je god alleen kunt leren kennen door nauwkeurige en diepgaande studie. Het gaat meer om een verstandelijk kennen dan om het echte leven met God. Het kennen van God met het verstand is belangrijker dan het persoonlijk kennen van God.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Beschrijf bovenstaande godsbeelden, of deel ze uitgeprint uit. Stel de vraag: Herken je je in één van deze godsbeelden?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introductie is een vervolg op de binnenkomer en categoriseert godsbeelden die bij de jongeren kunnen leven. De vier godsbeelden zijn eenzijdig. Laat de jongeren nagaan in welk beeld / beelden ze zich het meest herkennen. Vraag aan de jongeren plenair welke onderdelen ze uit de beschreven godsbeelden herkennen. Hierdoor krijgt u zicht op hun beelden.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93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lastige kwestie. Het eerste vers van Exodus 32 vertaald de Statenvertaling met “…</a:t>
            </a:r>
            <a:r>
              <a:rPr lang="nl-NL" sz="1200" i="1" kern="1200" dirty="0">
                <a:solidFill>
                  <a:schemeClr val="tx1"/>
                </a:solidFill>
                <a:effectLst/>
                <a:latin typeface="+mn-lt"/>
                <a:ea typeface="+mn-ea"/>
                <a:cs typeface="+mn-cs"/>
              </a:rPr>
              <a:t>maak ons goden…</a:t>
            </a:r>
            <a:r>
              <a:rPr lang="nl-NL" sz="1200" kern="1200" dirty="0">
                <a:solidFill>
                  <a:schemeClr val="tx1"/>
                </a:solidFill>
                <a:effectLst/>
                <a:latin typeface="+mn-lt"/>
                <a:ea typeface="+mn-ea"/>
                <a:cs typeface="+mn-cs"/>
              </a:rPr>
              <a:t>” Vervolgens wordt er echter maar één beeld gemaakt. Vanuit het Hebreeuws zijn beide vertalingen mogelijk (</a:t>
            </a:r>
            <a:r>
              <a:rPr lang="nl-NL" sz="1200" i="1" kern="1200" dirty="0">
                <a:solidFill>
                  <a:schemeClr val="tx1"/>
                </a:solidFill>
                <a:effectLst/>
                <a:latin typeface="+mn-lt"/>
                <a:ea typeface="+mn-ea"/>
                <a:cs typeface="+mn-cs"/>
              </a:rPr>
              <a:t>God</a:t>
            </a:r>
            <a:r>
              <a:rPr lang="nl-NL" sz="1200" kern="1200" dirty="0">
                <a:solidFill>
                  <a:schemeClr val="tx1"/>
                </a:solidFill>
                <a:effectLst/>
                <a:latin typeface="+mn-lt"/>
                <a:ea typeface="+mn-ea"/>
                <a:cs typeface="+mn-cs"/>
              </a:rPr>
              <a:t> en </a:t>
            </a:r>
            <a:r>
              <a:rPr lang="nl-NL" sz="1200" i="1" kern="1200" dirty="0">
                <a:solidFill>
                  <a:schemeClr val="tx1"/>
                </a:solidFill>
                <a:effectLst/>
                <a:latin typeface="+mn-lt"/>
                <a:ea typeface="+mn-ea"/>
                <a:cs typeface="+mn-cs"/>
              </a:rPr>
              <a:t>goden</a:t>
            </a:r>
            <a:r>
              <a:rPr lang="nl-NL" sz="1200" kern="1200" dirty="0">
                <a:solidFill>
                  <a:schemeClr val="tx1"/>
                </a:solidFill>
                <a:effectLst/>
                <a:latin typeface="+mn-lt"/>
                <a:ea typeface="+mn-ea"/>
                <a:cs typeface="+mn-cs"/>
              </a:rPr>
              <a:t>). In kanttekening 3 geven de statenvertalers ook zelf aan dat het om een beeld van God gaat.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Je beeld van God beschrijven. Een vreemde opdracht misschien, zeker in het licht van het tweede gebod. Toch kunnen we niet ontkennen dat iedereen zich (onbewust) een beeld van God vormt. Daarom is het goed dat de catechisant zich bewust wordt van zijn/haar godsbeeld. De vraag is of dit beeld Bijbels is… Daarop kan worden teruggekoppeld bij de verwerking.</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beeld zorgt ervoor dat je jezelf een voorstelling ergens van kan maken.</a:t>
            </a:r>
          </a:p>
          <a:p>
            <a:r>
              <a:rPr lang="nl-NL" dirty="0"/>
              <a:t>Je beperkt je beeld enorm. </a:t>
            </a:r>
          </a:p>
          <a:p>
            <a:endParaRPr lang="nl-NL" dirty="0"/>
          </a:p>
          <a:p>
            <a:endParaRPr lang="nl-NL" i="1"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 beeld doet aan Wie God echt is tekort.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Op grond van de Bijbel.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God vergelijkt Zichzelf met veel verschillende beelden: Vader, Herder, Koning, Rots, Schild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Bijbel en in Jezus Christus.</a:t>
            </a:r>
          </a:p>
          <a:p>
            <a:r>
              <a:rPr lang="nl-NL" dirty="0"/>
              <a:t>‘Heere, leer mij U kennen zoals U bent’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leeropdracht zijn enkele verzen uit Jesaja 40. Deze verzen komen niet letterlijk aan bod tijdens de les, wel vormen ze de basis van ‘Verboden’.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17-7-2018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God is niet af te beelden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Het tweede gebod</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en-US" sz="3600" dirty="0"/>
              <a:t>Begrip: God </a:t>
            </a:r>
            <a:r>
              <a:rPr lang="en-US" sz="3600" dirty="0" err="1"/>
              <a:t>zien</a:t>
            </a:r>
            <a:r>
              <a:rPr lang="en-US" sz="3600" dirty="0"/>
              <a:t> in </a:t>
            </a:r>
            <a:r>
              <a:rPr lang="en-US" sz="3600" dirty="0" err="1"/>
              <a:t>Jezus</a:t>
            </a:r>
            <a:r>
              <a:rPr lang="en-US" sz="3600" dirty="0"/>
              <a:t> Christus</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a:solidFill>
                  <a:prstClr val="black"/>
                </a:solidFill>
                <a:latin typeface="Calibri" panose="020F0502020204030204"/>
              </a:rPr>
              <a:t>Hoe </a:t>
            </a:r>
            <a:r>
              <a:rPr lang="en-US" sz="1800" dirty="0" err="1">
                <a:solidFill>
                  <a:prstClr val="black"/>
                </a:solidFill>
                <a:latin typeface="Calibri" panose="020F0502020204030204"/>
              </a:rPr>
              <a:t>kan</a:t>
            </a:r>
            <a:r>
              <a:rPr lang="en-US" sz="1800" dirty="0">
                <a:solidFill>
                  <a:prstClr val="black"/>
                </a:solidFill>
                <a:latin typeface="Calibri" panose="020F0502020204030204"/>
              </a:rPr>
              <a:t> je God </a:t>
            </a:r>
            <a:r>
              <a:rPr lang="en-US" sz="1800" dirty="0" err="1">
                <a:solidFill>
                  <a:prstClr val="black"/>
                </a:solidFill>
                <a:latin typeface="Calibri" panose="020F0502020204030204"/>
              </a:rPr>
              <a:t>zien</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a:solidFill>
                  <a:prstClr val="black"/>
                </a:solidFill>
                <a:latin typeface="Calibri" panose="020F0502020204030204"/>
              </a:rPr>
              <a:t>Welk </a:t>
            </a:r>
            <a:r>
              <a:rPr lang="en-US" sz="1800" dirty="0" err="1">
                <a:solidFill>
                  <a:prstClr val="black"/>
                </a:solidFill>
                <a:latin typeface="Calibri" panose="020F0502020204030204"/>
              </a:rPr>
              <a:t>gebed</a:t>
            </a:r>
            <a:r>
              <a:rPr lang="en-US" sz="1800" dirty="0">
                <a:solidFill>
                  <a:prstClr val="black"/>
                </a:solidFill>
                <a:latin typeface="Calibri" panose="020F0502020204030204"/>
              </a:rPr>
              <a:t> </a:t>
            </a:r>
            <a:r>
              <a:rPr lang="en-US" sz="1800" dirty="0" err="1">
                <a:solidFill>
                  <a:prstClr val="black"/>
                </a:solidFill>
                <a:latin typeface="Calibri" panose="020F0502020204030204"/>
              </a:rPr>
              <a:t>ga</a:t>
            </a:r>
            <a:r>
              <a:rPr lang="en-US" sz="1800" dirty="0">
                <a:solidFill>
                  <a:prstClr val="black"/>
                </a:solidFill>
                <a:latin typeface="Calibri" panose="020F0502020204030204"/>
              </a:rPr>
              <a:t> je bidden </a:t>
            </a:r>
            <a:r>
              <a:rPr lang="en-US" sz="1800" dirty="0" err="1">
                <a:solidFill>
                  <a:prstClr val="black"/>
                </a:solidFill>
                <a:latin typeface="Calibri" panose="020F0502020204030204"/>
              </a:rPr>
              <a:t>als</a:t>
            </a:r>
            <a:r>
              <a:rPr lang="en-US" sz="1800" dirty="0">
                <a:solidFill>
                  <a:prstClr val="black"/>
                </a:solidFill>
                <a:latin typeface="Calibri" panose="020F0502020204030204"/>
              </a:rPr>
              <a:t> je </a:t>
            </a:r>
            <a:r>
              <a:rPr lang="en-US" sz="1800" dirty="0" err="1">
                <a:solidFill>
                  <a:prstClr val="black"/>
                </a:solidFill>
                <a:latin typeface="Calibri" panose="020F0502020204030204"/>
              </a:rPr>
              <a:t>ziet</a:t>
            </a:r>
            <a:r>
              <a:rPr lang="en-US" sz="1800" dirty="0">
                <a:solidFill>
                  <a:prstClr val="black"/>
                </a:solidFill>
                <a:latin typeface="Calibri" panose="020F0502020204030204"/>
              </a:rPr>
              <a:t> </a:t>
            </a:r>
            <a:r>
              <a:rPr lang="en-US" sz="1800" dirty="0" err="1">
                <a:solidFill>
                  <a:prstClr val="black"/>
                </a:solidFill>
                <a:latin typeface="Calibri" panose="020F0502020204030204"/>
              </a:rPr>
              <a:t>wie</a:t>
            </a:r>
            <a:r>
              <a:rPr lang="en-US" sz="1800" dirty="0">
                <a:solidFill>
                  <a:prstClr val="black"/>
                </a:solidFill>
                <a:latin typeface="Calibri" panose="020F0502020204030204"/>
              </a:rPr>
              <a:t> God is?</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en-US" dirty="0"/>
              <a:t>Begrip: God </a:t>
            </a:r>
            <a:r>
              <a:rPr lang="en-US" dirty="0" err="1"/>
              <a:t>zien</a:t>
            </a:r>
            <a:r>
              <a:rPr lang="en-US" dirty="0"/>
              <a:t> in </a:t>
            </a:r>
            <a:r>
              <a:rPr lang="en-US" dirty="0" err="1"/>
              <a:t>Jezus</a:t>
            </a:r>
            <a:r>
              <a:rPr lang="en-US" dirty="0"/>
              <a:t> Christus</a:t>
            </a:r>
            <a:endParaRPr lang="nl-NL" dirty="0"/>
          </a:p>
        </p:txBody>
      </p:sp>
      <p:pic>
        <p:nvPicPr>
          <p:cNvPr id="8" name="Tijdelijke aanduiding voor inhoud 6" descr="Afbeelding met toiletbenodigdheden, cosmetisch, mond, persoon&#10;&#10;Beschrijving is gegenereerd met zeer hoge betrouwbaarheid">
            <a:extLst>
              <a:ext uri="{FF2B5EF4-FFF2-40B4-BE49-F238E27FC236}">
                <a16:creationId xmlns:a16="http://schemas.microsoft.com/office/drawing/2014/main" id="{2A480474-4616-4393-B962-273D14D1EC7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280" r="29280"/>
          <a:stretch/>
        </p:blipFill>
        <p:spPr>
          <a:xfrm>
            <a:off x="6983413" y="190500"/>
            <a:ext cx="5014912" cy="6477000"/>
          </a:xfrm>
          <a:prstGeom prst="rect">
            <a:avLst/>
          </a:prstGeom>
          <a:effec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en-US" sz="3600" dirty="0" err="1"/>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93.</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Elk beeld doet God te kort.</a:t>
            </a:r>
          </a:p>
          <a:p>
            <a:pPr marL="0" indent="0">
              <a:buNone/>
            </a:pPr>
            <a:r>
              <a:rPr lang="nl-NL" dirty="0"/>
              <a:t>Beelden zijn zichtbaar en in gedachten</a:t>
            </a:r>
          </a:p>
          <a:p>
            <a:pPr marL="0" indent="0">
              <a:buNone/>
            </a:pPr>
            <a:r>
              <a:rPr lang="nl-NL" dirty="0"/>
              <a:t>Kijk naar Christus als je God wil zien.</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Wat betekent een Godsbeeld voor jou persoonlijk? </a:t>
            </a:r>
          </a:p>
          <a:p>
            <a:pPr marL="0" indent="0">
              <a:buNone/>
            </a:pPr>
            <a:r>
              <a:rPr lang="en-US" sz="1800" dirty="0" err="1"/>
              <a:t>Praat</a:t>
            </a:r>
            <a:r>
              <a:rPr lang="en-US" sz="1800" dirty="0"/>
              <a:t> </a:t>
            </a:r>
            <a:r>
              <a:rPr lang="en-US" sz="1800" dirty="0" err="1"/>
              <a:t>er</a:t>
            </a:r>
            <a:r>
              <a:rPr lang="en-US" sz="1800" dirty="0"/>
              <a:t> over in </a:t>
            </a:r>
            <a:r>
              <a:rPr lang="en-US" sz="1800" dirty="0" err="1"/>
              <a:t>tweetallen</a:t>
            </a:r>
            <a:r>
              <a:rPr lang="en-US" sz="1800" dirty="0"/>
              <a:t> en </a:t>
            </a:r>
            <a:r>
              <a:rPr lang="en-US" sz="1800" dirty="0" err="1"/>
              <a:t>schrijf</a:t>
            </a:r>
            <a:r>
              <a:rPr lang="en-US" sz="1800" dirty="0"/>
              <a:t> je </a:t>
            </a:r>
            <a:r>
              <a:rPr lang="en-US" sz="1800" dirty="0" err="1"/>
              <a:t>antwoord</a:t>
            </a:r>
            <a:r>
              <a:rPr lang="en-US" sz="1800" dirty="0"/>
              <a:t> op </a:t>
            </a:r>
            <a:r>
              <a:rPr lang="en-US" sz="1800" dirty="0" err="1"/>
              <a:t>bij</a:t>
            </a:r>
            <a:r>
              <a:rPr lang="en-US" sz="1800" dirty="0"/>
              <a:t> de </a:t>
            </a:r>
            <a:r>
              <a:rPr lang="en-US" sz="1800" dirty="0" err="1"/>
              <a:t>aantekeningen</a:t>
            </a:r>
            <a:r>
              <a:rPr lang="en-US" sz="1800" dirty="0"/>
              <a:t> op </a:t>
            </a:r>
            <a:r>
              <a:rPr lang="en-US" sz="1800" dirty="0" err="1"/>
              <a:t>pagina</a:t>
            </a:r>
            <a:r>
              <a:rPr lang="en-US" sz="1800" dirty="0"/>
              <a:t> 84.</a:t>
            </a:r>
          </a:p>
          <a:p>
            <a:r>
              <a:rPr lang="en-US" sz="1800" dirty="0" err="1"/>
              <a:t>Deel</a:t>
            </a:r>
            <a:r>
              <a:rPr lang="en-US" sz="1800" dirty="0"/>
              <a:t> het met de </a:t>
            </a:r>
            <a:r>
              <a:rPr lang="en-US" sz="1800" dirty="0" err="1"/>
              <a:t>grote</a:t>
            </a:r>
            <a:r>
              <a:rPr lang="en-US" sz="1800" dirty="0"/>
              <a:t> </a:t>
            </a:r>
            <a:r>
              <a:rPr lang="en-US" sz="1800" dirty="0" err="1"/>
              <a:t>groep</a:t>
            </a:r>
            <a:r>
              <a:rPr lang="en-US" sz="1800" dirty="0"/>
              <a:t>. </a:t>
            </a:r>
          </a:p>
          <a:p>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Iedereens Godsbeeld is goed!</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afgoden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zijn</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leven</a:t>
            </a:r>
            <a:r>
              <a:rPr lang="en-US" sz="1800" b="1" dirty="0">
                <a:solidFill>
                  <a:prstClr val="black"/>
                </a:solidFill>
                <a:latin typeface="Calibri" panose="020F0502020204030204"/>
              </a:rPr>
              <a:t>.</a:t>
            </a:r>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94.</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667AF6C-1907-4F62-A945-714F4AFE0A82}"/>
              </a:ext>
            </a:extLst>
          </p:cNvPr>
          <p:cNvSpPr>
            <a:spLocks noGrp="1"/>
          </p:cNvSpPr>
          <p:nvPr>
            <p:ph type="title"/>
          </p:nvPr>
        </p:nvSpPr>
        <p:spPr/>
        <p:txBody>
          <a:bodyPr>
            <a:normAutofit fontScale="90000"/>
          </a:bodyPr>
          <a:lstStyle/>
          <a:p>
            <a:r>
              <a:rPr lang="en-US" dirty="0" err="1"/>
              <a:t>Alternatieve</a:t>
            </a:r>
            <a:r>
              <a:rPr lang="en-US" dirty="0"/>
              <a:t> </a:t>
            </a:r>
            <a:r>
              <a:rPr lang="en-US" dirty="0" err="1"/>
              <a:t>binnenkomer</a:t>
            </a:r>
            <a:r>
              <a:rPr lang="en-US" dirty="0"/>
              <a:t> </a:t>
            </a:r>
            <a:endParaRPr lang="nl-NL" b="0" dirty="0"/>
          </a:p>
        </p:txBody>
      </p:sp>
      <p:sp>
        <p:nvSpPr>
          <p:cNvPr id="6" name="Tijdelijke aanduiding voor tekst 5">
            <a:extLst>
              <a:ext uri="{FF2B5EF4-FFF2-40B4-BE49-F238E27FC236}">
                <a16:creationId xmlns:a16="http://schemas.microsoft.com/office/drawing/2014/main" id="{ADFFA03E-2751-4C86-9196-CF780B35A1E6}"/>
              </a:ext>
            </a:extLst>
          </p:cNvPr>
          <p:cNvSpPr>
            <a:spLocks noGrp="1"/>
          </p:cNvSpPr>
          <p:nvPr>
            <p:ph type="body" sz="quarter" idx="11"/>
          </p:nvPr>
        </p:nvSpPr>
        <p:spPr/>
        <p:txBody>
          <a:bodyPr/>
          <a:lstStyle/>
          <a:p>
            <a:r>
              <a:rPr lang="en-US" dirty="0"/>
              <a:t>Welk </a:t>
            </a:r>
            <a:r>
              <a:rPr lang="en-US" dirty="0" err="1"/>
              <a:t>beeld</a:t>
            </a:r>
            <a:r>
              <a:rPr lang="en-US" dirty="0"/>
              <a:t> </a:t>
            </a:r>
            <a:r>
              <a:rPr lang="en-US" dirty="0" err="1"/>
              <a:t>heb</a:t>
            </a:r>
            <a:r>
              <a:rPr lang="en-US" dirty="0"/>
              <a:t> God </a:t>
            </a:r>
            <a:r>
              <a:rPr lang="en-US" dirty="0" err="1"/>
              <a:t>heb</a:t>
            </a:r>
            <a:r>
              <a:rPr lang="en-US" dirty="0"/>
              <a:t> </a:t>
            </a:r>
            <a:r>
              <a:rPr lang="en-US" dirty="0" err="1"/>
              <a:t>jij</a:t>
            </a:r>
            <a:r>
              <a:rPr lang="en-US"/>
              <a:t>?</a:t>
            </a:r>
          </a:p>
          <a:p>
            <a:endParaRPr lang="nl-NL"/>
          </a:p>
        </p:txBody>
      </p:sp>
      <p:sp>
        <p:nvSpPr>
          <p:cNvPr id="5" name="Tijdelijke aanduiding voor verticale tekst 4">
            <a:extLst>
              <a:ext uri="{FF2B5EF4-FFF2-40B4-BE49-F238E27FC236}">
                <a16:creationId xmlns:a16="http://schemas.microsoft.com/office/drawing/2014/main" id="{DA3F6D4A-CA98-4E42-8107-1653461FEE41}"/>
              </a:ext>
            </a:extLst>
          </p:cNvPr>
          <p:cNvSpPr>
            <a:spLocks noGrp="1"/>
          </p:cNvSpPr>
          <p:nvPr>
            <p:ph type="body" orient="vert" sz="quarter" idx="10"/>
          </p:nvPr>
        </p:nvSpPr>
        <p:spPr/>
        <p:txBody>
          <a:bodyPr/>
          <a:lstStyle/>
          <a:p>
            <a:r>
              <a:rPr lang="en-US" dirty="0" err="1"/>
              <a:t>Alternatieve</a:t>
            </a:r>
            <a:r>
              <a:rPr lang="en-US" dirty="0"/>
              <a:t> </a:t>
            </a:r>
            <a:r>
              <a:rPr lang="en-US" dirty="0" err="1"/>
              <a:t>binnenkomer</a:t>
            </a:r>
            <a:r>
              <a:rPr lang="en-US" dirty="0"/>
              <a:t> </a:t>
            </a:r>
            <a:endParaRPr lang="nl-NL" dirty="0"/>
          </a:p>
        </p:txBody>
      </p:sp>
      <p:pic>
        <p:nvPicPr>
          <p:cNvPr id="8" name="Tijdelijke aanduiding voor inhoud 5">
            <a:extLst>
              <a:ext uri="{FF2B5EF4-FFF2-40B4-BE49-F238E27FC236}">
                <a16:creationId xmlns:a16="http://schemas.microsoft.com/office/drawing/2014/main" id="{51AC4EFD-3564-4E8D-9DC2-2D3631F311F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p:spPr>
      </p:pic>
    </p:spTree>
    <p:extLst>
      <p:ext uri="{BB962C8B-B14F-4D97-AF65-F5344CB8AC3E}">
        <p14:creationId xmlns:p14="http://schemas.microsoft.com/office/powerpoint/2010/main" val="264777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t>Psalm 97:4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Exodus 32:1-8</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Wat gebeurt er precies?</a:t>
            </a:r>
          </a:p>
          <a:p>
            <a:r>
              <a:rPr lang="en-US" dirty="0"/>
              <a:t>2. </a:t>
            </a:r>
            <a:r>
              <a:rPr lang="en-US" dirty="0" err="1"/>
              <a:t>Welke</a:t>
            </a:r>
            <a:r>
              <a:rPr lang="en-US" dirty="0"/>
              <a:t> </a:t>
            </a:r>
            <a:r>
              <a:rPr lang="en-US" dirty="0" err="1"/>
              <a:t>gevoelens</a:t>
            </a:r>
            <a:r>
              <a:rPr lang="en-US" dirty="0"/>
              <a:t> </a:t>
            </a:r>
            <a:r>
              <a:rPr lang="en-US" dirty="0" err="1"/>
              <a:t>zijn</a:t>
            </a:r>
            <a:r>
              <a:rPr lang="en-US" dirty="0"/>
              <a:t> </a:t>
            </a:r>
            <a:r>
              <a:rPr lang="en-US" dirty="0" err="1"/>
              <a:t>er</a:t>
            </a:r>
            <a:r>
              <a:rPr lang="en-US" dirty="0"/>
              <a:t>? Hoe </a:t>
            </a:r>
            <a:r>
              <a:rPr lang="en-US" dirty="0" err="1"/>
              <a:t>worden</a:t>
            </a:r>
            <a:r>
              <a:rPr lang="en-US" dirty="0"/>
              <a:t> die </a:t>
            </a:r>
            <a:r>
              <a:rPr lang="en-US" dirty="0" err="1"/>
              <a:t>zichtbaar</a:t>
            </a:r>
            <a:r>
              <a:rPr lang="en-US" dirty="0"/>
              <a:t>?</a:t>
            </a:r>
          </a:p>
          <a:p>
            <a:r>
              <a:rPr lang="en-US" dirty="0"/>
              <a:t>3. </a:t>
            </a:r>
            <a:r>
              <a:rPr lang="en-US" dirty="0" err="1"/>
              <a:t>Welke</a:t>
            </a:r>
            <a:r>
              <a:rPr lang="en-US" dirty="0"/>
              <a:t> </a:t>
            </a:r>
            <a:r>
              <a:rPr lang="en-US" dirty="0" err="1"/>
              <a:t>bedoelingen</a:t>
            </a:r>
            <a:r>
              <a:rPr lang="en-US" dirty="0"/>
              <a:t> </a:t>
            </a:r>
            <a:r>
              <a:rPr lang="en-US" dirty="0" err="1"/>
              <a:t>hebben</a:t>
            </a:r>
            <a:r>
              <a:rPr lang="en-US" dirty="0"/>
              <a:t> de </a:t>
            </a:r>
            <a:r>
              <a:rPr lang="en-US" dirty="0" err="1"/>
              <a:t>Israëlieten</a:t>
            </a:r>
            <a:r>
              <a:rPr lang="en-US" dirty="0"/>
              <a:t>?</a:t>
            </a:r>
          </a:p>
          <a:p>
            <a:r>
              <a:rPr lang="en-US" dirty="0"/>
              <a:t>4. Wat </a:t>
            </a:r>
            <a:r>
              <a:rPr lang="en-US" dirty="0" err="1"/>
              <a:t>zegt</a:t>
            </a:r>
            <a:r>
              <a:rPr lang="en-US" dirty="0"/>
              <a:t> </a:t>
            </a:r>
            <a:r>
              <a:rPr lang="en-US" dirty="0" err="1"/>
              <a:t>dit</a:t>
            </a:r>
            <a:r>
              <a:rPr lang="en-US" dirty="0"/>
              <a:t> over de </a:t>
            </a:r>
            <a:r>
              <a:rPr lang="en-US" dirty="0" err="1"/>
              <a:t>Heere</a:t>
            </a:r>
            <a:r>
              <a:rPr lang="en-US" dirty="0"/>
              <a:t>? Hoe </a:t>
            </a:r>
            <a:r>
              <a:rPr lang="en-US" dirty="0" err="1"/>
              <a:t>voelt</a:t>
            </a:r>
            <a:r>
              <a:rPr lang="en-US" dirty="0"/>
              <a:t> God </a:t>
            </a:r>
            <a:r>
              <a:rPr lang="en-US" dirty="0" err="1"/>
              <a:t>Zich</a:t>
            </a:r>
            <a:r>
              <a:rPr lang="en-US" dirty="0"/>
              <a:t> </a:t>
            </a:r>
            <a:r>
              <a:rPr lang="en-US" dirty="0" err="1"/>
              <a:t>behandeld</a:t>
            </a:r>
            <a:r>
              <a:rPr lang="en-US" dirty="0"/>
              <a:t>?</a:t>
            </a:r>
          </a:p>
          <a:p>
            <a:r>
              <a:rPr lang="en-US" dirty="0"/>
              <a:t>5. </a:t>
            </a:r>
            <a:r>
              <a:rPr lang="en-US" dirty="0" err="1"/>
              <a:t>Welke</a:t>
            </a:r>
            <a:r>
              <a:rPr lang="en-US" dirty="0"/>
              <a:t> </a:t>
            </a:r>
            <a:r>
              <a:rPr lang="en-US" dirty="0" err="1"/>
              <a:t>boodschap</a:t>
            </a:r>
            <a:r>
              <a:rPr lang="en-US" dirty="0"/>
              <a:t> is </a:t>
            </a:r>
            <a:r>
              <a:rPr lang="en-US" dirty="0" err="1"/>
              <a:t>er</a:t>
            </a:r>
            <a:r>
              <a:rPr lang="en-US" dirty="0"/>
              <a:t>? Wat </a:t>
            </a:r>
            <a:r>
              <a:rPr lang="en-US" dirty="0" err="1"/>
              <a:t>zegt</a:t>
            </a:r>
            <a:r>
              <a:rPr lang="en-US" dirty="0"/>
              <a:t> de </a:t>
            </a:r>
            <a:r>
              <a:rPr lang="en-US" dirty="0" err="1"/>
              <a:t>Heere</a:t>
            </a:r>
            <a:r>
              <a:rPr lang="en-US" dirty="0"/>
              <a:t> tot </a:t>
            </a:r>
            <a:r>
              <a:rPr lang="en-US" dirty="0" err="1"/>
              <a:t>jou</a:t>
            </a:r>
            <a:r>
              <a:rPr lang="en-US" dirty="0"/>
              <a:t>?</a:t>
            </a:r>
          </a:p>
          <a:p>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inhoud 7">
            <a:extLst>
              <a:ext uri="{FF2B5EF4-FFF2-40B4-BE49-F238E27FC236}">
                <a16:creationId xmlns:a16="http://schemas.microsoft.com/office/drawing/2014/main" id="{7E0ECAFE-E6D4-43FC-A9C5-C6E96E17E59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448" r="13448"/>
          <a:stretch/>
        </p:blipFill>
        <p:spPr>
          <a:xfrm>
            <a:off x="6983413"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God veel groter is dan welk beeld we van Hem zouden maken.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iedereen in gedachten een beeld van God heeft. Het is belangrijk dat dit beeld Bijbels wordt vormgegeven.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aangeven wat het bezwaar is tegen beelden.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en-US" dirty="0" err="1"/>
              <a:t>Beelden</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a:solidFill>
                  <a:prstClr val="black"/>
                </a:solidFill>
                <a:latin typeface="Calibri" panose="020F0502020204030204"/>
              </a:rPr>
              <a:t>Wat is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voordeel</a:t>
            </a:r>
            <a:r>
              <a:rPr lang="en-US" sz="1800" dirty="0">
                <a:solidFill>
                  <a:prstClr val="black"/>
                </a:solidFill>
                <a:latin typeface="Calibri" panose="020F0502020204030204"/>
              </a:rPr>
              <a:t> van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beeld</a:t>
            </a:r>
            <a:r>
              <a:rPr lang="en-US" sz="1800" dirty="0">
                <a:solidFill>
                  <a:prstClr val="black"/>
                </a:solidFill>
                <a:latin typeface="Calibri" panose="020F0502020204030204"/>
              </a:rPr>
              <a:t>?</a:t>
            </a:r>
          </a:p>
          <a:p>
            <a:pPr lvl="0" indent="-228600">
              <a:buFont typeface="Arial" panose="020B0604020202020204" pitchFamily="34" charset="0"/>
              <a:buChar char="•"/>
            </a:pPr>
            <a:r>
              <a:rPr lang="en-US" sz="1800" dirty="0">
                <a:solidFill>
                  <a:prstClr val="black"/>
                </a:solidFill>
                <a:latin typeface="Calibri" panose="020F0502020204030204"/>
              </a:rPr>
              <a:t>Wat is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nadeel</a:t>
            </a:r>
            <a:r>
              <a:rPr lang="en-US" sz="1800" dirty="0">
                <a:solidFill>
                  <a:prstClr val="black"/>
                </a:solidFill>
                <a:latin typeface="Calibri" panose="020F0502020204030204"/>
              </a:rPr>
              <a:t> van </a:t>
            </a:r>
            <a:r>
              <a:rPr lang="en-US" sz="1800" dirty="0" err="1">
                <a:solidFill>
                  <a:prstClr val="black"/>
                </a:solidFill>
                <a:latin typeface="Calibri" panose="020F0502020204030204"/>
              </a:rPr>
              <a:t>een</a:t>
            </a:r>
            <a:r>
              <a:rPr lang="en-US" sz="1800" dirty="0">
                <a:solidFill>
                  <a:prstClr val="black"/>
                </a:solidFill>
                <a:latin typeface="Calibri" panose="020F0502020204030204"/>
              </a:rPr>
              <a:t> </a:t>
            </a:r>
            <a:r>
              <a:rPr lang="en-US" sz="1800" dirty="0" err="1">
                <a:solidFill>
                  <a:prstClr val="black"/>
                </a:solidFill>
                <a:latin typeface="Calibri" panose="020F0502020204030204"/>
              </a:rPr>
              <a:t>beeld</a:t>
            </a:r>
            <a:r>
              <a:rPr lang="en-US" sz="1800" dirty="0">
                <a:solidFill>
                  <a:prstClr val="black"/>
                </a:solidFill>
                <a:latin typeface="Calibri" panose="020F0502020204030204"/>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en-US" dirty="0" err="1"/>
              <a:t>Beelden</a:t>
            </a:r>
            <a:endParaRPr lang="nl-NL" dirty="0"/>
          </a:p>
        </p:txBody>
      </p:sp>
      <p:pic>
        <p:nvPicPr>
          <p:cNvPr id="9" name="Tijdelijke aanduiding voor inhoud 6" descr="Afbeelding met lucht, buiten, groen, bewolkt&#10;&#10;Beschrijving is gegenereerd met zeer hoge betrouwbaarheid">
            <a:extLst>
              <a:ext uri="{FF2B5EF4-FFF2-40B4-BE49-F238E27FC236}">
                <a16:creationId xmlns:a16="http://schemas.microsoft.com/office/drawing/2014/main" id="{D607E3A2-784C-4676-B01C-0FD927B32A8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en-US" dirty="0"/>
              <a:t>Begrip: </a:t>
            </a:r>
            <a:r>
              <a:rPr lang="en-US" dirty="0" err="1"/>
              <a:t>Verboden</a:t>
            </a:r>
            <a:endParaRPr lang="nl-NL" dirty="0"/>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lvl="0"/>
            <a:r>
              <a:rPr lang="nl-NL" sz="2200" dirty="0">
                <a:solidFill>
                  <a:prstClr val="black"/>
                </a:solidFill>
                <a:latin typeface="Calibri" panose="020F0502020204030204"/>
              </a:rPr>
              <a:t>Waarom mag je geen beeld maken van God?</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en-US" dirty="0"/>
              <a:t>Begrip: </a:t>
            </a:r>
            <a:r>
              <a:rPr lang="en-US" dirty="0" err="1"/>
              <a:t>Verboden</a:t>
            </a:r>
            <a:endParaRPr lang="nl-NL" dirty="0"/>
          </a:p>
        </p:txBody>
      </p:sp>
      <p:pic>
        <p:nvPicPr>
          <p:cNvPr id="8" name="Tijdelijke aanduiding voor inhoud 6">
            <a:extLst>
              <a:ext uri="{FF2B5EF4-FFF2-40B4-BE49-F238E27FC236}">
                <a16:creationId xmlns:a16="http://schemas.microsoft.com/office/drawing/2014/main" id="{ACD45019-379B-490B-995B-C2094E840AD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904" t="-24026" r="-4357" b="-15801"/>
          <a:stretch/>
        </p:blipFill>
        <p:spPr>
          <a:xfrm>
            <a:off x="6983413" y="0"/>
            <a:ext cx="5014912" cy="6477000"/>
          </a:xfr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en-US" sz="3600" dirty="0"/>
              <a:t>Begrip: In </a:t>
            </a:r>
            <a:r>
              <a:rPr lang="en-US" sz="3600" dirty="0" err="1"/>
              <a:t>gedachten</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r>
              <a:rPr lang="en-US" sz="1800" dirty="0"/>
              <a:t>Hoe </a:t>
            </a:r>
            <a:r>
              <a:rPr lang="en-US" sz="1800" dirty="0" err="1"/>
              <a:t>moet</a:t>
            </a:r>
            <a:r>
              <a:rPr lang="en-US" sz="1800" dirty="0"/>
              <a:t> je </a:t>
            </a:r>
            <a:r>
              <a:rPr lang="en-US" sz="1800" dirty="0" err="1"/>
              <a:t>je</a:t>
            </a:r>
            <a:r>
              <a:rPr lang="en-US" sz="1800" dirty="0"/>
              <a:t> </a:t>
            </a:r>
            <a:r>
              <a:rPr lang="en-US" sz="1800" dirty="0" err="1"/>
              <a:t>beeld</a:t>
            </a:r>
            <a:r>
              <a:rPr lang="en-US" sz="1800" dirty="0"/>
              <a:t> van God </a:t>
            </a:r>
            <a:r>
              <a:rPr lang="en-US" sz="1800" dirty="0" err="1"/>
              <a:t>vormen</a:t>
            </a:r>
            <a:r>
              <a:rPr lang="en-US" sz="1800" dirty="0"/>
              <a:t>?</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en-US" dirty="0"/>
              <a:t>Begrip: In </a:t>
            </a:r>
            <a:r>
              <a:rPr lang="en-US" dirty="0" err="1"/>
              <a:t>gedachten</a:t>
            </a:r>
            <a:endParaRPr lang="nl-NL" dirty="0"/>
          </a:p>
        </p:txBody>
      </p:sp>
      <p:pic>
        <p:nvPicPr>
          <p:cNvPr id="8" name="Tijdelijke aanduiding voor inhoud 6" descr="Afbeelding met persoon, mobiele telefoon, telefoon, vasthouden&#10;&#10;Beschrijving is gegenereerd met zeer hoge betrouwbaarheid">
            <a:extLst>
              <a:ext uri="{FF2B5EF4-FFF2-40B4-BE49-F238E27FC236}">
                <a16:creationId xmlns:a16="http://schemas.microsoft.com/office/drawing/2014/main" id="{751D030C-8DAB-41C8-B268-EFA36C4A7EF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Begrip: God laat Zich zien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r>
              <a:rPr lang="en-US" sz="1800" dirty="0"/>
              <a:t>Hoe </a:t>
            </a:r>
            <a:r>
              <a:rPr lang="en-US" sz="1800" dirty="0" err="1"/>
              <a:t>laat</a:t>
            </a:r>
            <a:r>
              <a:rPr lang="en-US" sz="1800" dirty="0"/>
              <a:t> God </a:t>
            </a:r>
            <a:r>
              <a:rPr lang="en-US" sz="1800" dirty="0" err="1"/>
              <a:t>Zijn</a:t>
            </a:r>
            <a:r>
              <a:rPr lang="en-US" sz="1800" dirty="0"/>
              <a:t> </a:t>
            </a:r>
            <a:r>
              <a:rPr lang="en-US" sz="1800" dirty="0" err="1"/>
              <a:t>onveranderlijke</a:t>
            </a:r>
            <a:r>
              <a:rPr lang="en-US" sz="1800" dirty="0"/>
              <a:t> </a:t>
            </a:r>
            <a:r>
              <a:rPr lang="en-US" sz="1800" dirty="0" err="1"/>
              <a:t>trouw</a:t>
            </a:r>
            <a:r>
              <a:rPr lang="en-US" sz="1800" dirty="0"/>
              <a:t> </a:t>
            </a:r>
            <a:r>
              <a:rPr lang="en-US" sz="1800" dirty="0" err="1"/>
              <a:t>zien</a:t>
            </a:r>
            <a:r>
              <a:rPr lang="en-US" sz="1800" dirty="0"/>
              <a: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God laat Zich zien</a:t>
            </a:r>
          </a:p>
        </p:txBody>
      </p:sp>
      <p:pic>
        <p:nvPicPr>
          <p:cNvPr id="9" name="Tijdelijke aanduiding voor inhoud 7">
            <a:extLst>
              <a:ext uri="{FF2B5EF4-FFF2-40B4-BE49-F238E27FC236}">
                <a16:creationId xmlns:a16="http://schemas.microsoft.com/office/drawing/2014/main" id="{626E6593-FB3C-4814-9134-9E14C71E1B0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24" r="28224"/>
          <a:stretch/>
        </p:blipFill>
        <p:spPr>
          <a:xfrm>
            <a:off x="6983413" y="190500"/>
            <a:ext cx="5014912" cy="6477000"/>
          </a:xfrm>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75AF0DAE-3C6D-4B12-869A-A5ECDBE01FFE}"/>
</file>

<file path=customXml/itemProps2.xml><?xml version="1.0" encoding="utf-8"?>
<ds:datastoreItem xmlns:ds="http://schemas.openxmlformats.org/officeDocument/2006/customXml" ds:itemID="{789BDBD2-0DB5-4CBA-9BAD-B877DDFFD0CF}"/>
</file>

<file path=customXml/itemProps3.xml><?xml version="1.0" encoding="utf-8"?>
<ds:datastoreItem xmlns:ds="http://schemas.openxmlformats.org/officeDocument/2006/customXml" ds:itemID="{4CF230C6-1FA0-4F9D-8CF4-1CD1C167F23F}"/>
</file>

<file path=docProps/app.xml><?xml version="1.0" encoding="utf-8"?>
<Properties xmlns="http://schemas.openxmlformats.org/officeDocument/2006/extended-properties" xmlns:vt="http://schemas.openxmlformats.org/officeDocument/2006/docPropsVTypes">
  <Template>LeerMij-catechesatiemethode-HHJO</Template>
  <TotalTime>157</TotalTime>
  <Words>653</Words>
  <Application>Microsoft Office PowerPoint</Application>
  <PresentationFormat>Breedbeeld</PresentationFormat>
  <Paragraphs>100</Paragraphs>
  <Slides>19</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ITC Officina Serif Std Book</vt:lpstr>
      <vt:lpstr>Segoe UI</vt:lpstr>
      <vt:lpstr>Office-thema</vt:lpstr>
      <vt:lpstr>Het tweede gebod</vt:lpstr>
      <vt:lpstr>Opening</vt:lpstr>
      <vt:lpstr>Bijbelstudie</vt:lpstr>
      <vt:lpstr>Binnenkomer</vt:lpstr>
      <vt:lpstr>Doelen</vt:lpstr>
      <vt:lpstr>Begrip: Beelden</vt:lpstr>
      <vt:lpstr>Begrip: Verboden</vt:lpstr>
      <vt:lpstr>Begrip: In gedachten</vt:lpstr>
      <vt:lpstr>Begrip: God laat Zich zien</vt:lpstr>
      <vt:lpstr>Begrip: God zien in Jezus Christus</vt:lpstr>
      <vt:lpstr>Verwerkingsvragen</vt:lpstr>
      <vt:lpstr>Samenvatting</vt:lpstr>
      <vt:lpstr>Huiswerk volgende keer</vt:lpstr>
      <vt:lpstr>Verwerkingsopdracht</vt:lpstr>
      <vt:lpstr>Stelling</vt:lpstr>
      <vt:lpstr>Bespreekopdracht</vt:lpstr>
      <vt:lpstr>Woordweb</vt:lpstr>
      <vt:lpstr>Verhaal</vt:lpstr>
      <vt:lpstr>Alternatieve binnenkomer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28</cp:revision>
  <dcterms:created xsi:type="dcterms:W3CDTF">2018-01-11T12:38:21Z</dcterms:created>
  <dcterms:modified xsi:type="dcterms:W3CDTF">2018-07-17T12:51:30Z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