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8" r:id="rId17"/>
    <p:sldId id="281" r:id="rId18"/>
    <p:sldId id="279" r:id="rId19"/>
    <p:sldId id="270" r:id="rId20"/>
    <p:sldId id="271" r:id="rId21"/>
    <p:sldId id="272" r:id="rId22"/>
    <p:sldId id="27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0" d="100"/>
          <a:sy n="50" d="100"/>
        </p:scale>
        <p:origin x="4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6-8-2018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369949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48236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Lees met de catechisanten Hebreeën 4:1-13. Bespreek met hen wat de kernboodschap van dit gedeelte is.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384224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Dit vers uit Markus 2 laat alle spanning van het ‘moeten’ van de zondag afvallen, maar juist een ontspanning waarin de mens tijd kan besteden met God.</a:t>
            </a:r>
          </a:p>
          <a:p>
            <a:r>
              <a:rPr lang="nl-NL" sz="1200" kern="1200" dirty="0">
                <a:solidFill>
                  <a:schemeClr val="tx1"/>
                </a:solidFill>
                <a:effectLst/>
                <a:latin typeface="+mn-lt"/>
                <a:ea typeface="+mn-ea"/>
                <a:cs typeface="+mn-cs"/>
              </a:rPr>
              <a:t>Vers 28 geeft ook aan dat God boven de sabbat staat: ook de sabbat is van Hem.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11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God hield op met Zijn scheppingswerk</a:t>
            </a:r>
          </a:p>
          <a:p>
            <a:r>
              <a:rPr lang="nl-NL" i="0" dirty="0"/>
              <a:t>Zorgen voor Zijn schepping, onder andere door een dag van rust te geven.</a:t>
            </a: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werd nooit een rustdag gehouden, het werk ging altijd door. God geeft Zijn volk een dag waarop ze moeten rusten.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Rusten van je dagelijkse werk en helemaal richten op de HEERE.</a:t>
            </a:r>
          </a:p>
          <a:p>
            <a:pPr marL="0" indent="0">
              <a:buNone/>
            </a:pPr>
            <a:r>
              <a:rPr lang="nl-NL" dirty="0"/>
              <a:t>Omdat de Heere Jezus op de eerste dag van de week is opgestaan.</a:t>
            </a:r>
          </a:p>
          <a:p>
            <a:pPr marL="0" indent="0">
              <a:buNone/>
            </a:pPr>
            <a:r>
              <a:rPr lang="nl-NL" dirty="0"/>
              <a:t>Dat je de Heere eert. </a:t>
            </a:r>
          </a:p>
          <a:p>
            <a:pPr marL="0" indent="0">
              <a:buNone/>
            </a:pPr>
            <a:endParaRPr lang="nl-NL" dirty="0"/>
          </a:p>
          <a:p>
            <a:pPr marL="0" indent="0">
              <a:buNone/>
            </a:pPr>
            <a:r>
              <a:rPr lang="nl-NL" dirty="0"/>
              <a:t>Juist door het later krijgen van de zondagsrust, daar waar deze eerst ontbrak, wordt de zegen van de rustdag zo duidelijk. Door Gods leiding stelt keizer Constantijn de zondagsrust in en krijgen christen elke week de tijd om samen te komen, naar God te luisteren en te gedenken (te vieren) dat Jezus Christus is opgestaan.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De sabbat is gegeven voor de mens, niet de mens voor de sabbat!</a:t>
            </a:r>
          </a:p>
          <a:p>
            <a:pPr marL="0" indent="0">
              <a:buNone/>
            </a:pPr>
            <a:r>
              <a:rPr lang="nl-NL" dirty="0"/>
              <a:t>Of je het ‘helaas’ vindt of het wel ‘fijn’ vindt.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 Gods kinderen mogen dan eeuwig rusten van hun zonden, maar ook eeuwig vieren dat Jezus voor hen de straf op de zonde heeft gedragen en de dood heeft overwonnen.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6-8-2018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Gods dag is heilig</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Eeuwige rust</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Wat doen Gods kinderen in de eeuwige rust?</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Eeuwige rust</a:t>
            </a:r>
          </a:p>
        </p:txBody>
      </p:sp>
      <p:pic>
        <p:nvPicPr>
          <p:cNvPr id="8" name="Tijdelijke aanduiding voor afbeelding 7">
            <a:extLst>
              <a:ext uri="{FF2B5EF4-FFF2-40B4-BE49-F238E27FC236}">
                <a16:creationId xmlns:a16="http://schemas.microsoft.com/office/drawing/2014/main" id="{22F137C8-C16D-466A-8400-81C3974C4BEB}"/>
              </a:ext>
            </a:extLst>
          </p:cNvPr>
          <p:cNvPicPr>
            <a:picLocks noGrp="1" noChangeAspect="1"/>
          </p:cNvPicPr>
          <p:nvPr>
            <p:ph type="pic" sz="quarter" idx="12"/>
          </p:nvPr>
        </p:nvPicPr>
        <p:blipFill>
          <a:blip r:embed="rId3"/>
          <a:srcRect l="24191" r="24191"/>
          <a:stretch>
            <a:fillRect/>
          </a:stretch>
        </p:blipFill>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14.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 zegent en heiligt de sabbat.</a:t>
            </a:r>
          </a:p>
          <a:p>
            <a:pPr marL="0" indent="0">
              <a:buNone/>
            </a:pPr>
            <a:r>
              <a:rPr lang="nl-NL" dirty="0"/>
              <a:t>God geeft de sabbat als teken aan Israël.</a:t>
            </a:r>
          </a:p>
          <a:p>
            <a:pPr marL="0" indent="0">
              <a:buNone/>
            </a:pPr>
            <a:r>
              <a:rPr lang="nl-NL" dirty="0"/>
              <a:t>God geeft de sabbat niet voor Zichzelf maar voor de mens. </a:t>
            </a:r>
          </a:p>
          <a:p>
            <a:pPr marL="0" indent="0">
              <a:buNone/>
            </a:pPr>
            <a:r>
              <a:rPr lang="nl-NL" dirty="0"/>
              <a:t>God geeft de sabbat en zondag als voorbereiding op de eeuwigheid.</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Logica</a:t>
            </a:r>
          </a:p>
          <a:p>
            <a:pPr marL="0" indent="0">
              <a:buNone/>
            </a:pPr>
            <a:r>
              <a:rPr lang="nl-NL" sz="1800" dirty="0"/>
              <a:t>Probeer het gebod van de rustdag op logische wijze weer te geven, zodat ook niet-christenen begrijp wat het doel van het gebod is. Maak een schema of probeer op eigen wijze het gebod logisch te maken.</a:t>
            </a:r>
          </a:p>
          <a:p>
            <a:pPr marL="0" indent="0">
              <a:buNone/>
            </a:pPr>
            <a:endParaRPr lang="nl-NL" sz="1800" dirty="0"/>
          </a:p>
          <a:p>
            <a:r>
              <a:rPr lang="nl-NL" sz="1800" dirty="0"/>
              <a:t>Bespreek het in tweetallen en schrijf het op bladzijde 16 op.</a:t>
            </a:r>
          </a:p>
          <a:p>
            <a:r>
              <a:rPr lang="nl-NL" sz="1800" dirty="0"/>
              <a:t>Deel het met de grote groep. </a:t>
            </a:r>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Gezin </a:t>
            </a:r>
          </a:p>
          <a:p>
            <a:pPr marL="0" indent="0">
              <a:buNone/>
            </a:pPr>
            <a:r>
              <a:rPr lang="nl-NL" sz="1800" dirty="0"/>
              <a:t>Stel dat je later een eigen gezin mag krijgen. Hoe zou jij de rustdag vorm willen geven? Maak duidelijk hoe de dag er uit ziet, welke afspraken je met je kinderen zou maken, wat je wel of juist niet doet, etc. Zorg dat je uit kunt leggen waarom je ergens voor kiest.</a:t>
            </a:r>
          </a:p>
          <a:p>
            <a:pPr marL="0" indent="0">
              <a:buNone/>
            </a:pPr>
            <a:endParaRPr lang="nl-NL" sz="1800" dirty="0"/>
          </a:p>
          <a:p>
            <a:r>
              <a:rPr lang="nl-NL" sz="1800" dirty="0"/>
              <a:t>Bespreek het in tweetallen en schrijf het op bladzijde 16 op.</a:t>
            </a:r>
          </a:p>
          <a:p>
            <a:r>
              <a:rPr lang="nl-NL" sz="1800" dirty="0"/>
              <a:t>Deel het met de grote groep. </a:t>
            </a:r>
          </a:p>
          <a:p>
            <a:pPr marL="0" indent="0">
              <a:buNone/>
            </a:pPr>
            <a:endParaRPr lang="nl-NL" sz="1800" dirty="0"/>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lvl="0" indent="0">
              <a:buNone/>
            </a:pPr>
            <a:r>
              <a:rPr lang="nl-NL" b="1" dirty="0"/>
              <a:t>Onrust </a:t>
            </a:r>
          </a:p>
          <a:p>
            <a:pPr marL="0" lvl="0" indent="0">
              <a:buNone/>
            </a:pPr>
            <a:r>
              <a:rPr lang="nl-NL" dirty="0"/>
              <a:t>In onze wereld is er enorm veel onrust. Doordat men 24/7 door gaat met van alles en nog wat lopen veel mensen het risico dat ze gezondheidsklachten krijgen. Waarom is er zo veel onrust en wat is er voor nodig dat mensen rust nemen?</a:t>
            </a:r>
          </a:p>
          <a:p>
            <a:pPr marL="0" lvl="0" indent="0">
              <a:buNone/>
            </a:pPr>
            <a:endParaRPr lang="nl-NL" dirty="0"/>
          </a:p>
          <a:p>
            <a:r>
              <a:rPr lang="nl-NL" dirty="0"/>
              <a:t>Bespreek het in tweetallen en schrijf het op bladzijde 16 op.</a:t>
            </a:r>
          </a:p>
          <a:p>
            <a:r>
              <a:rPr lang="nl-NL" dirty="0"/>
              <a:t>Deel het met de grote groep. </a:t>
            </a:r>
          </a:p>
          <a:p>
            <a:pPr marL="0" lvl="0" indent="0">
              <a:buNone/>
            </a:pPr>
            <a:endParaRPr lang="nl-NL" dirty="0"/>
          </a:p>
        </p:txBody>
      </p:sp>
    </p:spTree>
    <p:extLst>
      <p:ext uri="{BB962C8B-B14F-4D97-AF65-F5344CB8AC3E}">
        <p14:creationId xmlns:p14="http://schemas.microsoft.com/office/powerpoint/2010/main" val="125780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(4)</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lvl="0" indent="0">
              <a:buNone/>
            </a:pPr>
            <a:r>
              <a:rPr lang="nl-NL" b="1" dirty="0"/>
              <a:t>Presentatie</a:t>
            </a:r>
          </a:p>
          <a:p>
            <a:pPr marL="0" lvl="0" indent="0">
              <a:buNone/>
            </a:pPr>
            <a:r>
              <a:rPr lang="nl-NL" dirty="0"/>
              <a:t>Bereid als tweetal een presentatie van 1 minuut voor over het belang van de zondag. Hierin geef je aandacht aan de betekenis van de zondag in het algemeen en voor jou persoonlijk.</a:t>
            </a:r>
          </a:p>
          <a:p>
            <a:endParaRPr lang="nl-NL" dirty="0"/>
          </a:p>
          <a:p>
            <a:r>
              <a:rPr lang="nl-NL" dirty="0"/>
              <a:t>Bespreek het in tweetallen en schrijf het op bladzijde 16 op.</a:t>
            </a:r>
          </a:p>
          <a:p>
            <a:r>
              <a:rPr lang="nl-NL" dirty="0"/>
              <a:t>Deel het met de grote groep. </a:t>
            </a:r>
          </a:p>
          <a:p>
            <a:pPr marL="0" lvl="0" indent="0">
              <a:buNone/>
            </a:pPr>
            <a:endParaRPr lang="nl-NL" dirty="0"/>
          </a:p>
        </p:txBody>
      </p:sp>
    </p:spTree>
    <p:extLst>
      <p:ext uri="{BB962C8B-B14F-4D97-AF65-F5344CB8AC3E}">
        <p14:creationId xmlns:p14="http://schemas.microsoft.com/office/powerpoint/2010/main" val="353704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70E12-EB57-434F-901C-127953961413}"/>
              </a:ext>
            </a:extLst>
          </p:cNvPr>
          <p:cNvSpPr>
            <a:spLocks noGrp="1"/>
          </p:cNvSpPr>
          <p:nvPr>
            <p:ph type="title"/>
          </p:nvPr>
        </p:nvSpPr>
        <p:spPr/>
        <p:txBody>
          <a:bodyPr/>
          <a:lstStyle/>
          <a:p>
            <a:r>
              <a:rPr lang="nl-NL" dirty="0"/>
              <a:t>Verdieping</a:t>
            </a:r>
          </a:p>
        </p:txBody>
      </p:sp>
      <p:sp>
        <p:nvSpPr>
          <p:cNvPr id="3" name="Tijdelijke aanduiding voor tekst 2">
            <a:extLst>
              <a:ext uri="{FF2B5EF4-FFF2-40B4-BE49-F238E27FC236}">
                <a16:creationId xmlns:a16="http://schemas.microsoft.com/office/drawing/2014/main" id="{F76BCAA7-456A-4CD2-A6A6-1312DA5843B9}"/>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de kernboodschap van Hebreeën 4:1-13?</a:t>
            </a:r>
          </a:p>
        </p:txBody>
      </p:sp>
      <p:sp>
        <p:nvSpPr>
          <p:cNvPr id="4" name="Tijdelijke aanduiding voor verticale tekst 3">
            <a:extLst>
              <a:ext uri="{FF2B5EF4-FFF2-40B4-BE49-F238E27FC236}">
                <a16:creationId xmlns:a16="http://schemas.microsoft.com/office/drawing/2014/main" id="{9862D07C-0414-417F-87D5-152148C290C9}"/>
              </a:ext>
            </a:extLst>
          </p:cNvPr>
          <p:cNvSpPr>
            <a:spLocks noGrp="1"/>
          </p:cNvSpPr>
          <p:nvPr>
            <p:ph type="body" orient="vert" sz="quarter" idx="10"/>
          </p:nvPr>
        </p:nvSpPr>
        <p:spPr/>
        <p:txBody>
          <a:bodyPr/>
          <a:lstStyle/>
          <a:p>
            <a:r>
              <a:rPr lang="nl-NL" dirty="0"/>
              <a:t>Verdieping</a:t>
            </a:r>
          </a:p>
        </p:txBody>
      </p:sp>
    </p:spTree>
    <p:extLst>
      <p:ext uri="{BB962C8B-B14F-4D97-AF65-F5344CB8AC3E}">
        <p14:creationId xmlns:p14="http://schemas.microsoft.com/office/powerpoint/2010/main" val="382126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Gelukkig worden kan niet zonder rustdag!</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92:1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Markus 2:23-28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waarom er volgens jullie steeds meer winkels open gaan op zondag, wat betekent dit voor jou?</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16.</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Waarom stellen de farizeeën een vraag aan de Heere Jezus over de sabbat?</a:t>
            </a:r>
          </a:p>
          <a:p>
            <a:r>
              <a:rPr lang="nl-NL" dirty="0"/>
              <a:t>2. Met welk doel heeft God de sabbat  ingesteld?</a:t>
            </a:r>
          </a:p>
          <a:p>
            <a:r>
              <a:rPr lang="nl-NL" dirty="0"/>
              <a:t>3. Hoe zou jij het antwoord van de Heere Jezus in eigen woorden zeggen?</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5" name="Tijdelijke aanduiding voor afbeelding 4">
            <a:extLst>
              <a:ext uri="{FF2B5EF4-FFF2-40B4-BE49-F238E27FC236}">
                <a16:creationId xmlns:a16="http://schemas.microsoft.com/office/drawing/2014/main" id="{A6B6AA74-789E-43BE-B0D0-1CD26FBC9F49}"/>
              </a:ext>
            </a:extLst>
          </p:cNvPr>
          <p:cNvPicPr>
            <a:picLocks noGrp="1" noChangeAspect="1"/>
          </p:cNvPicPr>
          <p:nvPr>
            <p:ph type="pic" sz="quarter" idx="12"/>
          </p:nvPr>
        </p:nvPicPr>
        <p:blipFill rotWithShape="1">
          <a:blip r:embed="rId3"/>
          <a:srcRect l="15811" r="32571"/>
          <a:stretch/>
        </p:blipFill>
        <p:spPr>
          <a:xfrm>
            <a:off x="6984000" y="190800"/>
            <a:ext cx="5014800" cy="6476400"/>
          </a:xfr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het betekent om de rustdag te houden.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het houden van de rustdag een zegen is.</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de positieve kanten van het vierde gebod uitleggen.</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God rust</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betekent de rustdag van God?</a:t>
            </a:r>
          </a:p>
          <a:p>
            <a:pPr lvl="0" indent="-228600">
              <a:buFont typeface="Arial" panose="020B0604020202020204" pitchFamily="34" charset="0"/>
              <a:buChar char="•"/>
            </a:pPr>
            <a:r>
              <a:rPr lang="nl-NL" sz="1800" dirty="0">
                <a:solidFill>
                  <a:prstClr val="black"/>
                </a:solidFill>
                <a:latin typeface="Calibri" panose="020F0502020204030204"/>
              </a:rPr>
              <a:t>Wat deed God wel op de rustdag?</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God rust</a:t>
            </a:r>
            <a:endParaRPr lang="nl-NL" dirty="0"/>
          </a:p>
        </p:txBody>
      </p:sp>
      <p:pic>
        <p:nvPicPr>
          <p:cNvPr id="5" name="Tijdelijke aanduiding voor afbeelding 4">
            <a:extLst>
              <a:ext uri="{FF2B5EF4-FFF2-40B4-BE49-F238E27FC236}">
                <a16:creationId xmlns:a16="http://schemas.microsoft.com/office/drawing/2014/main" id="{4FE2C7BC-DE59-448D-8C03-4DD84F2FB369}"/>
              </a:ext>
            </a:extLst>
          </p:cNvPr>
          <p:cNvPicPr>
            <a:picLocks noGrp="1" noChangeAspect="1"/>
          </p:cNvPicPr>
          <p:nvPr>
            <p:ph type="pic" sz="quarter" idx="12"/>
          </p:nvPr>
        </p:nvPicPr>
        <p:blipFill>
          <a:blip r:embed="rId3"/>
          <a:srcRect l="20965" r="20965"/>
          <a:stretch>
            <a:fillRect/>
          </a:stretch>
        </p:blipFill>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Israël rust</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Leg uit waarom de rustdag een teken is voor de volken rondom Israël. </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Israël rust</a:t>
            </a:r>
          </a:p>
        </p:txBody>
      </p:sp>
      <p:pic>
        <p:nvPicPr>
          <p:cNvPr id="10" name="Tijdelijke aanduiding voor afbeelding 9">
            <a:extLst>
              <a:ext uri="{FF2B5EF4-FFF2-40B4-BE49-F238E27FC236}">
                <a16:creationId xmlns:a16="http://schemas.microsoft.com/office/drawing/2014/main" id="{0F74DE9D-F9AB-40C0-8F6C-5F0BF88D0D4B}"/>
              </a:ext>
            </a:extLst>
          </p:cNvPr>
          <p:cNvPicPr>
            <a:picLocks noGrp="1" noChangeAspect="1"/>
          </p:cNvPicPr>
          <p:nvPr>
            <p:ph type="pic" sz="quarter" idx="12"/>
          </p:nvPr>
        </p:nvPicPr>
        <p:blipFill rotWithShape="1">
          <a:blip r:embed="rId3"/>
          <a:srcRect l="30249" r="18173"/>
          <a:stretch/>
        </p:blipFill>
        <p:spPr>
          <a:xfrm>
            <a:off x="6984000" y="190800"/>
            <a:ext cx="5014800" cy="6476400"/>
          </a:xfr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Dag van vreugde</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mag je op de sabbat doen?</a:t>
            </a:r>
          </a:p>
          <a:p>
            <a:pPr marL="285750" indent="-285750">
              <a:buFont typeface="Arial" panose="020B0604020202020204" pitchFamily="34" charset="0"/>
              <a:buChar char="•"/>
            </a:pPr>
            <a:r>
              <a:rPr lang="nl-NL" sz="1800" dirty="0"/>
              <a:t>Waarom vieren christenen de rustdag op de zondag?</a:t>
            </a:r>
          </a:p>
          <a:p>
            <a:pPr marL="285750" indent="-285750">
              <a:buFont typeface="Arial" panose="020B0604020202020204" pitchFamily="34" charset="0"/>
              <a:buChar char="•"/>
            </a:pPr>
            <a:r>
              <a:rPr lang="nl-NL" sz="1800" dirty="0"/>
              <a:t>Wat is het doel van de rustdag?</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Dag van vreugde</a:t>
            </a:r>
          </a:p>
        </p:txBody>
      </p:sp>
      <p:pic>
        <p:nvPicPr>
          <p:cNvPr id="8" name="Tijdelijke aanduiding voor afbeelding 7">
            <a:extLst>
              <a:ext uri="{FF2B5EF4-FFF2-40B4-BE49-F238E27FC236}">
                <a16:creationId xmlns:a16="http://schemas.microsoft.com/office/drawing/2014/main" id="{234C6F8E-8B78-4315-9D29-75E90E110F34}"/>
              </a:ext>
            </a:extLst>
          </p:cNvPr>
          <p:cNvPicPr>
            <a:picLocks noGrp="1" noChangeAspect="1"/>
          </p:cNvPicPr>
          <p:nvPr>
            <p:ph type="pic" sz="quarter" idx="12"/>
          </p:nvPr>
        </p:nvPicPr>
        <p:blipFill>
          <a:blip r:embed="rId3"/>
          <a:srcRect l="24171" r="24171"/>
          <a:stretch>
            <a:fillRect/>
          </a:stretch>
        </p:blipFill>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 Toch werken?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Waarvoor is de sabbat gegeven?</a:t>
            </a:r>
          </a:p>
          <a:p>
            <a:pPr marL="285750" indent="-285750">
              <a:buFont typeface="Arial" panose="020B0604020202020204" pitchFamily="34" charset="0"/>
              <a:buChar char="•"/>
            </a:pPr>
            <a:r>
              <a:rPr lang="nl-NL" sz="1800" dirty="0"/>
              <a:t>Waar moet je goed over nadenken als je af en toe op zondag moet werken?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Toch werken?</a:t>
            </a:r>
          </a:p>
        </p:txBody>
      </p:sp>
      <p:pic>
        <p:nvPicPr>
          <p:cNvPr id="8" name="Tijdelijke aanduiding voor afbeelding 7">
            <a:extLst>
              <a:ext uri="{FF2B5EF4-FFF2-40B4-BE49-F238E27FC236}">
                <a16:creationId xmlns:a16="http://schemas.microsoft.com/office/drawing/2014/main" id="{382F28AE-6F36-496C-B807-A3FA75AC17EF}"/>
              </a:ext>
            </a:extLst>
          </p:cNvPr>
          <p:cNvPicPr>
            <a:picLocks noGrp="1" noChangeAspect="1"/>
          </p:cNvPicPr>
          <p:nvPr>
            <p:ph type="pic" sz="quarter" idx="12"/>
          </p:nvPr>
        </p:nvPicPr>
        <p:blipFill>
          <a:blip r:embed="rId3"/>
          <a:srcRect l="16610" r="16610"/>
          <a:stretch>
            <a:fillRect/>
          </a:stretch>
        </p:blipFill>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D10A8B28-F3A6-4797-AC62-9E5A096007BF}"/>
</file>

<file path=customXml/itemProps2.xml><?xml version="1.0" encoding="utf-8"?>
<ds:datastoreItem xmlns:ds="http://schemas.openxmlformats.org/officeDocument/2006/customXml" ds:itemID="{98A9454A-32DA-48DB-88D7-3BBDC1900EFC}"/>
</file>

<file path=customXml/itemProps3.xml><?xml version="1.0" encoding="utf-8"?>
<ds:datastoreItem xmlns:ds="http://schemas.openxmlformats.org/officeDocument/2006/customXml" ds:itemID="{274F9220-D833-4D6B-8EE5-7BF6B44436DC}"/>
</file>

<file path=docProps/app.xml><?xml version="1.0" encoding="utf-8"?>
<Properties xmlns="http://schemas.openxmlformats.org/officeDocument/2006/extended-properties" xmlns:vt="http://schemas.openxmlformats.org/officeDocument/2006/docPropsVTypes">
  <Template>LeerMij-catechesatiemethode-HHJO</Template>
  <TotalTime>330</TotalTime>
  <Words>911</Words>
  <Application>Microsoft Office PowerPoint</Application>
  <PresentationFormat>Breedbeeld</PresentationFormat>
  <Paragraphs>113</Paragraphs>
  <Slides>22</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God rust</vt:lpstr>
      <vt:lpstr>Begrip: Israël rust</vt:lpstr>
      <vt:lpstr>Begrip: Dag van vreugde</vt:lpstr>
      <vt:lpstr>Begrip: Toch werken?</vt:lpstr>
      <vt:lpstr>Begrip: Eeuwige rust</vt:lpstr>
      <vt:lpstr>Verwerkingsvragen</vt:lpstr>
      <vt:lpstr>Samenvatting</vt:lpstr>
      <vt:lpstr>Huiswerk volgende keer</vt:lpstr>
      <vt:lpstr>Alternatieve verwerkingsopdracht (1)</vt:lpstr>
      <vt:lpstr>Alternatieve verwerkingsopdracht (2)</vt:lpstr>
      <vt:lpstr>Alternatieve verwerkingsopdracht (3)</vt:lpstr>
      <vt:lpstr>Alternatieve verwerkingsopdracht (4)</vt:lpstr>
      <vt:lpstr>Verdieping</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41</cp:revision>
  <dcterms:created xsi:type="dcterms:W3CDTF">2018-01-11T12:38:21Z</dcterms:created>
  <dcterms:modified xsi:type="dcterms:W3CDTF">2018-08-06T11:24:20Z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