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13.xml" ContentType="application/vnd.openxmlformats-officedocument.presentationml.notesSlide+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9" r:id="rId3"/>
    <p:sldId id="258" r:id="rId4"/>
    <p:sldId id="260" r:id="rId5"/>
    <p:sldId id="257" r:id="rId6"/>
    <p:sldId id="261" r:id="rId7"/>
    <p:sldId id="262" r:id="rId8"/>
    <p:sldId id="263" r:id="rId9"/>
    <p:sldId id="264" r:id="rId10"/>
    <p:sldId id="27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51" d="100"/>
          <a:sy n="51" d="100"/>
        </p:scale>
        <p:origin x="62" y="2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11-8-2018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dirty="0"/>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dirty="0"/>
          </a:p>
        </p:txBody>
      </p:sp>
    </p:spTree>
    <p:extLst>
      <p:ext uri="{BB962C8B-B14F-4D97-AF65-F5344CB8AC3E}">
        <p14:creationId xmlns:p14="http://schemas.microsoft.com/office/powerpoint/2010/main" val="299133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dirty="0"/>
          </a:p>
        </p:txBody>
      </p:sp>
    </p:spTree>
    <p:extLst>
      <p:ext uri="{BB962C8B-B14F-4D97-AF65-F5344CB8AC3E}">
        <p14:creationId xmlns:p14="http://schemas.microsoft.com/office/powerpoint/2010/main" val="105867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Laat een catechisant de binnenkomer op pagina 23 voorlezen.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Heilig betekent apart gezet.</a:t>
            </a:r>
          </a:p>
          <a:p>
            <a:r>
              <a:rPr lang="nl-NL" i="0" dirty="0"/>
              <a:t>Wie iemand doodt, verdient het om zelf ook gedood te worden. </a:t>
            </a:r>
          </a:p>
          <a:p>
            <a:endParaRPr lang="nl-NL"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Bijzonder is niet per definitie een goede uitleg van ‘heilig’ maar het geeft wel aan dat er sprake is van grote waarde. Enkel ‘apart gezet’ zou ook over afval kunnen gaan. Het gaat er juist om dat de jongere de waarde van het leven gaat in zien.</a:t>
            </a:r>
            <a:endParaRPr lang="nl-NL" sz="1200" kern="1200" dirty="0">
              <a:solidFill>
                <a:schemeClr val="tx1"/>
              </a:solidFill>
              <a:effectLst/>
              <a:latin typeface="+mn-lt"/>
              <a:ea typeface="+mn-ea"/>
              <a:cs typeface="+mn-cs"/>
            </a:endParaRPr>
          </a:p>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Doodschieten, abortus, euthanasie, geweldgames</a:t>
            </a:r>
          </a:p>
          <a:p>
            <a:endParaRPr lang="nl-NL" dirty="0"/>
          </a:p>
          <a:p>
            <a:r>
              <a:rPr lang="nl-NL" i="1" dirty="0"/>
              <a:t>Je kunt eventueel rondvragen of er jongeren zijn die in hun eigen omgeving voorbeelden kennen over hoe onheilig er met het leven omgegaan wordt.</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i="0" dirty="0"/>
              <a:t>Moord, doodslag, denken van zonden, gebaren met handen, ogen, houding, typen op smartphone</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Als je God lief hebt.</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moet je naaste liefhebben als jezelf.</a:t>
            </a:r>
          </a:p>
          <a:p>
            <a:r>
              <a:rPr lang="nl-NL" dirty="0"/>
              <a:t>Zorg goed voor jezelf en breng jouw leven niet onnodig in gevaar.</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Dit begrip even pastoraal ingevuld. Jongeren kunnen erg worstelen met hun zelfbeeld, eigenwaarde, etc. Om dan te zeggen ‘alle manieren van jezelf te kort doen is zonde’ is wel erg bot. Als je weet hebt van bepaalde situaties van jongeren waar zoiets speelt, houd er dan rekening mee in je verhaal en vraag na afloop persoonlijk wat hij/zij er van vond.</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189472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dirty="0"/>
          </a:p>
        </p:txBody>
      </p:sp>
    </p:spTree>
    <p:extLst>
      <p:ext uri="{BB962C8B-B14F-4D97-AF65-F5344CB8AC3E}">
        <p14:creationId xmlns:p14="http://schemas.microsoft.com/office/powerpoint/2010/main" val="380545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11-8-2018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Het leven is van God</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Gods geboden</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normAutofit fontScale="90000"/>
          </a:bodyPr>
          <a:lstStyle/>
          <a:p>
            <a:r>
              <a:rPr lang="nl-NL" sz="3600" dirty="0"/>
              <a:t>Begrip: (als) Jezelf</a:t>
            </a:r>
            <a:endParaRPr lang="nl-NL" dirty="0"/>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p:txBody>
          <a:bodyPr/>
          <a:lstStyle/>
          <a:p>
            <a:pPr marL="228600" lvl="0" indent="-228600">
              <a:buFont typeface="Arial" panose="020B0604020202020204" pitchFamily="34" charset="0"/>
              <a:buChar char="•"/>
            </a:pPr>
            <a:r>
              <a:rPr lang="nl-NL" sz="1800" dirty="0">
                <a:solidFill>
                  <a:prstClr val="black"/>
                </a:solidFill>
                <a:latin typeface="Calibri" panose="020F0502020204030204"/>
              </a:rPr>
              <a:t>Hoe moet je je naaste liefhebben?</a:t>
            </a:r>
          </a:p>
          <a:p>
            <a:pPr marL="228600" lvl="0" indent="-228600">
              <a:buFont typeface="Arial" panose="020B0604020202020204" pitchFamily="34" charset="0"/>
              <a:buChar char="•"/>
            </a:pPr>
            <a:r>
              <a:rPr lang="nl-NL" sz="1800" dirty="0">
                <a:solidFill>
                  <a:prstClr val="black"/>
                </a:solidFill>
                <a:latin typeface="Calibri" panose="020F0502020204030204"/>
              </a:rPr>
              <a:t>Wat betekent dit voor de omgang met jezelf?</a:t>
            </a:r>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lstStyle/>
          <a:p>
            <a:r>
              <a:rPr lang="nl-NL" dirty="0"/>
              <a:t>Begrip: (als) Jezelf</a:t>
            </a:r>
          </a:p>
        </p:txBody>
      </p:sp>
      <p:pic>
        <p:nvPicPr>
          <p:cNvPr id="7" name="Tijdelijke aanduiding voor afbeelding 6">
            <a:extLst>
              <a:ext uri="{FF2B5EF4-FFF2-40B4-BE49-F238E27FC236}">
                <a16:creationId xmlns:a16="http://schemas.microsoft.com/office/drawing/2014/main" id="{E683FA64-9403-4B10-96AF-A8C4FD9D78CA}"/>
              </a:ext>
            </a:extLst>
          </p:cNvPr>
          <p:cNvPicPr>
            <a:picLocks noGrp="1" noChangeAspect="1"/>
          </p:cNvPicPr>
          <p:nvPr>
            <p:ph type="pic" sz="quarter" idx="12"/>
          </p:nvPr>
        </p:nvPicPr>
        <p:blipFill rotWithShape="1">
          <a:blip r:embed="rId3"/>
          <a:srcRect l="22245" t="426" r="329" b="-426"/>
          <a:stretch/>
        </p:blipFill>
        <p:spPr>
          <a:xfrm>
            <a:off x="6984000" y="190800"/>
            <a:ext cx="5014800" cy="6476400"/>
          </a:xfrm>
        </p:spPr>
      </p:pic>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bladzijde 26.</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pPr marL="0" indent="0">
              <a:buNone/>
            </a:pPr>
            <a:r>
              <a:rPr lang="nl-NL" dirty="0"/>
              <a:t>God geeft het leven.</a:t>
            </a:r>
          </a:p>
          <a:p>
            <a:pPr marL="0" indent="0">
              <a:buNone/>
            </a:pPr>
            <a:r>
              <a:rPr lang="nl-NL" dirty="0"/>
              <a:t>Heiligheid = apart gezet voor de HEERE = Gods wil.</a:t>
            </a:r>
          </a:p>
          <a:p>
            <a:pPr marL="0" indent="0">
              <a:buNone/>
            </a:pPr>
            <a:r>
              <a:rPr lang="nl-NL" dirty="0"/>
              <a:t>Onheiligheid = niet apart gezet voor de HEERE = zonde.</a:t>
            </a:r>
          </a:p>
          <a:p>
            <a:pPr marL="0" indent="0">
              <a:buNone/>
            </a:pPr>
            <a:r>
              <a:rPr lang="nl-NL" dirty="0"/>
              <a:t>Liefde komt er als Gods liefde in ons hart is. </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(1)</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sz="1800" b="1" dirty="0"/>
              <a:t>Ontwerp/teken een ‘Ik speel geen geweldgames’-pictogram voor op je computer of smartphone, waaruit blijkt dat je geen geweldgames speelt. </a:t>
            </a:r>
            <a:endParaRPr lang="nl-NL" sz="1800" dirty="0"/>
          </a:p>
        </p:txBody>
      </p:sp>
    </p:spTree>
    <p:extLst>
      <p:ext uri="{BB962C8B-B14F-4D97-AF65-F5344CB8AC3E}">
        <p14:creationId xmlns:p14="http://schemas.microsoft.com/office/powerpoint/2010/main" val="5056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r>
              <a:rPr lang="nl-NL" sz="1800" dirty="0"/>
              <a:t>Je bent al een mini-moordenaar als je iemand niet aardig vindt</a:t>
            </a:r>
            <a:endParaRPr lang="en-US" sz="1800" dirty="0"/>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pPr lvl="0"/>
            <a:r>
              <a:rPr lang="nl-NL" sz="1800" b="1" dirty="0">
                <a:solidFill>
                  <a:prstClr val="black"/>
                </a:solidFill>
                <a:latin typeface="Calibri" panose="020F0502020204030204"/>
              </a:rPr>
              <a:t>Bespreek in groepjes van vier of je voor God gewelddadige games/films kunt verantwoorden. </a:t>
            </a:r>
            <a:endParaRPr lang="nl-NL" sz="1800" dirty="0">
              <a:solidFill>
                <a:prstClr val="black"/>
              </a:solidFill>
              <a:latin typeface="Calibri" panose="020F0502020204030204"/>
            </a:endParaRPr>
          </a:p>
          <a:p>
            <a:pPr lvl="0" indent="-228600">
              <a:buFont typeface="Arial" panose="020B0604020202020204" pitchFamily="34" charset="0"/>
              <a:buChar char="•"/>
            </a:pPr>
            <a:r>
              <a:rPr lang="nl-NL" sz="1800" dirty="0">
                <a:solidFill>
                  <a:prstClr val="black"/>
                </a:solidFill>
                <a:latin typeface="Calibri" panose="020F0502020204030204"/>
              </a:rPr>
              <a:t>Schrijf het op </a:t>
            </a:r>
            <a:r>
              <a:rPr lang="nl-NL" sz="1800">
                <a:solidFill>
                  <a:prstClr val="black"/>
                </a:solidFill>
                <a:latin typeface="Calibri" panose="020F0502020204030204"/>
              </a:rPr>
              <a:t>pagina 28.</a:t>
            </a:r>
            <a:endParaRPr lang="nl-NL" sz="1800" dirty="0">
              <a:solidFill>
                <a:prstClr val="black"/>
              </a:solidFill>
              <a:latin typeface="Calibri" panose="020F0502020204030204"/>
            </a:endParaRP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a:xfrm>
            <a:off x="2711624" y="3092128"/>
            <a:ext cx="4021138" cy="336872"/>
          </a:xfrm>
        </p:spPr>
        <p:txBody>
          <a:bodyPr/>
          <a:lstStyle/>
          <a:p>
            <a:r>
              <a:rPr lang="nl-NL" dirty="0">
                <a:solidFill>
                  <a:srgbClr val="000000"/>
                </a:solidFill>
              </a:rPr>
              <a:t>Psalm 5:4</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a:t>Genesis 4:1-11</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nl-NL" dirty="0"/>
              <a:t>1. Waarom haat Kaïn Abel?</a:t>
            </a:r>
          </a:p>
          <a:p>
            <a:r>
              <a:rPr lang="nl-NL" dirty="0"/>
              <a:t>2. Waarom stelt de Heere in vers 6, 7 en 9</a:t>
            </a:r>
          </a:p>
          <a:p>
            <a:r>
              <a:rPr lang="nl-NL" dirty="0"/>
              <a:t>vragen aan Kaïn?</a:t>
            </a:r>
          </a:p>
          <a:p>
            <a:r>
              <a:rPr lang="nl-NL" dirty="0"/>
              <a:t>3. Wat kun je leren uit de vragen die de Heere aan Kaïn stelt?</a:t>
            </a:r>
            <a:endParaRPr lang="en-US" dirty="0"/>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5" name="Tijdelijke aanduiding voor afbeelding 4">
            <a:extLst>
              <a:ext uri="{FF2B5EF4-FFF2-40B4-BE49-F238E27FC236}">
                <a16:creationId xmlns:a16="http://schemas.microsoft.com/office/drawing/2014/main" id="{9B703107-427B-4B84-B46D-4DE58BB3A9F9}"/>
              </a:ext>
            </a:extLst>
          </p:cNvPr>
          <p:cNvPicPr>
            <a:picLocks noGrp="1" noChangeAspect="1"/>
          </p:cNvPicPr>
          <p:nvPr>
            <p:ph type="pic" sz="quarter" idx="12"/>
          </p:nvPr>
        </p:nvPicPr>
        <p:blipFill>
          <a:blip r:embed="rId3"/>
          <a:srcRect t="1567" b="1567"/>
          <a:stretch>
            <a:fillRect/>
          </a:stretch>
        </p:blipFill>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dat God leven geeft en neemt. Hij is mijn Schepper, Hij bepaalt de tijd van mijn geboorte en mijn sterven.</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het kapotmaken van een mensenleven het vernielen van Gods meesterwerk is.</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met gedachten, woorden of daden mijn naasten en mijzelf haten, onteren, kwetsen, in gevaar brengen of doden.</a:t>
            </a:r>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en-US" dirty="0"/>
              <a:t>Begrip: </a:t>
            </a:r>
            <a:r>
              <a:rPr lang="nl-NL" dirty="0"/>
              <a:t>Heiligheid</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Wat betekent heilig?</a:t>
            </a:r>
          </a:p>
          <a:p>
            <a:pPr lvl="0" indent="-228600">
              <a:buFont typeface="Arial" panose="020B0604020202020204" pitchFamily="34" charset="0"/>
              <a:buChar char="•"/>
            </a:pPr>
            <a:r>
              <a:rPr lang="nl-NL" sz="1800" dirty="0">
                <a:solidFill>
                  <a:prstClr val="black"/>
                </a:solidFill>
                <a:latin typeface="Calibri" panose="020F0502020204030204"/>
              </a:rPr>
              <a:t>Hoe laat de Heere zien hoe erg Hij het vindt als we iemand doden?</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 </a:t>
            </a:r>
            <a:r>
              <a:rPr lang="nl-NL" dirty="0"/>
              <a:t>Heiligheid</a:t>
            </a:r>
          </a:p>
        </p:txBody>
      </p:sp>
      <p:pic>
        <p:nvPicPr>
          <p:cNvPr id="4" name="Tijdelijke aanduiding voor afbeelding 3">
            <a:extLst>
              <a:ext uri="{FF2B5EF4-FFF2-40B4-BE49-F238E27FC236}">
                <a16:creationId xmlns:a16="http://schemas.microsoft.com/office/drawing/2014/main" id="{469DF76B-4444-4AF8-BD92-C8369264659E}"/>
              </a:ext>
            </a:extLst>
          </p:cNvPr>
          <p:cNvPicPr>
            <a:picLocks noGrp="1" noChangeAspect="1"/>
          </p:cNvPicPr>
          <p:nvPr>
            <p:ph type="pic" sz="quarter" idx="12"/>
          </p:nvPr>
        </p:nvPicPr>
        <p:blipFill>
          <a:blip r:embed="rId3"/>
          <a:srcRect l="28224" r="28224"/>
          <a:stretch>
            <a:fillRect/>
          </a:stretch>
        </p:blipFill>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fontScale="90000"/>
          </a:bodyPr>
          <a:lstStyle/>
          <a:p>
            <a:r>
              <a:rPr lang="nl-NL" dirty="0"/>
              <a:t>Begrip: Onheiligheid</a:t>
            </a:r>
          </a:p>
        </p:txBody>
      </p:sp>
      <p:sp>
        <p:nvSpPr>
          <p:cNvPr id="5" name="Tijdelijke aanduiding voor tekst 4">
            <a:extLst>
              <a:ext uri="{FF2B5EF4-FFF2-40B4-BE49-F238E27FC236}">
                <a16:creationId xmlns:a16="http://schemas.microsoft.com/office/drawing/2014/main" id="{0E37C93D-2B36-41CA-A6F8-A11FE59D0362}"/>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Noem voorbeelden van onheiligheid. </a:t>
            </a: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 Onheiligheid</a:t>
            </a:r>
          </a:p>
        </p:txBody>
      </p:sp>
      <p:pic>
        <p:nvPicPr>
          <p:cNvPr id="9" name="Tijdelijke aanduiding voor afbeelding 8">
            <a:extLst>
              <a:ext uri="{FF2B5EF4-FFF2-40B4-BE49-F238E27FC236}">
                <a16:creationId xmlns:a16="http://schemas.microsoft.com/office/drawing/2014/main" id="{E52E1322-26C8-41A9-A62E-F24460B1A75A}"/>
              </a:ext>
            </a:extLst>
          </p:cNvPr>
          <p:cNvPicPr>
            <a:picLocks noGrp="1" noChangeAspect="1"/>
          </p:cNvPicPr>
          <p:nvPr>
            <p:ph type="pic" sz="quarter" idx="12"/>
          </p:nvPr>
        </p:nvPicPr>
        <p:blipFill rotWithShape="1">
          <a:blip r:embed="rId3"/>
          <a:srcRect l="43171" t="-257" r="6179" b="257"/>
          <a:stretch/>
        </p:blipFill>
        <p:spPr>
          <a:xfrm>
            <a:off x="6984000" y="190800"/>
            <a:ext cx="5014800" cy="6476400"/>
          </a:xfrm>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a:bodyPr>
          <a:lstStyle/>
          <a:p>
            <a:r>
              <a:rPr lang="nl-NL" sz="3600" dirty="0"/>
              <a:t>Begrip: Naasten</a:t>
            </a:r>
            <a:endParaRPr lang="nl-NL" dirty="0"/>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t>Waar gaat het zesde gebod allemaal over?</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nl-NL" dirty="0"/>
              <a:t>Begrip: Naasten</a:t>
            </a:r>
          </a:p>
        </p:txBody>
      </p:sp>
      <p:pic>
        <p:nvPicPr>
          <p:cNvPr id="7" name="Tijdelijke aanduiding voor afbeelding 6">
            <a:extLst>
              <a:ext uri="{FF2B5EF4-FFF2-40B4-BE49-F238E27FC236}">
                <a16:creationId xmlns:a16="http://schemas.microsoft.com/office/drawing/2014/main" id="{27CFF513-424D-488A-870C-D27071C32645}"/>
              </a:ext>
            </a:extLst>
          </p:cNvPr>
          <p:cNvPicPr>
            <a:picLocks noGrp="1" noChangeAspect="1"/>
          </p:cNvPicPr>
          <p:nvPr>
            <p:ph type="pic" sz="quarter" idx="12"/>
          </p:nvPr>
        </p:nvPicPr>
        <p:blipFill rotWithShape="1">
          <a:blip r:embed="rId3"/>
          <a:srcRect l="46407" r="2177"/>
          <a:stretch/>
        </p:blipFill>
        <p:spPr>
          <a:xfrm>
            <a:off x="6984000" y="190800"/>
            <a:ext cx="5014800" cy="6476400"/>
          </a:xfrm>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a:bodyPr>
          <a:lstStyle/>
          <a:p>
            <a:r>
              <a:rPr lang="nl-NL" sz="3200" dirty="0"/>
              <a:t>Begrip: Liefhebben</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t>Wanneer kun je al je naaste écht liefhebben?</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Liefhebben</a:t>
            </a:r>
          </a:p>
        </p:txBody>
      </p:sp>
      <p:pic>
        <p:nvPicPr>
          <p:cNvPr id="7" name="Tijdelijke aanduiding voor afbeelding 6">
            <a:extLst>
              <a:ext uri="{FF2B5EF4-FFF2-40B4-BE49-F238E27FC236}">
                <a16:creationId xmlns:a16="http://schemas.microsoft.com/office/drawing/2014/main" id="{5BDEAD40-CA8B-406F-B591-7C565FD69DB8}"/>
              </a:ext>
            </a:extLst>
          </p:cNvPr>
          <p:cNvPicPr>
            <a:picLocks noGrp="1" noChangeAspect="1"/>
          </p:cNvPicPr>
          <p:nvPr>
            <p:ph type="pic" sz="quarter" idx="12"/>
          </p:nvPr>
        </p:nvPicPr>
        <p:blipFill>
          <a:blip r:embed="rId3"/>
          <a:srcRect l="24191" r="24191"/>
          <a:stretch>
            <a:fillRect/>
          </a:stretch>
        </p:blipFill>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3</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D7EA891C-FA83-4885-A002-932D6E548E83}"/>
</file>

<file path=customXml/itemProps2.xml><?xml version="1.0" encoding="utf-8"?>
<ds:datastoreItem xmlns:ds="http://schemas.openxmlformats.org/officeDocument/2006/customXml" ds:itemID="{11F4B489-469E-48A7-9BD6-F164842863C7}"/>
</file>

<file path=customXml/itemProps3.xml><?xml version="1.0" encoding="utf-8"?>
<ds:datastoreItem xmlns:ds="http://schemas.openxmlformats.org/officeDocument/2006/customXml" ds:itemID="{B8B1853E-87DC-4333-946D-EA29DB207C65}"/>
</file>

<file path=docProps/app.xml><?xml version="1.0" encoding="utf-8"?>
<Properties xmlns="http://schemas.openxmlformats.org/officeDocument/2006/extended-properties" xmlns:vt="http://schemas.openxmlformats.org/officeDocument/2006/docPropsVTypes">
  <Template>LeerMij-catechesatiemethode-HHJO</Template>
  <TotalTime>391</TotalTime>
  <Words>580</Words>
  <Application>Microsoft Office PowerPoint</Application>
  <PresentationFormat>Breedbeeld</PresentationFormat>
  <Paragraphs>81</Paragraphs>
  <Slides>18</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ITC Officina Serif Std Book</vt:lpstr>
      <vt:lpstr>Segoe UI</vt:lpstr>
      <vt:lpstr>Office-thema</vt:lpstr>
      <vt:lpstr>Gods geboden</vt:lpstr>
      <vt:lpstr>Opening</vt:lpstr>
      <vt:lpstr>Bijbelstudie</vt:lpstr>
      <vt:lpstr>Binnenkomer</vt:lpstr>
      <vt:lpstr>Doelen</vt:lpstr>
      <vt:lpstr>Begrip: Heiligheid</vt:lpstr>
      <vt:lpstr>Begrip: Onheiligheid</vt:lpstr>
      <vt:lpstr>Begrip: Naasten</vt:lpstr>
      <vt:lpstr>Begrip: Liefhebben</vt:lpstr>
      <vt:lpstr>Begrip: (als) Jezelf</vt:lpstr>
      <vt:lpstr>Verwerkingsvragen</vt:lpstr>
      <vt:lpstr>Samenvatting</vt:lpstr>
      <vt:lpstr>Huiswerk volgende keer</vt:lpstr>
      <vt:lpstr>Alternatieve verwerkingsopdracht (1)</vt:lpstr>
      <vt:lpstr>Stelling</vt:lpstr>
      <vt:lpstr>Bespreekopdracht</vt:lpstr>
      <vt:lpstr>Woordweb</vt:lpstr>
      <vt:lpstr>Verhaal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Arie van der Plas</cp:lastModifiedBy>
  <cp:revision>51</cp:revision>
  <dcterms:created xsi:type="dcterms:W3CDTF">2018-01-11T12:38:21Z</dcterms:created>
  <dcterms:modified xsi:type="dcterms:W3CDTF">2018-08-11T12:20:50Z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