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5.xml" ContentType="application/vnd.openxmlformats-officedocument.presentationml.slideLayout+xml"/>
  <Override PartName="/ppt/notesSlides/notesSlide10.xml" ContentType="application/vnd.openxmlformats-officedocument.presentationml.notesSlide+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9" r:id="rId3"/>
    <p:sldId id="258" r:id="rId4"/>
    <p:sldId id="260" r:id="rId5"/>
    <p:sldId id="257" r:id="rId6"/>
    <p:sldId id="261" r:id="rId7"/>
    <p:sldId id="262" r:id="rId8"/>
    <p:sldId id="263" r:id="rId9"/>
    <p:sldId id="264" r:id="rId10"/>
    <p:sldId id="275" r:id="rId11"/>
    <p:sldId id="266" r:id="rId12"/>
    <p:sldId id="267" r:id="rId13"/>
    <p:sldId id="268" r:id="rId14"/>
    <p:sldId id="282" r:id="rId15"/>
    <p:sldId id="283" r:id="rId16"/>
    <p:sldId id="270" r:id="rId17"/>
    <p:sldId id="271"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90" d="100"/>
          <a:sy n="90" d="100"/>
        </p:scale>
        <p:origin x="16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8-10-2018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dirty="0"/>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dirty="0"/>
          </a:p>
        </p:txBody>
      </p:sp>
    </p:spTree>
    <p:extLst>
      <p:ext uri="{BB962C8B-B14F-4D97-AF65-F5344CB8AC3E}">
        <p14:creationId xmlns:p14="http://schemas.microsoft.com/office/powerpoint/2010/main" val="38054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Verkeersbord</a:t>
            </a:r>
          </a:p>
          <a:p>
            <a:r>
              <a:rPr lang="nl-NL" sz="1200" kern="1200" dirty="0">
                <a:solidFill>
                  <a:schemeClr val="tx1"/>
                </a:solidFill>
                <a:effectLst/>
                <a:latin typeface="+mn-lt"/>
                <a:ea typeface="+mn-ea"/>
                <a:cs typeface="+mn-cs"/>
              </a:rPr>
              <a:t>Bedenk een verkeersbord waaruit blijkt dat je positief over je naaste moet praten en bedenk een verkeersbord waaruit blijkt dat je niet negatief over je naaste mag praten.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dirty="0"/>
          </a:p>
        </p:txBody>
      </p:sp>
    </p:spTree>
    <p:extLst>
      <p:ext uri="{BB962C8B-B14F-4D97-AF65-F5344CB8AC3E}">
        <p14:creationId xmlns:p14="http://schemas.microsoft.com/office/powerpoint/2010/main" val="2509345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Maak een gedicht of elfje over de gevolgen roddelen:</a:t>
            </a:r>
          </a:p>
          <a:p>
            <a:r>
              <a:rPr lang="nl-NL" sz="1200" kern="1200" dirty="0">
                <a:solidFill>
                  <a:schemeClr val="tx1"/>
                </a:solidFill>
                <a:effectLst/>
                <a:latin typeface="+mn-lt"/>
                <a:ea typeface="+mn-ea"/>
                <a:cs typeface="+mn-cs"/>
              </a:rPr>
              <a:t>1 woord</a:t>
            </a:r>
          </a:p>
          <a:p>
            <a:r>
              <a:rPr lang="nl-NL" sz="1200" kern="1200" dirty="0">
                <a:solidFill>
                  <a:schemeClr val="tx1"/>
                </a:solidFill>
                <a:effectLst/>
                <a:latin typeface="+mn-lt"/>
                <a:ea typeface="+mn-ea"/>
                <a:cs typeface="+mn-cs"/>
              </a:rPr>
              <a:t>2 woorden</a:t>
            </a:r>
          </a:p>
          <a:p>
            <a:r>
              <a:rPr lang="nl-NL" sz="1200" kern="1200" dirty="0">
                <a:solidFill>
                  <a:schemeClr val="tx1"/>
                </a:solidFill>
                <a:effectLst/>
                <a:latin typeface="+mn-lt"/>
                <a:ea typeface="+mn-ea"/>
                <a:cs typeface="+mn-cs"/>
              </a:rPr>
              <a:t>3 woorden</a:t>
            </a:r>
          </a:p>
          <a:p>
            <a:r>
              <a:rPr lang="nl-NL" sz="1200" kern="1200" dirty="0">
                <a:solidFill>
                  <a:schemeClr val="tx1"/>
                </a:solidFill>
                <a:effectLst/>
                <a:latin typeface="+mn-lt"/>
                <a:ea typeface="+mn-ea"/>
                <a:cs typeface="+mn-cs"/>
              </a:rPr>
              <a:t>4 woorden</a:t>
            </a:r>
          </a:p>
          <a:p>
            <a:r>
              <a:rPr lang="nl-NL" sz="1200" kern="1200" dirty="0">
                <a:solidFill>
                  <a:schemeClr val="tx1"/>
                </a:solidFill>
                <a:effectLst/>
                <a:latin typeface="+mn-lt"/>
                <a:ea typeface="+mn-ea"/>
                <a:cs typeface="+mn-cs"/>
              </a:rPr>
              <a:t>1 woord</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dirty="0"/>
          </a:p>
        </p:txBody>
      </p:sp>
    </p:spTree>
    <p:extLst>
      <p:ext uri="{BB962C8B-B14F-4D97-AF65-F5344CB8AC3E}">
        <p14:creationId xmlns:p14="http://schemas.microsoft.com/office/powerpoint/2010/main" val="2951363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16</a:t>
            </a:fld>
            <a:endParaRPr lang="nl-NL" dirty="0"/>
          </a:p>
        </p:txBody>
      </p:sp>
    </p:spTree>
    <p:extLst>
      <p:ext uri="{BB962C8B-B14F-4D97-AF65-F5344CB8AC3E}">
        <p14:creationId xmlns:p14="http://schemas.microsoft.com/office/powerpoint/2010/main" val="1058672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Laat een catechisant de binnenkomer op pagina 41 voorlezen.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Met opzet iemand misleiden.</a:t>
            </a:r>
          </a:p>
          <a:p>
            <a:endParaRPr lang="nl-NL"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Het is wel een zonde om dingen voor God te verbergen. Het kan mensen zelfs in de weg staan om wederom geboren te worden. Dit mag duidelijk uitgelegd worden. Maar het speerpunt van dit gebod is dat wij onze naasten dodelijk kunnen misleiden. </a:t>
            </a:r>
            <a:endParaRPr lang="nl-NL" sz="1200" kern="1200" dirty="0">
              <a:solidFill>
                <a:schemeClr val="tx1"/>
              </a:solidFill>
              <a:effectLst/>
              <a:latin typeface="+mn-lt"/>
              <a:ea typeface="+mn-ea"/>
              <a:cs typeface="+mn-cs"/>
            </a:endParaRPr>
          </a:p>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Roddelen</a:t>
            </a:r>
          </a:p>
          <a:p>
            <a:r>
              <a:rPr lang="nl-NL" i="0" dirty="0"/>
              <a:t>Schelden</a:t>
            </a:r>
          </a:p>
          <a:p>
            <a:r>
              <a:rPr lang="nl-NL" i="0" dirty="0"/>
              <a:t>Achterhouden van informatie</a:t>
            </a:r>
          </a:p>
          <a:p>
            <a:r>
              <a:rPr lang="nl-NL" i="0" dirty="0"/>
              <a:t>Bewust verdraaien van iemands woorden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i="0" dirty="0"/>
              <a:t>De duivel.</a:t>
            </a:r>
          </a:p>
          <a:p>
            <a:pPr marL="0" indent="0">
              <a:buNone/>
            </a:pPr>
            <a:r>
              <a:rPr lang="nl-NL" i="0" dirty="0"/>
              <a:t>De vader der leugen. </a:t>
            </a:r>
          </a:p>
          <a:p>
            <a:pPr marL="0" indent="0">
              <a:buNone/>
            </a:pPr>
            <a:r>
              <a:rPr lang="nl-NL" i="0" dirty="0"/>
              <a:t>Omdat de duivel hierachter zit en het een valstrik is waar je bijna niet meer uit los kunt komen.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Een christen begeert om de Heere Jezus in alles te volgen, Hij is de Waarheid en daarom wil je ook eerlijk zijn. </a:t>
            </a:r>
          </a:p>
          <a:p>
            <a:pPr marL="0" indent="0">
              <a:buNone/>
            </a:pPr>
            <a:endParaRPr lang="nl-NL" dirty="0"/>
          </a:p>
          <a:p>
            <a:r>
              <a:rPr lang="nl-NL" sz="1200" i="1" kern="1200" dirty="0">
                <a:solidFill>
                  <a:schemeClr val="tx1"/>
                </a:solidFill>
                <a:effectLst/>
                <a:latin typeface="+mn-lt"/>
                <a:ea typeface="+mn-ea"/>
                <a:cs typeface="+mn-cs"/>
              </a:rPr>
              <a:t>In een kort stukje als in het werkboek is het lastig om praktisch te worden. Het zou goed zijn als eerlijkheid praktisch toegepast wordt in de leefwereld van de jongeren, zoals op school, hun bijbaantje, aan de eettafel, sterke verhalen tegen vriend(</a:t>
            </a:r>
            <a:r>
              <a:rPr lang="nl-NL" sz="1200" i="1" kern="1200" dirty="0" err="1">
                <a:solidFill>
                  <a:schemeClr val="tx1"/>
                </a:solidFill>
                <a:effectLst/>
                <a:latin typeface="+mn-lt"/>
                <a:ea typeface="+mn-ea"/>
                <a:cs typeface="+mn-cs"/>
              </a:rPr>
              <a:t>inn</a:t>
            </a:r>
            <a:r>
              <a:rPr lang="nl-NL" sz="1200" i="1" kern="1200" dirty="0">
                <a:solidFill>
                  <a:schemeClr val="tx1"/>
                </a:solidFill>
                <a:effectLst/>
                <a:latin typeface="+mn-lt"/>
                <a:ea typeface="+mn-ea"/>
                <a:cs typeface="+mn-cs"/>
              </a:rPr>
              <a:t>)en enzovoorts. Hoe makkelijk doen christenen zichzelf mooier voor dan ze werkelijk zijn? Hoe makkelijk doe ikzelf zoiets?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Ook kunnen er vragen komen als: ‘als het niet </a:t>
            </a:r>
            <a:r>
              <a:rPr lang="nl-NL" sz="1200" b="1" i="1" kern="1200" dirty="0">
                <a:solidFill>
                  <a:schemeClr val="tx1"/>
                </a:solidFill>
                <a:effectLst/>
                <a:latin typeface="+mn-lt"/>
                <a:ea typeface="+mn-ea"/>
                <a:cs typeface="+mn-cs"/>
              </a:rPr>
              <a:t>kan </a:t>
            </a:r>
            <a:r>
              <a:rPr lang="nl-NL" sz="1200" i="1" kern="1200" dirty="0">
                <a:solidFill>
                  <a:schemeClr val="tx1"/>
                </a:solidFill>
                <a:effectLst/>
                <a:latin typeface="+mn-lt"/>
                <a:ea typeface="+mn-ea"/>
                <a:cs typeface="+mn-cs"/>
              </a:rPr>
              <a:t>dat een christen een leugenaar of iets dergelijks is, ben ik dan geen christen?’ Jakobus probeert duidelijk te maken dat het totaal niet bij een christen hoort. Dat christenen (helaas) nog steeds liegen is helder, ook vanuit de Schrift (bijvoorbeeld de verloochening van Petrus, Joh. 18:15-27). Daarom ook 1 Joh. 1:9</a:t>
            </a:r>
            <a:endParaRPr lang="nl-NL" sz="1200" kern="1200" dirty="0">
              <a:solidFill>
                <a:schemeClr val="tx1"/>
              </a:solidFill>
              <a:effectLst/>
              <a:latin typeface="+mn-lt"/>
              <a:ea typeface="+mn-ea"/>
              <a:cs typeface="+mn-cs"/>
            </a:endParaRPr>
          </a:p>
          <a:p>
            <a:pPr marL="0" indent="0">
              <a:buNone/>
            </a:pP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Omdat Jezus dit gebod volkomen heeft gehouden, daarom mag je met al je zonde en schuld tot Jezus komen en in Hem geloven, want dan zal Hij jou zalig maken van al jouw zonden.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Uit Joh. 14:6</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189472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Mooi zou het zijn als de jeugd durft te delen wat voor leugens zij verteld hebben in hun leven. Misschien leven ze wel een leugen. Misschien verbergen ze dingen voor de Heere/naasten, zoals een alcohol/drugs/porno/gameverslaving, jaloezie, wrok, lastig verleden, enzovoorts. Als de mogelijkheid zich enigszins voordoet kan de catecheet het gesprek zo sturen dat er openheid ontstaat. Misschien door zelf iets te delen uit zijn verleden. Je kunt ook altijd een catechisant na de les even laten zitten als je iets aan hem of haar merkt.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11</a:t>
            </a:fld>
            <a:endParaRPr lang="nl-NL"/>
          </a:p>
        </p:txBody>
      </p:sp>
    </p:spTree>
    <p:extLst>
      <p:ext uri="{BB962C8B-B14F-4D97-AF65-F5344CB8AC3E}">
        <p14:creationId xmlns:p14="http://schemas.microsoft.com/office/powerpoint/2010/main" val="1776878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8-10-2018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God heeft </a:t>
            </a:r>
            <a:r>
              <a:rPr lang="nl-NL"/>
              <a:t>de waarheid lief</a:t>
            </a:r>
            <a:endParaRPr lang="nl-NL" dirty="0"/>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Gods geboden</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fontScale="90000"/>
          </a:bodyPr>
          <a:lstStyle/>
          <a:p>
            <a:r>
              <a:rPr lang="nl-NL" sz="3600" dirty="0"/>
              <a:t>Begrip: De Waarheid</a:t>
            </a:r>
            <a:endParaRPr lang="nl-NL" dirty="0"/>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a:xfrm>
            <a:off x="2711624" y="2732088"/>
            <a:ext cx="4021138" cy="3168650"/>
          </a:xfrm>
        </p:spPr>
        <p:txBody>
          <a:bodyPr/>
          <a:lstStyle/>
          <a:p>
            <a:pPr marL="228600" lvl="0" indent="-228600">
              <a:buFont typeface="Arial" panose="020B0604020202020204" pitchFamily="34" charset="0"/>
              <a:buChar char="•"/>
            </a:pPr>
            <a:r>
              <a:rPr lang="nl-NL" sz="1800" dirty="0">
                <a:solidFill>
                  <a:prstClr val="black"/>
                </a:solidFill>
                <a:latin typeface="Calibri" panose="020F0502020204030204"/>
              </a:rPr>
              <a:t>Waarom hoef je met je schuld niet achter te blijven?</a:t>
            </a:r>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lstStyle/>
          <a:p>
            <a:r>
              <a:rPr lang="nl-NL" dirty="0"/>
              <a:t>Begrip: De Waarheid</a:t>
            </a:r>
          </a:p>
        </p:txBody>
      </p:sp>
      <p:pic>
        <p:nvPicPr>
          <p:cNvPr id="8" name="Tijdelijke aanduiding voor afbeelding 7">
            <a:extLst>
              <a:ext uri="{FF2B5EF4-FFF2-40B4-BE49-F238E27FC236}">
                <a16:creationId xmlns:a16="http://schemas.microsoft.com/office/drawing/2014/main" id="{E1EB59D8-244F-4BD6-9E89-F8B5F08D4959}"/>
              </a:ext>
            </a:extLst>
          </p:cNvPr>
          <p:cNvPicPr>
            <a:picLocks noGrp="1" noChangeAspect="1"/>
          </p:cNvPicPr>
          <p:nvPr>
            <p:ph type="pic" sz="quarter" idx="12"/>
          </p:nvPr>
        </p:nvPicPr>
        <p:blipFill>
          <a:blip r:embed="rId3"/>
          <a:srcRect l="24008" r="24008"/>
          <a:stretch>
            <a:fillRect/>
          </a:stretch>
        </p:blipFill>
        <p:spPr>
          <a:prstGeom prst="rect">
            <a:avLst/>
          </a:prstGeom>
        </p:spPr>
      </p:pic>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bladzijde 44.</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normAutofit/>
          </a:bodyPr>
          <a:lstStyle/>
          <a:p>
            <a:r>
              <a:rPr lang="nl-NL" dirty="0"/>
              <a:t>Onder het negende gebod vallen ook: bedriegen, liegen, benadelen.</a:t>
            </a:r>
          </a:p>
          <a:p>
            <a:r>
              <a:rPr lang="nl-NL" dirty="0"/>
              <a:t>Het negende gebod wordt gestimuleerd door de duivel, de duivel is de vader van de leugen.</a:t>
            </a:r>
          </a:p>
          <a:p>
            <a:r>
              <a:rPr lang="nl-NL" dirty="0"/>
              <a:t>Een kenmerk van een christen is dat je de Waarheid lief hebt. </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(1)</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Verkeersbord	</a:t>
            </a:r>
          </a:p>
          <a:p>
            <a:pPr marL="0" indent="0">
              <a:buNone/>
            </a:pPr>
            <a:endParaRPr lang="nl-NL" sz="1800" b="1" dirty="0"/>
          </a:p>
          <a:p>
            <a:pPr marL="0" indent="0">
              <a:buNone/>
            </a:pPr>
            <a:r>
              <a:rPr lang="nl-NL" sz="1800" dirty="0"/>
              <a:t>Bedenk een verkeersbord waaruit blijkt dat je positief over je naaste moet praten en bedenk een verkeersbord waaruit blijkt dat je niet negatief over je naaste mag praten. </a:t>
            </a:r>
          </a:p>
        </p:txBody>
      </p:sp>
    </p:spTree>
    <p:extLst>
      <p:ext uri="{BB962C8B-B14F-4D97-AF65-F5344CB8AC3E}">
        <p14:creationId xmlns:p14="http://schemas.microsoft.com/office/powerpoint/2010/main" val="1295126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(2)</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Maak een gedicht of elfje over de gevolgen roddelen:</a:t>
            </a:r>
          </a:p>
          <a:p>
            <a:pPr marL="0" indent="0">
              <a:buNone/>
            </a:pPr>
            <a:r>
              <a:rPr lang="nl-NL" sz="1800" dirty="0"/>
              <a:t>1 woord</a:t>
            </a:r>
          </a:p>
          <a:p>
            <a:pPr marL="0" indent="0">
              <a:buNone/>
            </a:pPr>
            <a:r>
              <a:rPr lang="nl-NL" sz="1800" dirty="0"/>
              <a:t>2 woorden</a:t>
            </a:r>
          </a:p>
          <a:p>
            <a:pPr marL="0" indent="0">
              <a:buNone/>
            </a:pPr>
            <a:r>
              <a:rPr lang="nl-NL" sz="1800" dirty="0"/>
              <a:t>3 woorden</a:t>
            </a:r>
          </a:p>
          <a:p>
            <a:pPr marL="0" indent="0">
              <a:buNone/>
            </a:pPr>
            <a:r>
              <a:rPr lang="nl-NL" sz="1800" dirty="0"/>
              <a:t>4 woorden</a:t>
            </a:r>
          </a:p>
          <a:p>
            <a:pPr marL="0" indent="0">
              <a:buNone/>
            </a:pPr>
            <a:r>
              <a:rPr lang="nl-NL" sz="1800" dirty="0"/>
              <a:t>1 woord</a:t>
            </a:r>
          </a:p>
        </p:txBody>
      </p:sp>
    </p:spTree>
    <p:extLst>
      <p:ext uri="{BB962C8B-B14F-4D97-AF65-F5344CB8AC3E}">
        <p14:creationId xmlns:p14="http://schemas.microsoft.com/office/powerpoint/2010/main" val="1728662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r>
              <a:rPr lang="nl-NL" sz="1800" dirty="0"/>
              <a:t>Het is makkelijker negatief over iemand te praten dan positief!</a:t>
            </a:r>
            <a:endParaRPr lang="en-US" sz="1800" dirty="0"/>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pPr lvl="0"/>
            <a:r>
              <a:rPr lang="nl-NL" sz="1800" b="1" dirty="0">
                <a:solidFill>
                  <a:prstClr val="black"/>
                </a:solidFill>
                <a:latin typeface="Calibri" panose="020F0502020204030204"/>
              </a:rPr>
              <a:t>Bespreek in groepjes van vier wat de gevolgen kunnen zijn van het overtreden van het negende gebod. </a:t>
            </a:r>
            <a:endParaRPr lang="nl-NL" sz="1800" dirty="0">
              <a:solidFill>
                <a:prstClr val="black"/>
              </a:solidFill>
              <a:latin typeface="Calibri" panose="020F0502020204030204"/>
            </a:endParaRPr>
          </a:p>
          <a:p>
            <a:pPr lvl="0" indent="-228600">
              <a:buFont typeface="Arial" panose="020B0604020202020204" pitchFamily="34" charset="0"/>
              <a:buChar char="•"/>
            </a:pPr>
            <a:r>
              <a:rPr lang="nl-NL" sz="1800" dirty="0">
                <a:solidFill>
                  <a:prstClr val="black"/>
                </a:solidFill>
                <a:latin typeface="Calibri" panose="020F0502020204030204"/>
              </a:rPr>
              <a:t>Schrijf het op pagina 46.</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7170" name="Picture 2" descr="Vrijheid, Hemel, Handen, Handboeien, Wolken, Man, Dief">
            <a:extLst>
              <a:ext uri="{FF2B5EF4-FFF2-40B4-BE49-F238E27FC236}">
                <a16:creationId xmlns:a16="http://schemas.microsoft.com/office/drawing/2014/main" id="{0F550E2C-B547-4B24-99FA-268467702E9A}"/>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t="-63804" r="-48" b="-63804"/>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01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a:xfrm>
            <a:off x="2711624" y="3092128"/>
            <a:ext cx="4021138" cy="336872"/>
          </a:xfrm>
        </p:spPr>
        <p:txBody>
          <a:bodyPr/>
          <a:lstStyle/>
          <a:p>
            <a:r>
              <a:rPr lang="nl-NL" dirty="0">
                <a:solidFill>
                  <a:srgbClr val="000000"/>
                </a:solidFill>
              </a:rPr>
              <a:t>Psalm 141:3</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err="1"/>
              <a:t>Handelingen</a:t>
            </a:r>
            <a:r>
              <a:rPr lang="en-US" dirty="0"/>
              <a:t> 5:1-11</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pPr marL="342900" indent="-342900">
              <a:buFont typeface="+mj-lt"/>
              <a:buAutoNum type="arabicPeriod"/>
            </a:pPr>
            <a:r>
              <a:rPr lang="nl-NL" dirty="0"/>
              <a:t>Wat spreken Ananias en </a:t>
            </a:r>
            <a:r>
              <a:rPr lang="nl-NL" dirty="0" err="1"/>
              <a:t>Saffira</a:t>
            </a:r>
            <a:r>
              <a:rPr lang="nl-NL" dirty="0"/>
              <a:t> samen af?</a:t>
            </a:r>
          </a:p>
          <a:p>
            <a:pPr marL="342900" indent="-342900">
              <a:buFont typeface="+mj-lt"/>
              <a:buAutoNum type="arabicPeriod"/>
            </a:pPr>
            <a:r>
              <a:rPr lang="nl-NL" dirty="0"/>
              <a:t>Waarom worden Ananias en </a:t>
            </a:r>
            <a:r>
              <a:rPr lang="nl-NL" dirty="0" err="1"/>
              <a:t>Saffira</a:t>
            </a:r>
            <a:r>
              <a:rPr lang="nl-NL" dirty="0"/>
              <a:t> met de dood gestraft?</a:t>
            </a:r>
          </a:p>
          <a:p>
            <a:pPr marL="342900" indent="-342900">
              <a:buFont typeface="+mj-lt"/>
              <a:buAutoNum type="arabicPeriod"/>
            </a:pPr>
            <a:r>
              <a:rPr lang="nl-NL" dirty="0"/>
              <a:t>Welke les kun je uit dit gedeelte trekken?</a:t>
            </a:r>
            <a:endParaRPr lang="en-US"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4" name="Tijdelijke aanduiding voor afbeelding 3">
            <a:extLst>
              <a:ext uri="{FF2B5EF4-FFF2-40B4-BE49-F238E27FC236}">
                <a16:creationId xmlns:a16="http://schemas.microsoft.com/office/drawing/2014/main" id="{B27F83F6-826D-4737-BC36-31B3FD097BD6}"/>
              </a:ext>
            </a:extLst>
          </p:cNvPr>
          <p:cNvPicPr>
            <a:picLocks noGrp="1" noChangeAspect="1"/>
          </p:cNvPicPr>
          <p:nvPr>
            <p:ph type="pic" sz="quarter" idx="12"/>
          </p:nvPr>
        </p:nvPicPr>
        <p:blipFill>
          <a:blip r:embed="rId3"/>
          <a:srcRect t="2079" b="2079"/>
          <a:stretch>
            <a:fillRect/>
          </a:stretch>
        </p:blipFill>
        <p:spPr>
          <a:prstGeom prst="rect">
            <a:avLst/>
          </a:prstGeom>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dat God elke vorm van liegen verbiedt.</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de Heere Jezus de Waarheid is Die ik moet navolgen.</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probeer altijd respectvol, eerlijk en trouw te zijn, zonder te liegen.</a:t>
            </a:r>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a:t>Begrip: </a:t>
            </a:r>
            <a:r>
              <a:rPr lang="nl-NL" dirty="0"/>
              <a:t>Bedrog</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Wat is bedrog?</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 </a:t>
            </a:r>
            <a:r>
              <a:rPr lang="nl-NL" dirty="0"/>
              <a:t>Bedrog</a:t>
            </a:r>
          </a:p>
        </p:txBody>
      </p:sp>
      <p:pic>
        <p:nvPicPr>
          <p:cNvPr id="2052" name="Picture 4" descr="Wolf In Sheep'S Clothing, Wolf, Sheep, Sheepskin, Wool">
            <a:extLst>
              <a:ext uri="{FF2B5EF4-FFF2-40B4-BE49-F238E27FC236}">
                <a16:creationId xmlns:a16="http://schemas.microsoft.com/office/drawing/2014/main" id="{0050205E-DE4D-4B6E-893D-D4A9FEB30CA4}"/>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6087" r="2608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a:bodyPr>
          <a:lstStyle/>
          <a:p>
            <a:r>
              <a:rPr lang="nl-NL" dirty="0"/>
              <a:t>Begrip: Roddelen</a:t>
            </a:r>
          </a:p>
        </p:txBody>
      </p:sp>
      <p:sp>
        <p:nvSpPr>
          <p:cNvPr id="5" name="Tijdelijke aanduiding voor tekst 4">
            <a:extLst>
              <a:ext uri="{FF2B5EF4-FFF2-40B4-BE49-F238E27FC236}">
                <a16:creationId xmlns:a16="http://schemas.microsoft.com/office/drawing/2014/main" id="{0E37C93D-2B36-41CA-A6F8-A11FE59D0362}"/>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valt er allemaal onder dit gebod?</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 Roddelen</a:t>
            </a:r>
          </a:p>
        </p:txBody>
      </p:sp>
      <p:pic>
        <p:nvPicPr>
          <p:cNvPr id="3076" name="Picture 4" descr="three women sitting on brown wooden bench">
            <a:extLst>
              <a:ext uri="{FF2B5EF4-FFF2-40B4-BE49-F238E27FC236}">
                <a16:creationId xmlns:a16="http://schemas.microsoft.com/office/drawing/2014/main" id="{5F5E86DA-8AC4-4D7F-A111-D5A20A4D6F4C}"/>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40" r="24140"/>
          <a:stretch>
            <a:fillRect/>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nl-NL" sz="3600" dirty="0"/>
              <a:t>Begrip: Duivelswerk</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t>Wie zit er achter leugens?</a:t>
            </a:r>
          </a:p>
          <a:p>
            <a:pPr marL="285750" indent="-285750">
              <a:buFont typeface="Arial" panose="020B0604020202020204" pitchFamily="34" charset="0"/>
              <a:buChar char="•"/>
            </a:pPr>
            <a:r>
              <a:rPr lang="nl-NL" sz="1800" dirty="0"/>
              <a:t>Hoe noemt Jezus hem?</a:t>
            </a:r>
          </a:p>
          <a:p>
            <a:pPr marL="285750" indent="-285750">
              <a:buFont typeface="Arial" panose="020B0604020202020204" pitchFamily="34" charset="0"/>
              <a:buChar char="•"/>
            </a:pPr>
            <a:r>
              <a:rPr lang="nl-NL" sz="1800" dirty="0"/>
              <a:t>Waarom moet je je verre houden van liegen?</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nl-NL" dirty="0"/>
              <a:t>Begrip: Duivelswerk</a:t>
            </a:r>
          </a:p>
        </p:txBody>
      </p:sp>
      <p:sp>
        <p:nvSpPr>
          <p:cNvPr id="6" name="Tijdelijke aanduiding voor afbeelding 5">
            <a:extLst>
              <a:ext uri="{FF2B5EF4-FFF2-40B4-BE49-F238E27FC236}">
                <a16:creationId xmlns:a16="http://schemas.microsoft.com/office/drawing/2014/main" id="{AF262AC9-193C-4EE0-8910-8BF672BA27FB}"/>
              </a:ext>
            </a:extLst>
          </p:cNvPr>
          <p:cNvSpPr>
            <a:spLocks noGrp="1"/>
          </p:cNvSpPr>
          <p:nvPr>
            <p:ph type="pic" sz="quarter" idx="12"/>
          </p:nvPr>
        </p:nvSpPr>
        <p:spPr/>
      </p:sp>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a:bodyPr>
          <a:lstStyle/>
          <a:p>
            <a:r>
              <a:rPr lang="nl-NL" sz="3200" dirty="0"/>
              <a:t>Begrip: Eerlijk</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t>Waarom is eerlijkheid een kenmerk van een christen?</a:t>
            </a:r>
            <a:endParaRPr lang="nl-NL" sz="1600" dirty="0"/>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Eerlijk</a:t>
            </a:r>
          </a:p>
        </p:txBody>
      </p:sp>
      <p:pic>
        <p:nvPicPr>
          <p:cNvPr id="4100" name="Picture 4" descr="Tree, Olive, The Olives">
            <a:extLst>
              <a:ext uri="{FF2B5EF4-FFF2-40B4-BE49-F238E27FC236}">
                <a16:creationId xmlns:a16="http://schemas.microsoft.com/office/drawing/2014/main" id="{442B38A2-914A-4F12-8D7E-93B6D4C44358}"/>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3</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2720B591-5631-4962-9864-4AA152B83024}"/>
</file>

<file path=customXml/itemProps2.xml><?xml version="1.0" encoding="utf-8"?>
<ds:datastoreItem xmlns:ds="http://schemas.openxmlformats.org/officeDocument/2006/customXml" ds:itemID="{3ECBD573-F06F-4B65-B5A3-1B2D8370D47C}"/>
</file>

<file path=customXml/itemProps3.xml><?xml version="1.0" encoding="utf-8"?>
<ds:datastoreItem xmlns:ds="http://schemas.openxmlformats.org/officeDocument/2006/customXml" ds:itemID="{5247EBE2-E266-4CA9-A20F-AFF62BBB5AA6}"/>
</file>

<file path=docProps/app.xml><?xml version="1.0" encoding="utf-8"?>
<Properties xmlns="http://schemas.openxmlformats.org/officeDocument/2006/extended-properties" xmlns:vt="http://schemas.openxmlformats.org/officeDocument/2006/docPropsVTypes">
  <Template>LeerMij-catechesatiemethode-HHJO</Template>
  <TotalTime>496</TotalTime>
  <Words>698</Words>
  <Application>Microsoft Office PowerPoint</Application>
  <PresentationFormat>Breedbeeld</PresentationFormat>
  <Paragraphs>100</Paragraphs>
  <Slides>17</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ITC Officina Serif Std Book</vt:lpstr>
      <vt:lpstr>Segoe UI</vt:lpstr>
      <vt:lpstr>Office-thema</vt:lpstr>
      <vt:lpstr>Gods geboden</vt:lpstr>
      <vt:lpstr>Opening</vt:lpstr>
      <vt:lpstr>Bijbelstudie</vt:lpstr>
      <vt:lpstr>Binnenkomer</vt:lpstr>
      <vt:lpstr>Doelen</vt:lpstr>
      <vt:lpstr>Begrip: Bedrog</vt:lpstr>
      <vt:lpstr>Begrip: Roddelen</vt:lpstr>
      <vt:lpstr>Begrip: Duivelswerk</vt:lpstr>
      <vt:lpstr>Begrip: Eerlijk</vt:lpstr>
      <vt:lpstr>Begrip: De Waarheid</vt:lpstr>
      <vt:lpstr>Verwerkingsvragen</vt:lpstr>
      <vt:lpstr>Samenvatting</vt:lpstr>
      <vt:lpstr>Huiswerk volgende keer</vt:lpstr>
      <vt:lpstr>Alternatieve verwerkingsopdracht (1)</vt:lpstr>
      <vt:lpstr>Alternatieve verwerkingsopdracht (2)</vt:lpstr>
      <vt:lpstr>Stelling</vt:lpstr>
      <vt:lpstr>Bespreekopdracht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S.T. Lagendijk</cp:lastModifiedBy>
  <cp:revision>71</cp:revision>
  <dcterms:created xsi:type="dcterms:W3CDTF">2018-01-11T12:38:21Z</dcterms:created>
  <dcterms:modified xsi:type="dcterms:W3CDTF">2018-10-08T15:08:27Z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