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58" r:id="rId4"/>
    <p:sldId id="257" r:id="rId5"/>
    <p:sldId id="260" r:id="rId6"/>
    <p:sldId id="261" r:id="rId7"/>
    <p:sldId id="262" r:id="rId8"/>
    <p:sldId id="263" r:id="rId9"/>
    <p:sldId id="264" r:id="rId10"/>
    <p:sldId id="266" r:id="rId11"/>
    <p:sldId id="267" r:id="rId12"/>
    <p:sldId id="268" r:id="rId13"/>
    <p:sldId id="269" r:id="rId14"/>
    <p:sldId id="270"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3602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41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Met opzet iemand misleiden.</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Het is wel een zonde om dingen voor God te verbergen. Het kan mensen zelfs in de weg staan om wederom geboren te worden. Dit mag duidelijk uitgelegd worden. Maar het speerpunt van dit gebod is dat wij onze naasten dodelijk kunnen misleiden. </a:t>
            </a:r>
            <a:endParaRPr lang="nl-NL" sz="1200" kern="1200" dirty="0">
              <a:solidFill>
                <a:schemeClr val="tx1"/>
              </a:solidFill>
              <a:effectLst/>
              <a:latin typeface="+mn-lt"/>
              <a:ea typeface="+mn-ea"/>
              <a:cs typeface="+mn-cs"/>
            </a:endParaRP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Roddelen</a:t>
            </a:r>
          </a:p>
          <a:p>
            <a:r>
              <a:rPr lang="nl-NL" i="0" dirty="0"/>
              <a:t>Schelden</a:t>
            </a:r>
          </a:p>
          <a:p>
            <a:r>
              <a:rPr lang="nl-NL" i="0" dirty="0"/>
              <a:t>Achterhouden van informatie</a:t>
            </a:r>
          </a:p>
          <a:p>
            <a:r>
              <a:rPr lang="nl-NL" i="0" dirty="0"/>
              <a:t>Bewust verdraaien van iemands woorden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dirty="0"/>
              <a:t>De duivel.</a:t>
            </a:r>
          </a:p>
          <a:p>
            <a:pPr marL="0" indent="0">
              <a:buNone/>
            </a:pPr>
            <a:r>
              <a:rPr lang="nl-NL" i="0" dirty="0"/>
              <a:t>De vader der leugen. </a:t>
            </a:r>
          </a:p>
          <a:p>
            <a:pPr marL="0" indent="0">
              <a:buNone/>
            </a:pPr>
            <a:r>
              <a:rPr lang="nl-NL" i="0" dirty="0"/>
              <a:t>Omdat de duivel hierachter zit en het een valstrik is waar je bijna niet meer uit los kunt komen.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Een christen begeert om de Heere Jezus in alles te volgen, Hij is de Waarheid en daarom wil je ook eerlijk zijn. </a:t>
            </a:r>
          </a:p>
          <a:p>
            <a:pPr marL="0" indent="0">
              <a:buNone/>
            </a:pPr>
            <a:endParaRPr lang="nl-NL" dirty="0"/>
          </a:p>
          <a:p>
            <a:r>
              <a:rPr lang="nl-NL" sz="1200" i="1" kern="1200" dirty="0">
                <a:solidFill>
                  <a:schemeClr val="tx1"/>
                </a:solidFill>
                <a:effectLst/>
                <a:latin typeface="+mn-lt"/>
                <a:ea typeface="+mn-ea"/>
                <a:cs typeface="+mn-cs"/>
              </a:rPr>
              <a:t>In een kort stukje als in het werkboek is het lastig om praktisch te worden. Het zou goed zijn als eerlijkheid praktisch toegepast wordt in de leefwereld van de jongeren, zoals op school, hun bijbaantje, aan de eettafel, sterke verhalen tegen vriend(</a:t>
            </a:r>
            <a:r>
              <a:rPr lang="nl-NL" sz="1200" i="1" kern="1200" dirty="0" err="1">
                <a:solidFill>
                  <a:schemeClr val="tx1"/>
                </a:solidFill>
                <a:effectLst/>
                <a:latin typeface="+mn-lt"/>
                <a:ea typeface="+mn-ea"/>
                <a:cs typeface="+mn-cs"/>
              </a:rPr>
              <a:t>inn</a:t>
            </a:r>
            <a:r>
              <a:rPr lang="nl-NL" sz="1200" i="1" kern="1200" dirty="0">
                <a:solidFill>
                  <a:schemeClr val="tx1"/>
                </a:solidFill>
                <a:effectLst/>
                <a:latin typeface="+mn-lt"/>
                <a:ea typeface="+mn-ea"/>
                <a:cs typeface="+mn-cs"/>
              </a:rPr>
              <a:t>)en enzovoorts. Hoe makkelijk doen christenen zichzelf mooier voor dan ze werkelijk zijn? Hoe makkelijk doe ikzelf zoiets?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Ook kunnen er vragen komen als: ‘als het niet </a:t>
            </a:r>
            <a:r>
              <a:rPr lang="nl-NL" sz="1200" b="1" i="1" kern="1200" dirty="0">
                <a:solidFill>
                  <a:schemeClr val="tx1"/>
                </a:solidFill>
                <a:effectLst/>
                <a:latin typeface="+mn-lt"/>
                <a:ea typeface="+mn-ea"/>
                <a:cs typeface="+mn-cs"/>
              </a:rPr>
              <a:t>kan </a:t>
            </a:r>
            <a:r>
              <a:rPr lang="nl-NL" sz="1200" i="1" kern="1200" dirty="0">
                <a:solidFill>
                  <a:schemeClr val="tx1"/>
                </a:solidFill>
                <a:effectLst/>
                <a:latin typeface="+mn-lt"/>
                <a:ea typeface="+mn-ea"/>
                <a:cs typeface="+mn-cs"/>
              </a:rPr>
              <a:t>dat een christen een leugenaar of iets dergelijks is, ben ik dan geen christen?’ Jakobus probeert duidelijk te maken dat het totaal niet bij een christen hoort. Dat christenen (helaas) nog steeds liegen is helder, ook vanuit de Schrift (bijvoorbeeld de verloochening van Petrus, Joh. 18:15-27). Daarom ook 1 Joh. 1:9</a:t>
            </a:r>
            <a:endParaRPr lang="nl-NL" sz="1200" kern="1200" dirty="0">
              <a:solidFill>
                <a:schemeClr val="tx1"/>
              </a:solidFill>
              <a:effectLst/>
              <a:latin typeface="+mn-lt"/>
              <a:ea typeface="+mn-ea"/>
              <a:cs typeface="+mn-cs"/>
            </a:endParaRP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Mooi zou het zijn als de jeugd durft te delen wat voor leugens zij verteld hebben in hun leven. Misschien leven ze wel een leugen. Misschien verbergen ze dingen voor de Heere/naasten, zoals een alcohol/drugs/porno/gameverslaving, jaloezie, wrok, lastig verleden, enzovoorts. Als de mogelijkheid zich enigszins voordoet kan de catecheet het gesprek zo sturen dat er openheid ontstaat. Misschien door zelf iets te delen uit zijn verleden. Je kunt ook altijd een catechisant na de les even laten zitten als je iets aan hem of haar merkt.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77687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12</a:t>
            </a:fld>
            <a:endParaRPr lang="nl-NL" dirty="0"/>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Tevreden zijn met wat God geeft</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blz. 50</a:t>
            </a:r>
          </a:p>
        </p:txBody>
      </p:sp>
    </p:spTree>
    <p:extLst>
      <p:ext uri="{BB962C8B-B14F-4D97-AF65-F5344CB8AC3E}">
        <p14:creationId xmlns:p14="http://schemas.microsoft.com/office/powerpoint/2010/main" val="168606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Begeren is verlangen naar iets wat ingaat tegen Gods geboden</a:t>
            </a:r>
          </a:p>
          <a:p>
            <a:r>
              <a:rPr lang="nl-NL" dirty="0"/>
              <a:t>God vraagt van ons om te strijden tegen verkeerde verlangens</a:t>
            </a:r>
          </a:p>
          <a:p>
            <a:r>
              <a:rPr lang="nl-NL" dirty="0"/>
              <a:t>God vraagt ons tevreden te zijn </a:t>
            </a:r>
            <a:r>
              <a:rPr lang="nl-NL"/>
              <a:t>met wat Hij geeft</a:t>
            </a:r>
            <a:endParaRPr lang="nl-NL" dirty="0"/>
          </a:p>
        </p:txBody>
      </p:sp>
    </p:spTree>
    <p:extLst>
      <p:ext uri="{BB962C8B-B14F-4D97-AF65-F5344CB8AC3E}">
        <p14:creationId xmlns:p14="http://schemas.microsoft.com/office/powerpoint/2010/main" val="67527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6CE35-7307-4BA3-B7FB-58A71F1F76D4}"/>
              </a:ext>
            </a:extLst>
          </p:cNvPr>
          <p:cNvSpPr>
            <a:spLocks noGrp="1"/>
          </p:cNvSpPr>
          <p:nvPr>
            <p:ph type="title"/>
          </p:nvPr>
        </p:nvSpPr>
        <p:spPr/>
        <p:txBody>
          <a:bodyPr/>
          <a:lstStyle/>
          <a:p>
            <a:r>
              <a:rPr lang="nl-NL" dirty="0"/>
              <a:t>Woordpuzzel</a:t>
            </a:r>
          </a:p>
        </p:txBody>
      </p:sp>
      <p:sp>
        <p:nvSpPr>
          <p:cNvPr id="3" name="Tijdelijke aanduiding voor tekst 2">
            <a:extLst>
              <a:ext uri="{FF2B5EF4-FFF2-40B4-BE49-F238E27FC236}">
                <a16:creationId xmlns:a16="http://schemas.microsoft.com/office/drawing/2014/main" id="{CCFBB160-3CF4-448D-9C98-53E067A47F47}"/>
              </a:ext>
            </a:extLst>
          </p:cNvPr>
          <p:cNvSpPr>
            <a:spLocks noGrp="1"/>
          </p:cNvSpPr>
          <p:nvPr>
            <p:ph type="body" sz="quarter" idx="11"/>
          </p:nvPr>
        </p:nvSpPr>
        <p:spPr/>
        <p:txBody>
          <a:bodyPr/>
          <a:lstStyle/>
          <a:p>
            <a:r>
              <a:rPr lang="nl-NL" dirty="0"/>
              <a:t>Maak de woordpuzzel op blz. 51</a:t>
            </a:r>
          </a:p>
        </p:txBody>
      </p:sp>
      <p:sp>
        <p:nvSpPr>
          <p:cNvPr id="4" name="Tijdelijke aanduiding voor verticale tekst 3">
            <a:extLst>
              <a:ext uri="{FF2B5EF4-FFF2-40B4-BE49-F238E27FC236}">
                <a16:creationId xmlns:a16="http://schemas.microsoft.com/office/drawing/2014/main" id="{A9D1D037-E16E-4636-AA8D-19546469D834}"/>
              </a:ext>
            </a:extLst>
          </p:cNvPr>
          <p:cNvSpPr>
            <a:spLocks noGrp="1"/>
          </p:cNvSpPr>
          <p:nvPr>
            <p:ph type="body" orient="vert" sz="quarter" idx="10"/>
          </p:nvPr>
        </p:nvSpPr>
        <p:spPr/>
        <p:txBody>
          <a:bodyPr/>
          <a:lstStyle/>
          <a:p>
            <a:r>
              <a:rPr lang="nl-NL" dirty="0"/>
              <a:t>Verwerking</a:t>
            </a:r>
          </a:p>
        </p:txBody>
      </p:sp>
      <p:pic>
        <p:nvPicPr>
          <p:cNvPr id="6" name="Tijdelijke aanduiding voor afbeelding 5">
            <a:extLst>
              <a:ext uri="{FF2B5EF4-FFF2-40B4-BE49-F238E27FC236}">
                <a16:creationId xmlns:a16="http://schemas.microsoft.com/office/drawing/2014/main" id="{9F724D64-C212-4005-B2C8-055D16CAE417}"/>
              </a:ext>
            </a:extLst>
          </p:cNvPr>
          <p:cNvPicPr>
            <a:picLocks noGrp="1" noChangeAspect="1"/>
          </p:cNvPicPr>
          <p:nvPr>
            <p:ph type="pic" sz="quarter" idx="12"/>
          </p:nvPr>
        </p:nvPicPr>
        <p:blipFill rotWithShape="1">
          <a:blip r:embed="rId2"/>
          <a:srcRect l="20195" r="20195"/>
          <a:stretch/>
        </p:blipFill>
        <p:spPr>
          <a:prstGeom prst="rect">
            <a:avLst/>
          </a:prstGeom>
        </p:spPr>
      </p:pic>
    </p:spTree>
    <p:extLst>
      <p:ext uri="{BB962C8B-B14F-4D97-AF65-F5344CB8AC3E}">
        <p14:creationId xmlns:p14="http://schemas.microsoft.com/office/powerpoint/2010/main" val="103553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A34F-B787-4FC7-B1A5-5E88397896AB}"/>
              </a:ext>
            </a:extLst>
          </p:cNvPr>
          <p:cNvSpPr>
            <a:spLocks noGrp="1"/>
          </p:cNvSpPr>
          <p:nvPr>
            <p:ph type="title"/>
          </p:nvPr>
        </p:nvSpPr>
        <p:spPr/>
        <p:txBody>
          <a:bodyPr/>
          <a:lstStyle/>
          <a:p>
            <a:r>
              <a:rPr lang="nl-NL" dirty="0"/>
              <a:t>Tekenen</a:t>
            </a:r>
          </a:p>
        </p:txBody>
      </p:sp>
      <p:sp>
        <p:nvSpPr>
          <p:cNvPr id="3" name="Tijdelijke aanduiding voor tekst 2">
            <a:extLst>
              <a:ext uri="{FF2B5EF4-FFF2-40B4-BE49-F238E27FC236}">
                <a16:creationId xmlns:a16="http://schemas.microsoft.com/office/drawing/2014/main" id="{DB177B0F-1ED9-4617-AF7E-1427EF8FE8FD}"/>
              </a:ext>
            </a:extLst>
          </p:cNvPr>
          <p:cNvSpPr>
            <a:spLocks noGrp="1"/>
          </p:cNvSpPr>
          <p:nvPr>
            <p:ph type="body" sz="quarter" idx="11"/>
          </p:nvPr>
        </p:nvSpPr>
        <p:spPr/>
        <p:txBody>
          <a:bodyPr/>
          <a:lstStyle/>
          <a:p>
            <a:r>
              <a:rPr lang="nl-NL" dirty="0"/>
              <a:t>Teken in het midden van je blad een oog. </a:t>
            </a:r>
          </a:p>
          <a:p>
            <a:r>
              <a:rPr lang="nl-NL" dirty="0"/>
              <a:t>Trek een pijl vanaf het oog en teken bij iedere pijl iets wat je kan begeren. </a:t>
            </a:r>
          </a:p>
        </p:txBody>
      </p:sp>
      <p:sp>
        <p:nvSpPr>
          <p:cNvPr id="4" name="Tijdelijke aanduiding voor verticale tekst 3">
            <a:extLst>
              <a:ext uri="{FF2B5EF4-FFF2-40B4-BE49-F238E27FC236}">
                <a16:creationId xmlns:a16="http://schemas.microsoft.com/office/drawing/2014/main" id="{304B81D1-CF60-44DF-AFD6-6E86E9C8C259}"/>
              </a:ext>
            </a:extLst>
          </p:cNvPr>
          <p:cNvSpPr>
            <a:spLocks noGrp="1"/>
          </p:cNvSpPr>
          <p:nvPr>
            <p:ph type="body" orient="vert" sz="quarter" idx="10"/>
          </p:nvPr>
        </p:nvSpPr>
        <p:spPr/>
        <p:txBody>
          <a:bodyPr/>
          <a:lstStyle/>
          <a:p>
            <a:r>
              <a:rPr lang="nl-NL" dirty="0"/>
              <a:t>Verwerking</a:t>
            </a:r>
          </a:p>
        </p:txBody>
      </p:sp>
    </p:spTree>
    <p:extLst>
      <p:ext uri="{BB962C8B-B14F-4D97-AF65-F5344CB8AC3E}">
        <p14:creationId xmlns:p14="http://schemas.microsoft.com/office/powerpoint/2010/main" val="274024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3C530-9A92-4799-975E-8AA13CB62CB0}"/>
              </a:ext>
            </a:extLst>
          </p:cNvPr>
          <p:cNvSpPr>
            <a:spLocks noGrp="1"/>
          </p:cNvSpPr>
          <p:nvPr>
            <p:ph type="title"/>
          </p:nvPr>
        </p:nvSpPr>
        <p:spPr/>
        <p:txBody>
          <a:bodyPr/>
          <a:lstStyle/>
          <a:p>
            <a:r>
              <a:rPr lang="nl-NL" dirty="0"/>
              <a:t>Post-it</a:t>
            </a:r>
          </a:p>
        </p:txBody>
      </p:sp>
      <p:sp>
        <p:nvSpPr>
          <p:cNvPr id="3" name="Tijdelijke aanduiding voor tekst 2">
            <a:extLst>
              <a:ext uri="{FF2B5EF4-FFF2-40B4-BE49-F238E27FC236}">
                <a16:creationId xmlns:a16="http://schemas.microsoft.com/office/drawing/2014/main" id="{3550A827-281F-4986-9320-3842254832B0}"/>
              </a:ext>
            </a:extLst>
          </p:cNvPr>
          <p:cNvSpPr>
            <a:spLocks noGrp="1"/>
          </p:cNvSpPr>
          <p:nvPr>
            <p:ph type="body" sz="quarter" idx="11"/>
          </p:nvPr>
        </p:nvSpPr>
        <p:spPr/>
        <p:txBody>
          <a:bodyPr/>
          <a:lstStyle/>
          <a:p>
            <a:r>
              <a:rPr lang="nl-NL" dirty="0"/>
              <a:t>Schrijf zoveel mogelijk goede begeerten op</a:t>
            </a:r>
          </a:p>
          <a:p>
            <a:r>
              <a:rPr lang="nl-NL" dirty="0"/>
              <a:t>Schrijf op een andere post-it zoveel mogelijk kwade begeerten</a:t>
            </a:r>
          </a:p>
          <a:p>
            <a:r>
              <a:rPr lang="nl-NL" dirty="0"/>
              <a:t>Wat valt op?</a:t>
            </a:r>
          </a:p>
          <a:p>
            <a:r>
              <a:rPr lang="nl-NL" dirty="0"/>
              <a:t>Waardoor komt dat?</a:t>
            </a:r>
          </a:p>
        </p:txBody>
      </p:sp>
      <p:sp>
        <p:nvSpPr>
          <p:cNvPr id="4" name="Tijdelijke aanduiding voor verticale tekst 3">
            <a:extLst>
              <a:ext uri="{FF2B5EF4-FFF2-40B4-BE49-F238E27FC236}">
                <a16:creationId xmlns:a16="http://schemas.microsoft.com/office/drawing/2014/main" id="{2E5F5D46-F81A-470D-A52A-9AF3B647460C}"/>
              </a:ext>
            </a:extLst>
          </p:cNvPr>
          <p:cNvSpPr>
            <a:spLocks noGrp="1"/>
          </p:cNvSpPr>
          <p:nvPr>
            <p:ph type="body" orient="vert" sz="quarter" idx="10"/>
          </p:nvPr>
        </p:nvSpPr>
        <p:spPr/>
        <p:txBody>
          <a:bodyPr/>
          <a:lstStyle/>
          <a:p>
            <a:r>
              <a:rPr lang="nl-NL" dirty="0"/>
              <a:t>Verwerking</a:t>
            </a:r>
          </a:p>
        </p:txBody>
      </p:sp>
      <p:pic>
        <p:nvPicPr>
          <p:cNvPr id="7170" name="Picture 2" descr="Workshop, Pens, Post-It Note, Sticky Note, Business">
            <a:extLst>
              <a:ext uri="{FF2B5EF4-FFF2-40B4-BE49-F238E27FC236}">
                <a16:creationId xmlns:a16="http://schemas.microsoft.com/office/drawing/2014/main" id="{9C856702-0790-4E13-BF8D-1F0839E9B554}"/>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4554" t="-2946" r="45360" b="2946"/>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4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Tien Geboden : 8</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Markus 10:17-31</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Bijbelstudievragen</a:t>
            </a:r>
            <a:r>
              <a:rPr lang="en-US" dirty="0"/>
              <a:t> op </a:t>
            </a:r>
            <a:r>
              <a:rPr lang="en-US" dirty="0" err="1"/>
              <a:t>blz</a:t>
            </a:r>
            <a:r>
              <a:rPr lang="en-US" dirty="0"/>
              <a:t>. 47</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goede begeerten van God komen en overeenkomen met Zijn Woord</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Heere mij veel zegeningen geeft en ik daarom tevreden behoor te zijn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strijden tegen kwade verlangens doordat ik Gods genade ken en daaruit leef</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I-Pod, Mp3 Player, In-Ears, Headphones, Listen To Music">
            <a:extLst>
              <a:ext uri="{FF2B5EF4-FFF2-40B4-BE49-F238E27FC236}">
                <a16:creationId xmlns:a16="http://schemas.microsoft.com/office/drawing/2014/main" id="{C04DA6F5-B268-4761-BA4A-C820A37ED9FE}"/>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232" r="242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err="1"/>
              <a:t>Begeren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48</a:t>
            </a:r>
          </a:p>
          <a:p>
            <a:pPr marL="285750" lvl="0" indent="-285750">
              <a:buFont typeface="Arial" panose="020B0604020202020204" pitchFamily="34" charset="0"/>
              <a:buChar char="•"/>
            </a:pPr>
            <a:r>
              <a:rPr lang="nl-NL" sz="1800" dirty="0">
                <a:solidFill>
                  <a:prstClr val="black"/>
                </a:solidFill>
                <a:latin typeface="Calibri" panose="020F0502020204030204"/>
              </a:rPr>
              <a:t>Wat betekent </a:t>
            </a:r>
            <a:r>
              <a:rPr lang="nl-NL" sz="1800" i="1" dirty="0">
                <a:solidFill>
                  <a:prstClr val="black"/>
                </a:solidFill>
                <a:latin typeface="Calibri" panose="020F0502020204030204"/>
              </a:rPr>
              <a:t>begeren</a:t>
            </a:r>
            <a:r>
              <a:rPr lang="nl-NL" sz="1800" dirty="0">
                <a:solidFill>
                  <a:prstClr val="black"/>
                </a:solidFill>
                <a:latin typeface="Calibri" panose="020F0502020204030204"/>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2050" name="Picture 2" descr="Commandments, Religion, Ten, Abraham, Stone, Holy">
            <a:extLst>
              <a:ext uri="{FF2B5EF4-FFF2-40B4-BE49-F238E27FC236}">
                <a16:creationId xmlns:a16="http://schemas.microsoft.com/office/drawing/2014/main" id="{8875AE2D-1834-4C8A-9068-21539FB9CFFA}"/>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7475" r="17475"/>
          <a:stretch>
            <a:fillRect/>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Ontevreden</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48-49</a:t>
            </a:r>
          </a:p>
          <a:p>
            <a:pPr marL="285750" indent="-285750">
              <a:buFont typeface="Arial" panose="020B0604020202020204" pitchFamily="34" charset="0"/>
              <a:buChar char="•"/>
            </a:pPr>
            <a:r>
              <a:rPr lang="nl-NL" dirty="0">
                <a:solidFill>
                  <a:prstClr val="black"/>
                </a:solidFill>
                <a:latin typeface="Calibri" panose="020F0502020204030204"/>
              </a:rPr>
              <a:t>Wat heeft </a:t>
            </a:r>
            <a:r>
              <a:rPr lang="nl-NL" i="1" dirty="0">
                <a:solidFill>
                  <a:prstClr val="black"/>
                </a:solidFill>
                <a:latin typeface="Calibri" panose="020F0502020204030204"/>
              </a:rPr>
              <a:t>ontevreden zijn</a:t>
            </a:r>
            <a:r>
              <a:rPr lang="nl-NL" dirty="0">
                <a:solidFill>
                  <a:prstClr val="black"/>
                </a:solidFill>
                <a:latin typeface="Calibri" panose="020F0502020204030204"/>
              </a:rPr>
              <a:t> met </a:t>
            </a:r>
            <a:r>
              <a:rPr lang="nl-NL" i="1" dirty="0">
                <a:solidFill>
                  <a:prstClr val="black"/>
                </a:solidFill>
                <a:latin typeface="Calibri" panose="020F0502020204030204"/>
              </a:rPr>
              <a:t>begeren</a:t>
            </a:r>
            <a:r>
              <a:rPr lang="nl-NL" dirty="0">
                <a:solidFill>
                  <a:prstClr val="black"/>
                </a:solidFill>
                <a:latin typeface="Calibri" panose="020F0502020204030204"/>
              </a:rPr>
              <a:t> te maken?</a:t>
            </a:r>
          </a:p>
          <a:p>
            <a:pPr marL="285750" indent="-285750">
              <a:buFont typeface="Arial" panose="020B0604020202020204" pitchFamily="34" charset="0"/>
              <a:buChar char="•"/>
            </a:pPr>
            <a:endParaRPr lang="nl-NL" dirty="0">
              <a:solidFill>
                <a:prstClr val="black"/>
              </a:solidFill>
              <a:latin typeface="Calibri" panose="020F0502020204030204"/>
            </a:endParaRP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3074" name="Picture 2" descr="Camera, Backpack, Theft, Steal, Predator, Thief, Rob">
            <a:extLst>
              <a:ext uri="{FF2B5EF4-FFF2-40B4-BE49-F238E27FC236}">
                <a16:creationId xmlns:a16="http://schemas.microsoft.com/office/drawing/2014/main" id="{5AFC33CC-848E-461C-9708-57BB0534CC8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232" r="242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Verleiding</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Lees het stukje op blz. 49</a:t>
            </a:r>
          </a:p>
          <a:p>
            <a:pPr marL="285750" indent="-285750">
              <a:buFont typeface="Arial" panose="020B0604020202020204" pitchFamily="34" charset="0"/>
              <a:buChar char="•"/>
            </a:pPr>
            <a:r>
              <a:rPr lang="nl-NL" sz="1800" dirty="0"/>
              <a:t>Hoe moeten wij met verleiding omgaan?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pic>
        <p:nvPicPr>
          <p:cNvPr id="4102" name="Picture 6" descr="Bird'S Nest, Robin'S Nest, Robin Egg, Bird Egg, Spring">
            <a:extLst>
              <a:ext uri="{FF2B5EF4-FFF2-40B4-BE49-F238E27FC236}">
                <a16:creationId xmlns:a16="http://schemas.microsoft.com/office/drawing/2014/main" id="{6B22261D-B07E-47D9-ABC2-CCE7321C3E2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Tevreden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600" dirty="0"/>
              <a:t>Lees het stukje op blz. 49</a:t>
            </a:r>
          </a:p>
          <a:p>
            <a:pPr marL="285750" indent="-285750">
              <a:buFont typeface="Arial" panose="020B0604020202020204" pitchFamily="34" charset="0"/>
              <a:buChar char="•"/>
            </a:pPr>
            <a:r>
              <a:rPr lang="nl-NL" dirty="0"/>
              <a:t>Hoe kun je tevreden zijn?</a:t>
            </a: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122" name="Picture 2" descr="Hand, Write, Pen, Paper, Thank You, Letters">
            <a:extLst>
              <a:ext uri="{FF2B5EF4-FFF2-40B4-BE49-F238E27FC236}">
                <a16:creationId xmlns:a16="http://schemas.microsoft.com/office/drawing/2014/main" id="{0E967DBA-DB04-4431-B3AE-DFD8B6621664}"/>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659" t="-32007" r="2241" b="-39879"/>
          <a:stretch/>
        </p:blipFill>
        <p:spPr bwMode="auto">
          <a:xfrm>
            <a:off x="6984000" y="190800"/>
            <a:ext cx="5014800" cy="64764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144A2BB1-BD8A-46C1-AE38-22C71C98A6A6}"/>
</file>

<file path=customXml/itemProps2.xml><?xml version="1.0" encoding="utf-8"?>
<ds:datastoreItem xmlns:ds="http://schemas.openxmlformats.org/officeDocument/2006/customXml" ds:itemID="{651786A2-1A51-43CB-858F-504BAE067147}"/>
</file>

<file path=customXml/itemProps3.xml><?xml version="1.0" encoding="utf-8"?>
<ds:datastoreItem xmlns:ds="http://schemas.openxmlformats.org/officeDocument/2006/customXml" ds:itemID="{0D781531-41E5-4D36-9387-4DEB2175E7EC}"/>
</file>

<file path=docProps/app.xml><?xml version="1.0" encoding="utf-8"?>
<Properties xmlns="http://schemas.openxmlformats.org/officeDocument/2006/extended-properties" xmlns:vt="http://schemas.openxmlformats.org/officeDocument/2006/docPropsVTypes">
  <Template>LeerMij-catechesatiemethode-HHJO</Template>
  <TotalTime>543</TotalTime>
  <Words>548</Words>
  <Application>Microsoft Office PowerPoint</Application>
  <PresentationFormat>Breedbeeld</PresentationFormat>
  <Paragraphs>78</Paragraphs>
  <Slides>15</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ITC Officina Serif Std Book</vt:lpstr>
      <vt:lpstr>Segoe UI</vt:lpstr>
      <vt:lpstr>Office-thema</vt:lpstr>
      <vt:lpstr>Gods geboden</vt:lpstr>
      <vt:lpstr>Opening</vt:lpstr>
      <vt:lpstr>Bijbelstudie</vt:lpstr>
      <vt:lpstr>Doelen</vt:lpstr>
      <vt:lpstr>Binnenkomer</vt:lpstr>
      <vt:lpstr>Begeren</vt:lpstr>
      <vt:lpstr>Ontevreden</vt:lpstr>
      <vt:lpstr>Verleiding</vt:lpstr>
      <vt:lpstr>Tevreden</vt:lpstr>
      <vt:lpstr>Verwerkingsvragen</vt:lpstr>
      <vt:lpstr>Samenvatting</vt:lpstr>
      <vt:lpstr>Huiswerk volgende keer</vt:lpstr>
      <vt:lpstr>Woordpuzzel</vt:lpstr>
      <vt:lpstr>Tekenen</vt:lpstr>
      <vt:lpstr>Post-it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89</cp:revision>
  <dcterms:created xsi:type="dcterms:W3CDTF">2018-01-11T12:38:21Z</dcterms:created>
  <dcterms:modified xsi:type="dcterms:W3CDTF">2018-10-08T15:08:14Z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