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58" r:id="rId4"/>
    <p:sldId id="257" r:id="rId5"/>
    <p:sldId id="260" r:id="rId6"/>
    <p:sldId id="261" r:id="rId7"/>
    <p:sldId id="262" r:id="rId8"/>
    <p:sldId id="263" r:id="rId9"/>
    <p:sldId id="264" r:id="rId10"/>
    <p:sldId id="275" r:id="rId11"/>
    <p:sldId id="266" r:id="rId12"/>
    <p:sldId id="267" r:id="rId13"/>
    <p:sldId id="268" r:id="rId14"/>
    <p:sldId id="276" r:id="rId15"/>
    <p:sldId id="277" r:id="rId16"/>
    <p:sldId id="278" r:id="rId17"/>
    <p:sldId id="27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90" d="100"/>
          <a:sy n="90"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8-10-2018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12</a:t>
            </a:fld>
            <a:endParaRPr lang="nl-NL"/>
          </a:p>
        </p:txBody>
      </p:sp>
    </p:spTree>
    <p:extLst>
      <p:ext uri="{BB962C8B-B14F-4D97-AF65-F5344CB8AC3E}">
        <p14:creationId xmlns:p14="http://schemas.microsoft.com/office/powerpoint/2010/main" val="341034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a:p>
        </p:txBody>
      </p:sp>
    </p:spTree>
    <p:extLst>
      <p:ext uri="{BB962C8B-B14F-4D97-AF65-F5344CB8AC3E}">
        <p14:creationId xmlns:p14="http://schemas.microsoft.com/office/powerpoint/2010/main" val="177687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8-10-2018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De komst van Gods Koninkrijk</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a:t>Het gebed</a:t>
            </a:r>
            <a:endParaRPr lang="nl-NL" dirty="0"/>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a:bodyPr>
          <a:lstStyle/>
          <a:p>
            <a:r>
              <a:rPr lang="nl-NL" dirty="0"/>
              <a:t>Reeds en nog niet</a:t>
            </a:r>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a:xfrm>
            <a:off x="2711624" y="2732088"/>
            <a:ext cx="4021138" cy="3168650"/>
          </a:xfrm>
        </p:spPr>
        <p:txBody>
          <a:bodyPr/>
          <a:lstStyle/>
          <a:p>
            <a:pPr marL="228600" indent="-228600">
              <a:buFont typeface="Arial" panose="020B0604020202020204" pitchFamily="34" charset="0"/>
              <a:buChar char="•"/>
            </a:pPr>
            <a:r>
              <a:rPr lang="nl-NL" sz="1800" dirty="0">
                <a:solidFill>
                  <a:prstClr val="black"/>
                </a:solidFill>
                <a:latin typeface="Calibri" panose="020F0502020204030204"/>
              </a:rPr>
              <a:t>Lees het stukje op blz. 67</a:t>
            </a:r>
          </a:p>
          <a:p>
            <a:pPr marL="228600" indent="-228600">
              <a:buFont typeface="Arial" panose="020B0604020202020204" pitchFamily="34" charset="0"/>
              <a:buChar char="•"/>
            </a:pPr>
            <a:r>
              <a:rPr lang="nl-NL" sz="1800" dirty="0">
                <a:solidFill>
                  <a:prstClr val="black"/>
                </a:solidFill>
                <a:latin typeface="Calibri" panose="020F0502020204030204"/>
              </a:rPr>
              <a:t>Op welke manier is het Koninkrijk van God al gekomen?</a:t>
            </a:r>
          </a:p>
          <a:p>
            <a:pPr marL="228600" indent="-228600">
              <a:buFont typeface="Arial" panose="020B0604020202020204" pitchFamily="34" charset="0"/>
              <a:buChar char="•"/>
            </a:pPr>
            <a:r>
              <a:rPr lang="nl-NL" sz="1800" dirty="0">
                <a:solidFill>
                  <a:prstClr val="black"/>
                </a:solidFill>
                <a:latin typeface="Calibri" panose="020F0502020204030204"/>
              </a:rPr>
              <a:t>Op welke manier moet het Koninkrijk van God nog komen?</a:t>
            </a:r>
          </a:p>
          <a:p>
            <a:pPr marL="228600" indent="-228600">
              <a:buFont typeface="Arial" panose="020B0604020202020204" pitchFamily="34" charset="0"/>
              <a:buChar char="•"/>
            </a:pPr>
            <a:endParaRPr lang="nl-NL" sz="1800" dirty="0">
              <a:solidFill>
                <a:prstClr val="black"/>
              </a:solidFill>
              <a:latin typeface="Calibri" panose="020F0502020204030204"/>
            </a:endParaRP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a:t>
            </a:r>
          </a:p>
        </p:txBody>
      </p:sp>
      <p:pic>
        <p:nvPicPr>
          <p:cNvPr id="6146" name="Picture 2" descr="Chess, Pawn, King, Game, Tournament, Intelligence">
            <a:extLst>
              <a:ext uri="{FF2B5EF4-FFF2-40B4-BE49-F238E27FC236}">
                <a16:creationId xmlns:a16="http://schemas.microsoft.com/office/drawing/2014/main" id="{2251EFB3-F128-4ED2-A044-22EC4359E8E4}"/>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 t="-45855" r="6639" b="-30602"/>
          <a:stretch/>
        </p:blipFill>
        <p:spPr bwMode="auto">
          <a:xfrm>
            <a:off x="6972976"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blz. 68</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r>
              <a:rPr lang="nl-NL" dirty="0"/>
              <a:t>Gods Koninkrijk is een </a:t>
            </a:r>
            <a:r>
              <a:rPr lang="nl-NL" i="1" dirty="0"/>
              <a:t>geestelijk</a:t>
            </a:r>
            <a:r>
              <a:rPr lang="nl-NL" dirty="0"/>
              <a:t> Koninkrijk</a:t>
            </a:r>
          </a:p>
          <a:p>
            <a:r>
              <a:rPr lang="nl-NL" dirty="0"/>
              <a:t>Dit gebed begint heel dichtbij; het is een persoonlijk gebed om de komst van Gods Koninkrijk in jouw hart</a:t>
            </a:r>
          </a:p>
          <a:p>
            <a:r>
              <a:rPr lang="nl-NL" dirty="0"/>
              <a:t>Als je onderdaan van het Koninkrijk van God bent, word je geregeerd door Gods Woord en Geest.</a:t>
            </a:r>
          </a:p>
          <a:p>
            <a:r>
              <a:rPr lang="nl-NL" dirty="0"/>
              <a:t>Deze bede richt zich ook op anderen, dichterbij of verder weg. Tot aan het einde van de aarde</a:t>
            </a:r>
          </a:p>
          <a:p>
            <a:r>
              <a:rPr lang="nl-NL" dirty="0"/>
              <a:t>Gods Koninkrijk is er al, maar nog niet volkomen.</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0434D-19D5-42A2-8051-CD459A770D3A}"/>
              </a:ext>
            </a:extLst>
          </p:cNvPr>
          <p:cNvSpPr>
            <a:spLocks noGrp="1"/>
          </p:cNvSpPr>
          <p:nvPr>
            <p:ph type="title"/>
          </p:nvPr>
        </p:nvSpPr>
        <p:spPr/>
        <p:txBody>
          <a:bodyPr/>
          <a:lstStyle/>
          <a:p>
            <a:r>
              <a:rPr lang="nl-NL" dirty="0"/>
              <a:t>Binnenkomer</a:t>
            </a:r>
          </a:p>
        </p:txBody>
      </p:sp>
      <p:sp>
        <p:nvSpPr>
          <p:cNvPr id="3" name="Tijdelijke aanduiding voor tekst 2">
            <a:extLst>
              <a:ext uri="{FF2B5EF4-FFF2-40B4-BE49-F238E27FC236}">
                <a16:creationId xmlns:a16="http://schemas.microsoft.com/office/drawing/2014/main" id="{6C7BB721-3FF7-4123-9272-12724C75556B}"/>
              </a:ext>
            </a:extLst>
          </p:cNvPr>
          <p:cNvSpPr>
            <a:spLocks noGrp="1"/>
          </p:cNvSpPr>
          <p:nvPr>
            <p:ph type="body" sz="quarter" idx="11"/>
          </p:nvPr>
        </p:nvSpPr>
        <p:spPr/>
        <p:txBody>
          <a:bodyPr>
            <a:normAutofit fontScale="70000" lnSpcReduction="20000"/>
          </a:bodyPr>
          <a:lstStyle/>
          <a:p>
            <a:r>
              <a:rPr lang="nl-NL" dirty="0"/>
              <a:t>Bespreek de foto met de trompet-spelende mensen (blz. 65)</a:t>
            </a:r>
          </a:p>
          <a:p>
            <a:pPr marL="285750" indent="-285750">
              <a:buFont typeface="Arial" panose="020B0604020202020204" pitchFamily="34" charset="0"/>
              <a:buChar char="•"/>
            </a:pPr>
            <a:r>
              <a:rPr lang="nl-NL" dirty="0"/>
              <a:t>Wat valt op? </a:t>
            </a:r>
          </a:p>
          <a:p>
            <a:pPr marL="285750" indent="-285750">
              <a:buFont typeface="Arial" panose="020B0604020202020204" pitchFamily="34" charset="0"/>
              <a:buChar char="•"/>
            </a:pPr>
            <a:r>
              <a:rPr lang="nl-NL" dirty="0"/>
              <a:t>Hoe zie je dat ze bij elkaar horen? </a:t>
            </a:r>
          </a:p>
          <a:p>
            <a:pPr marL="285750" indent="-285750">
              <a:buFont typeface="Arial" panose="020B0604020202020204" pitchFamily="34" charset="0"/>
              <a:buChar char="•"/>
            </a:pPr>
            <a:r>
              <a:rPr lang="nl-NL" dirty="0"/>
              <a:t>Welk doel hebben ze? </a:t>
            </a:r>
          </a:p>
          <a:p>
            <a:pPr marL="285750" indent="-285750">
              <a:buFont typeface="Arial" panose="020B0604020202020204" pitchFamily="34" charset="0"/>
              <a:buChar char="•"/>
            </a:pPr>
            <a:r>
              <a:rPr lang="nl-NL" dirty="0"/>
              <a:t>Naar wie luisteren zij? </a:t>
            </a:r>
          </a:p>
          <a:p>
            <a:pPr marL="285750" indent="-285750">
              <a:buFont typeface="Arial" panose="020B0604020202020204" pitchFamily="34" charset="0"/>
              <a:buChar char="•"/>
            </a:pPr>
            <a:r>
              <a:rPr lang="nl-NL" dirty="0"/>
              <a:t>Mogen ze zelf weten wat ze spelen/doen? </a:t>
            </a:r>
          </a:p>
          <a:p>
            <a:pPr marL="285750" indent="-285750">
              <a:buFont typeface="Arial" panose="020B0604020202020204" pitchFamily="34" charset="0"/>
              <a:buChar char="•"/>
            </a:pPr>
            <a:r>
              <a:rPr lang="nl-NL" dirty="0"/>
              <a:t>Wat zou er dan gebeuren? </a:t>
            </a:r>
          </a:p>
          <a:p>
            <a:r>
              <a:rPr lang="nl-NL" dirty="0"/>
              <a:t>Pas de voorgaande antwoorden eens toe op jezelf: </a:t>
            </a:r>
          </a:p>
          <a:p>
            <a:pPr marL="285750" indent="-285750">
              <a:buFont typeface="Arial" panose="020B0604020202020204" pitchFamily="34" charset="0"/>
              <a:buChar char="•"/>
            </a:pPr>
            <a:r>
              <a:rPr lang="nl-NL" dirty="0"/>
              <a:t>Zien anderen aan jou bij welk Koninkrijk je hoort? </a:t>
            </a:r>
          </a:p>
          <a:p>
            <a:pPr marL="285750" indent="-285750">
              <a:buFont typeface="Arial" panose="020B0604020202020204" pitchFamily="34" charset="0"/>
              <a:buChar char="•"/>
            </a:pPr>
            <a:r>
              <a:rPr lang="nl-NL" dirty="0"/>
              <a:t>Welk doel heb je dan? </a:t>
            </a:r>
          </a:p>
          <a:p>
            <a:pPr marL="285750" indent="-285750">
              <a:buFont typeface="Arial" panose="020B0604020202020204" pitchFamily="34" charset="0"/>
              <a:buChar char="•"/>
            </a:pPr>
            <a:r>
              <a:rPr lang="nl-NL" dirty="0"/>
              <a:t>Naar wie luister jij? </a:t>
            </a:r>
          </a:p>
          <a:p>
            <a:pPr marL="285750" indent="-285750">
              <a:buFont typeface="Arial" panose="020B0604020202020204" pitchFamily="34" charset="0"/>
              <a:buChar char="•"/>
            </a:pPr>
            <a:r>
              <a:rPr lang="nl-NL" dirty="0"/>
              <a:t>Mag je daarom zelf weten wat je doet? </a:t>
            </a:r>
          </a:p>
          <a:p>
            <a:pPr marL="285750" indent="-285750">
              <a:buFont typeface="Arial" panose="020B0604020202020204" pitchFamily="34" charset="0"/>
              <a:buChar char="•"/>
            </a:pPr>
            <a:r>
              <a:rPr lang="nl-NL" dirty="0"/>
              <a:t>Wat gebeurt er als je dat wel doet? </a:t>
            </a:r>
          </a:p>
          <a:p>
            <a:endParaRPr lang="nl-NL" dirty="0"/>
          </a:p>
          <a:p>
            <a:pPr marL="285750" indent="-285750">
              <a:buFont typeface="Arial" panose="020B0604020202020204" pitchFamily="34" charset="0"/>
              <a:buChar char="•"/>
            </a:pPr>
            <a:endParaRPr lang="nl-NL" dirty="0"/>
          </a:p>
          <a:p>
            <a:endParaRPr lang="nl-NL" dirty="0"/>
          </a:p>
        </p:txBody>
      </p:sp>
      <p:sp>
        <p:nvSpPr>
          <p:cNvPr id="4" name="Tijdelijke aanduiding voor verticale tekst 3">
            <a:extLst>
              <a:ext uri="{FF2B5EF4-FFF2-40B4-BE49-F238E27FC236}">
                <a16:creationId xmlns:a16="http://schemas.microsoft.com/office/drawing/2014/main" id="{3BC31F2A-C28C-423D-9DA7-A08149F13701}"/>
              </a:ext>
            </a:extLst>
          </p:cNvPr>
          <p:cNvSpPr>
            <a:spLocks noGrp="1"/>
          </p:cNvSpPr>
          <p:nvPr>
            <p:ph type="body" orient="vert" sz="quarter" idx="10"/>
          </p:nvPr>
        </p:nvSpPr>
        <p:spPr/>
        <p:txBody>
          <a:bodyPr/>
          <a:lstStyle/>
          <a:p>
            <a:r>
              <a:rPr lang="nl-NL" dirty="0"/>
              <a:t>Binnenkomer</a:t>
            </a:r>
          </a:p>
        </p:txBody>
      </p:sp>
      <p:pic>
        <p:nvPicPr>
          <p:cNvPr id="6" name="Tijdelijke aanduiding voor afbeelding 5">
            <a:extLst>
              <a:ext uri="{FF2B5EF4-FFF2-40B4-BE49-F238E27FC236}">
                <a16:creationId xmlns:a16="http://schemas.microsoft.com/office/drawing/2014/main" id="{7ABD24B3-89FA-4C3F-88E2-A536BF76BF72}"/>
              </a:ext>
            </a:extLst>
          </p:cNvPr>
          <p:cNvPicPr>
            <a:picLocks noGrp="1" noChangeAspect="1"/>
          </p:cNvPicPr>
          <p:nvPr>
            <p:ph type="pic" sz="quarter" idx="12"/>
          </p:nvPr>
        </p:nvPicPr>
        <p:blipFill>
          <a:blip r:embed="rId2"/>
          <a:srcRect l="9435" r="9435"/>
          <a:stretch>
            <a:fillRect/>
          </a:stretch>
        </p:blipFill>
        <p:spPr>
          <a:xfrm>
            <a:off x="6926263" y="190500"/>
            <a:ext cx="5013325" cy="6477000"/>
          </a:xfrm>
          <a:prstGeom prst="rect">
            <a:avLst/>
          </a:prstGeom>
        </p:spPr>
      </p:pic>
    </p:spTree>
    <p:extLst>
      <p:ext uri="{BB962C8B-B14F-4D97-AF65-F5344CB8AC3E}">
        <p14:creationId xmlns:p14="http://schemas.microsoft.com/office/powerpoint/2010/main" val="140718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1CF4F-AB9C-4084-BD19-94F745B4A7C5}"/>
              </a:ext>
            </a:extLst>
          </p:cNvPr>
          <p:cNvSpPr>
            <a:spLocks noGrp="1"/>
          </p:cNvSpPr>
          <p:nvPr>
            <p:ph type="title"/>
          </p:nvPr>
        </p:nvSpPr>
        <p:spPr/>
        <p:txBody>
          <a:bodyPr/>
          <a:lstStyle/>
          <a:p>
            <a:r>
              <a:rPr lang="nl-NL" dirty="0"/>
              <a:t>Vragen en stellingen</a:t>
            </a:r>
          </a:p>
        </p:txBody>
      </p:sp>
      <p:sp>
        <p:nvSpPr>
          <p:cNvPr id="3" name="Tijdelijke aanduiding voor tekst 2">
            <a:extLst>
              <a:ext uri="{FF2B5EF4-FFF2-40B4-BE49-F238E27FC236}">
                <a16:creationId xmlns:a16="http://schemas.microsoft.com/office/drawing/2014/main" id="{FCB3E5C3-52A9-4239-938F-FC3E97381741}"/>
              </a:ext>
            </a:extLst>
          </p:cNvPr>
          <p:cNvSpPr>
            <a:spLocks noGrp="1"/>
          </p:cNvSpPr>
          <p:nvPr>
            <p:ph type="body" sz="quarter" idx="11"/>
          </p:nvPr>
        </p:nvSpPr>
        <p:spPr/>
        <p:txBody>
          <a:bodyPr>
            <a:normAutofit/>
          </a:bodyPr>
          <a:lstStyle/>
          <a:p>
            <a:pPr marL="342900" indent="-342900">
              <a:buFont typeface="+mj-lt"/>
              <a:buAutoNum type="arabicPeriod"/>
            </a:pPr>
            <a:r>
              <a:rPr lang="nl-NL" dirty="0"/>
              <a:t>Zending en evangelisatie is onze opdracht tót de wederkomst van Christus. </a:t>
            </a:r>
          </a:p>
          <a:p>
            <a:pPr marL="342900" indent="-342900">
              <a:buFont typeface="+mj-lt"/>
              <a:buAutoNum type="arabicPeriod"/>
            </a:pPr>
            <a:r>
              <a:rPr lang="nl-NL" dirty="0"/>
              <a:t>Als Gods koninkrijk komt, gaat mijn koningschap eraan. Maar de teugels uit handen geven is wel het laatste wat een mens doet. </a:t>
            </a:r>
          </a:p>
          <a:p>
            <a:pPr marL="342900" indent="-342900">
              <a:buFont typeface="+mj-lt"/>
              <a:buAutoNum type="arabicPeriod"/>
            </a:pPr>
            <a:r>
              <a:rPr lang="nl-NL" dirty="0"/>
              <a:t>Hoe ervaar jij in jouw persoonlijke leven dat de duivel er alles aan doet om het koninkrijk van God te verstoren? </a:t>
            </a:r>
          </a:p>
          <a:p>
            <a:pPr marL="342900" indent="-342900">
              <a:buFont typeface="+mj-lt"/>
              <a:buAutoNum type="arabicPeriod"/>
            </a:pPr>
            <a:r>
              <a:rPr lang="nl-NL" dirty="0"/>
              <a:t>Noem eens een paar voorbeelden van manieren waarop de duivel het koninkrijk van God probeert te verstoren. Hoe ervaar jij dit in jouw persoonlijke leven? </a:t>
            </a:r>
          </a:p>
          <a:p>
            <a:pPr marL="342900" indent="-342900">
              <a:buFont typeface="+mj-lt"/>
              <a:buAutoNum type="arabicPeriod"/>
            </a:pPr>
            <a:r>
              <a:rPr lang="nl-NL" dirty="0"/>
              <a:t>Hoe kun jij heel concreet bijdragen aan de komst en de uitbreiding van Gods koninkrijk? </a:t>
            </a:r>
          </a:p>
          <a:p>
            <a:pPr marL="342900" indent="-342900">
              <a:buFont typeface="+mj-lt"/>
              <a:buAutoNum type="arabicPeriod"/>
            </a:pPr>
            <a:r>
              <a:rPr lang="nl-NL" dirty="0"/>
              <a:t>Bespreek bij het plaatje met de zandloper de eerste stelling en vraag de catechisanten hoe laat het is op de wereldklok als we de tekenen uit de Bijbel lezen uit bijvoorbeeld Mattheüs 24. </a:t>
            </a:r>
          </a:p>
          <a:p>
            <a:pPr marL="0" indent="0">
              <a:buNone/>
            </a:pPr>
            <a:endParaRPr lang="nl-NL" dirty="0"/>
          </a:p>
        </p:txBody>
      </p:sp>
    </p:spTree>
    <p:extLst>
      <p:ext uri="{BB962C8B-B14F-4D97-AF65-F5344CB8AC3E}">
        <p14:creationId xmlns:p14="http://schemas.microsoft.com/office/powerpoint/2010/main" val="31924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0434D-19D5-42A2-8051-CD459A770D3A}"/>
              </a:ext>
            </a:extLst>
          </p:cNvPr>
          <p:cNvSpPr>
            <a:spLocks noGrp="1"/>
          </p:cNvSpPr>
          <p:nvPr>
            <p:ph type="title"/>
          </p:nvPr>
        </p:nvSpPr>
        <p:spPr/>
        <p:txBody>
          <a:bodyPr/>
          <a:lstStyle/>
          <a:p>
            <a:r>
              <a:rPr lang="nl-NL" dirty="0"/>
              <a:t>Poster</a:t>
            </a:r>
          </a:p>
        </p:txBody>
      </p:sp>
      <p:sp>
        <p:nvSpPr>
          <p:cNvPr id="3" name="Tijdelijke aanduiding voor tekst 2">
            <a:extLst>
              <a:ext uri="{FF2B5EF4-FFF2-40B4-BE49-F238E27FC236}">
                <a16:creationId xmlns:a16="http://schemas.microsoft.com/office/drawing/2014/main" id="{6C7BB721-3FF7-4123-9272-12724C75556B}"/>
              </a:ext>
            </a:extLst>
          </p:cNvPr>
          <p:cNvSpPr>
            <a:spLocks noGrp="1"/>
          </p:cNvSpPr>
          <p:nvPr>
            <p:ph type="body" sz="quarter" idx="11"/>
          </p:nvPr>
        </p:nvSpPr>
        <p:spPr/>
        <p:txBody>
          <a:bodyPr>
            <a:normAutofit/>
          </a:bodyPr>
          <a:lstStyle/>
          <a:p>
            <a:pPr marL="285750" indent="-285750">
              <a:buFont typeface="Arial" panose="020B0604020202020204" pitchFamily="34" charset="0"/>
              <a:buChar char="•"/>
            </a:pPr>
            <a:r>
              <a:rPr lang="nl-NL" dirty="0"/>
              <a:t>Ontwerp een poster over het Koninkrijk van God. </a:t>
            </a:r>
          </a:p>
          <a:p>
            <a:pPr marL="285750" indent="-285750">
              <a:buFont typeface="Arial" panose="020B0604020202020204" pitchFamily="34" charset="0"/>
              <a:buChar char="•"/>
            </a:pPr>
            <a:r>
              <a:rPr lang="nl-NL" dirty="0"/>
              <a:t>Teken in het midden een groot rond met daarin de woorden ‘Koninkrijk van God’. </a:t>
            </a:r>
          </a:p>
          <a:p>
            <a:pPr marL="285750" indent="-285750">
              <a:buFont typeface="Arial" panose="020B0604020202020204" pitchFamily="34" charset="0"/>
              <a:buChar char="•"/>
            </a:pPr>
            <a:r>
              <a:rPr lang="nl-NL" dirty="0"/>
              <a:t>Schrijf of teken de zaken die je in Openbaring 7:9-17 leest. </a:t>
            </a:r>
          </a:p>
          <a:p>
            <a:pPr marL="285750" indent="-285750">
              <a:buFont typeface="Arial" panose="020B0604020202020204" pitchFamily="34" charset="0"/>
              <a:buChar char="•"/>
            </a:pPr>
            <a:endParaRPr lang="nl-NL" dirty="0"/>
          </a:p>
          <a:p>
            <a:endParaRPr lang="nl-NL" dirty="0"/>
          </a:p>
        </p:txBody>
      </p:sp>
      <p:sp>
        <p:nvSpPr>
          <p:cNvPr id="4" name="Tijdelijke aanduiding voor verticale tekst 3">
            <a:extLst>
              <a:ext uri="{FF2B5EF4-FFF2-40B4-BE49-F238E27FC236}">
                <a16:creationId xmlns:a16="http://schemas.microsoft.com/office/drawing/2014/main" id="{3BC31F2A-C28C-423D-9DA7-A08149F13701}"/>
              </a:ext>
            </a:extLst>
          </p:cNvPr>
          <p:cNvSpPr>
            <a:spLocks noGrp="1"/>
          </p:cNvSpPr>
          <p:nvPr>
            <p:ph type="body" orient="vert" sz="quarter" idx="10"/>
          </p:nvPr>
        </p:nvSpPr>
        <p:spPr/>
        <p:txBody>
          <a:bodyPr/>
          <a:lstStyle/>
          <a:p>
            <a:r>
              <a:rPr lang="nl-NL" dirty="0"/>
              <a:t>Verwerking</a:t>
            </a:r>
          </a:p>
        </p:txBody>
      </p:sp>
      <p:pic>
        <p:nvPicPr>
          <p:cNvPr id="7172" name="Picture 4" descr="Picture, Frame, Canvas, Card, Paper, Blank, Flower">
            <a:extLst>
              <a:ext uri="{FF2B5EF4-FFF2-40B4-BE49-F238E27FC236}">
                <a16:creationId xmlns:a16="http://schemas.microsoft.com/office/drawing/2014/main" id="{72C7054F-2D88-4A9D-B825-997E9977C074}"/>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354" t="-26910" r="10316" b="-46151"/>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07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0434D-19D5-42A2-8051-CD459A770D3A}"/>
              </a:ext>
            </a:extLst>
          </p:cNvPr>
          <p:cNvSpPr>
            <a:spLocks noGrp="1"/>
          </p:cNvSpPr>
          <p:nvPr>
            <p:ph type="title"/>
          </p:nvPr>
        </p:nvSpPr>
        <p:spPr/>
        <p:txBody>
          <a:bodyPr/>
          <a:lstStyle/>
          <a:p>
            <a:r>
              <a:rPr lang="nl-NL" dirty="0"/>
              <a:t>Presentatie</a:t>
            </a:r>
          </a:p>
        </p:txBody>
      </p:sp>
      <p:sp>
        <p:nvSpPr>
          <p:cNvPr id="3" name="Tijdelijke aanduiding voor tekst 2">
            <a:extLst>
              <a:ext uri="{FF2B5EF4-FFF2-40B4-BE49-F238E27FC236}">
                <a16:creationId xmlns:a16="http://schemas.microsoft.com/office/drawing/2014/main" id="{6C7BB721-3FF7-4123-9272-12724C75556B}"/>
              </a:ext>
            </a:extLst>
          </p:cNvPr>
          <p:cNvSpPr>
            <a:spLocks noGrp="1"/>
          </p:cNvSpPr>
          <p:nvPr>
            <p:ph type="body" sz="quarter" idx="11"/>
          </p:nvPr>
        </p:nvSpPr>
        <p:spPr/>
        <p:txBody>
          <a:bodyPr>
            <a:normAutofit/>
          </a:bodyPr>
          <a:lstStyle/>
          <a:p>
            <a:r>
              <a:rPr lang="nl-NL" dirty="0"/>
              <a:t>Geef in tweetallen een presentatie over hoe jullie het Koninkrijk van God voor jullie zien. Stel jezelf daarbij de volgende vragen: </a:t>
            </a:r>
          </a:p>
          <a:p>
            <a:r>
              <a:rPr lang="nl-NL" dirty="0"/>
              <a:t>1. Omschrijf wat je ziet/waar je aan denkt bij het Koninkrijk van God. </a:t>
            </a:r>
          </a:p>
          <a:p>
            <a:r>
              <a:rPr lang="nl-NL" dirty="0"/>
              <a:t>2. Omschrijf wat je ziet/waar je aan denkt welke mensen er bij het Koninkrijk van God horen. </a:t>
            </a:r>
          </a:p>
          <a:p>
            <a:r>
              <a:rPr lang="nl-NL" dirty="0"/>
              <a:t>3. Omschrijf hoe je burger van het Koninkrijk van God kunt worden. </a:t>
            </a:r>
          </a:p>
          <a:p>
            <a:pPr marL="285750" indent="-285750">
              <a:buFont typeface="Arial" panose="020B0604020202020204" pitchFamily="34" charset="0"/>
              <a:buChar char="•"/>
            </a:pPr>
            <a:endParaRPr lang="nl-NL" dirty="0"/>
          </a:p>
          <a:p>
            <a:endParaRPr lang="nl-NL" dirty="0"/>
          </a:p>
        </p:txBody>
      </p:sp>
      <p:sp>
        <p:nvSpPr>
          <p:cNvPr id="4" name="Tijdelijke aanduiding voor verticale tekst 3">
            <a:extLst>
              <a:ext uri="{FF2B5EF4-FFF2-40B4-BE49-F238E27FC236}">
                <a16:creationId xmlns:a16="http://schemas.microsoft.com/office/drawing/2014/main" id="{3BC31F2A-C28C-423D-9DA7-A08149F13701}"/>
              </a:ext>
            </a:extLst>
          </p:cNvPr>
          <p:cNvSpPr>
            <a:spLocks noGrp="1"/>
          </p:cNvSpPr>
          <p:nvPr>
            <p:ph type="body" orient="vert" sz="quarter" idx="10"/>
          </p:nvPr>
        </p:nvSpPr>
        <p:spPr/>
        <p:txBody>
          <a:bodyPr/>
          <a:lstStyle/>
          <a:p>
            <a:r>
              <a:rPr lang="nl-NL" dirty="0"/>
              <a:t>Verwerking</a:t>
            </a:r>
          </a:p>
        </p:txBody>
      </p:sp>
      <p:pic>
        <p:nvPicPr>
          <p:cNvPr id="8194" name="Picture 2" descr="Teacher, Cartoon, Board, Chalkboard, Class, Person">
            <a:extLst>
              <a:ext uri="{FF2B5EF4-FFF2-40B4-BE49-F238E27FC236}">
                <a16:creationId xmlns:a16="http://schemas.microsoft.com/office/drawing/2014/main" id="{260644F4-EB53-4A85-B4BC-03A76B5DCCC2}"/>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t="-38845" b="-54288"/>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7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 145:5</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Openbaring</a:t>
            </a:r>
            <a:r>
              <a:rPr lang="en-US" dirty="0"/>
              <a:t> 7:9-17</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Bespreek</a:t>
            </a:r>
            <a:r>
              <a:rPr lang="en-US" dirty="0"/>
              <a:t> de </a:t>
            </a:r>
            <a:r>
              <a:rPr lang="en-US" dirty="0" err="1"/>
              <a:t>vragen</a:t>
            </a:r>
            <a:r>
              <a:rPr lang="en-US" dirty="0"/>
              <a:t> </a:t>
            </a:r>
            <a:r>
              <a:rPr lang="en-US" dirty="0" err="1"/>
              <a:t>bij</a:t>
            </a:r>
            <a:r>
              <a:rPr lang="en-US" dirty="0"/>
              <a:t> de </a:t>
            </a:r>
            <a:r>
              <a:rPr lang="en-US" dirty="0" err="1"/>
              <a:t>Bijbelstudie</a:t>
            </a:r>
            <a:r>
              <a:rPr lang="en-US" dirty="0"/>
              <a:t> op </a:t>
            </a:r>
            <a:r>
              <a:rPr lang="en-US" dirty="0" err="1"/>
              <a:t>blz</a:t>
            </a:r>
            <a:r>
              <a:rPr lang="en-US" dirty="0"/>
              <a:t>. 65</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er bedoeld wordt met de bede ‘Uw Koninkrijk kome’.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de Heere mijn hart en mijn leven regeert en dat ik met deze vraag om de komst en uitbreiding van Gods Koninkrijk.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aangeven op welke manier ik de komst van Gods Koninkrijk wereldwijd kan (helpen) bevorderen. </a:t>
            </a:r>
          </a:p>
        </p:txBody>
      </p:sp>
    </p:spTree>
    <p:extLst>
      <p:ext uri="{BB962C8B-B14F-4D97-AF65-F5344CB8AC3E}">
        <p14:creationId xmlns:p14="http://schemas.microsoft.com/office/powerpoint/2010/main" val="240727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26" name="Picture 2" descr="Crown, Kings, Bavaria, Germany, Europe, Jewelry, Power">
            <a:extLst>
              <a:ext uri="{FF2B5EF4-FFF2-40B4-BE49-F238E27FC236}">
                <a16:creationId xmlns:a16="http://schemas.microsoft.com/office/drawing/2014/main" id="{EEFD01A3-165A-4CD7-B465-0D56A8743653}"/>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11" r="2411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Gods </a:t>
            </a:r>
            <a:r>
              <a:rPr lang="en-US" dirty="0" err="1"/>
              <a:t>Koninkrijk</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sz="1800" dirty="0">
                <a:solidFill>
                  <a:prstClr val="black"/>
                </a:solidFill>
                <a:latin typeface="Calibri" panose="020F0502020204030204"/>
              </a:rPr>
              <a:t>Lees het stukje op blz. 66</a:t>
            </a:r>
          </a:p>
          <a:p>
            <a:pPr marL="285750" lvl="0" indent="-285750">
              <a:buFont typeface="Arial" panose="020B0604020202020204" pitchFamily="34" charset="0"/>
              <a:buChar char="•"/>
            </a:pPr>
            <a:r>
              <a:rPr lang="nl-NL" sz="1800" dirty="0">
                <a:solidFill>
                  <a:prstClr val="black"/>
                </a:solidFill>
                <a:latin typeface="Calibri" panose="020F0502020204030204"/>
              </a:rPr>
              <a:t>Wat bidden wij met het gebed: </a:t>
            </a:r>
            <a:r>
              <a:rPr lang="nl-NL" sz="1800" i="1" dirty="0">
                <a:solidFill>
                  <a:prstClr val="black"/>
                </a:solidFill>
                <a:latin typeface="Calibri" panose="020F0502020204030204"/>
              </a:rPr>
              <a:t>Uw Koninkrijk kome?</a:t>
            </a:r>
          </a:p>
          <a:p>
            <a:pPr marL="285750" lvl="0" indent="-285750">
              <a:buFont typeface="Arial" panose="020B0604020202020204" pitchFamily="34" charset="0"/>
              <a:buChar char="•"/>
            </a:pPr>
            <a:r>
              <a:rPr lang="nl-NL" sz="1800" dirty="0">
                <a:solidFill>
                  <a:prstClr val="black"/>
                </a:solidFill>
                <a:latin typeface="Calibri" panose="020F0502020204030204"/>
              </a:rPr>
              <a:t>Wat bedoelen we met het </a:t>
            </a:r>
            <a:r>
              <a:rPr lang="nl-NL" sz="1800" i="1" dirty="0">
                <a:solidFill>
                  <a:prstClr val="black"/>
                </a:solidFill>
                <a:latin typeface="Calibri" panose="020F0502020204030204"/>
              </a:rPr>
              <a:t>Koninkrijk</a:t>
            </a:r>
            <a:r>
              <a:rPr lang="nl-NL" sz="1800" dirty="0">
                <a:solidFill>
                  <a:prstClr val="black"/>
                </a:solidFill>
                <a:latin typeface="Calibri" panose="020F0502020204030204"/>
              </a:rPr>
              <a:t> van God?</a:t>
            </a: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a:t>
            </a:r>
            <a:endParaRPr lang="nl-NL" dirty="0"/>
          </a:p>
        </p:txBody>
      </p:sp>
      <p:pic>
        <p:nvPicPr>
          <p:cNvPr id="2050" name="Picture 2" descr="King Willem Alexander, Queen Maxima, Netherlands">
            <a:extLst>
              <a:ext uri="{FF2B5EF4-FFF2-40B4-BE49-F238E27FC236}">
                <a16:creationId xmlns:a16="http://schemas.microsoft.com/office/drawing/2014/main" id="{A4753D2F-576C-489E-B4EB-025B98F953A6}"/>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3952" t="-410" r="44430" b="410"/>
          <a:stretch/>
        </p:blipFill>
        <p:spPr bwMode="auto">
          <a:xfrm flipH="1">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Persoonlijk gebed</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66</a:t>
            </a:r>
          </a:p>
          <a:p>
            <a:pPr marL="285750" indent="-285750">
              <a:buFont typeface="Arial" panose="020B0604020202020204" pitchFamily="34" charset="0"/>
              <a:buChar char="•"/>
            </a:pPr>
            <a:r>
              <a:rPr lang="nl-NL" dirty="0">
                <a:solidFill>
                  <a:prstClr val="black"/>
                </a:solidFill>
                <a:latin typeface="Calibri" panose="020F0502020204030204"/>
              </a:rPr>
              <a:t>Wat bid je voor jezelf met het gebed: </a:t>
            </a:r>
            <a:r>
              <a:rPr lang="nl-NL" i="1" dirty="0">
                <a:solidFill>
                  <a:prstClr val="black"/>
                </a:solidFill>
                <a:latin typeface="Calibri" panose="020F0502020204030204"/>
              </a:rPr>
              <a:t>Uw Koninkrijk kome</a:t>
            </a:r>
            <a:r>
              <a:rPr lang="nl-NL" dirty="0">
                <a:solidFill>
                  <a:prstClr val="black"/>
                </a:solidFill>
                <a:latin typeface="Calibri" panose="020F0502020204030204"/>
              </a:rPr>
              <a:t>?</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a:t>
            </a:r>
          </a:p>
        </p:txBody>
      </p:sp>
      <p:pic>
        <p:nvPicPr>
          <p:cNvPr id="3074" name="Picture 2" descr="Buffer, Passport, Travel, Boundary, Customs">
            <a:extLst>
              <a:ext uri="{FF2B5EF4-FFF2-40B4-BE49-F238E27FC236}">
                <a16:creationId xmlns:a16="http://schemas.microsoft.com/office/drawing/2014/main" id="{10205A39-CEB6-4A4F-A1EF-55FE6C49D2A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6893" r="2689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Door Woord en Geest</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solidFill>
                  <a:prstClr val="black"/>
                </a:solidFill>
                <a:latin typeface="Calibri" panose="020F0502020204030204"/>
              </a:rPr>
              <a:t>Lees het stukje op blz. 66</a:t>
            </a:r>
          </a:p>
          <a:p>
            <a:pPr marL="285750" indent="-285750">
              <a:buFont typeface="Arial" panose="020B0604020202020204" pitchFamily="34" charset="0"/>
              <a:buChar char="•"/>
            </a:pPr>
            <a:r>
              <a:rPr lang="nl-NL" sz="1800" dirty="0">
                <a:solidFill>
                  <a:prstClr val="black"/>
                </a:solidFill>
                <a:latin typeface="Calibri" panose="020F0502020204030204"/>
              </a:rPr>
              <a:t>Hoe regeert God Zijn onderdanen?</a:t>
            </a:r>
          </a:p>
          <a:p>
            <a:pPr marL="285750" indent="-285750">
              <a:buFont typeface="Arial" panose="020B0604020202020204" pitchFamily="34" charset="0"/>
              <a:buChar char="•"/>
            </a:pPr>
            <a:endParaRPr lang="nl-NL" sz="1800"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a:t>
            </a:r>
          </a:p>
        </p:txBody>
      </p:sp>
      <p:pic>
        <p:nvPicPr>
          <p:cNvPr id="4098" name="Picture 2" descr="Book, Bible, Bible Study, Open Bible, Reading, Hands">
            <a:extLst>
              <a:ext uri="{FF2B5EF4-FFF2-40B4-BE49-F238E27FC236}">
                <a16:creationId xmlns:a16="http://schemas.microsoft.com/office/drawing/2014/main" id="{EBCF1F66-A4C1-41DF-9DEE-3DCCAE76796E}"/>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2538" r="225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dirty="0"/>
              <a:t>Gebed voor de wereld</a:t>
            </a:r>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66</a:t>
            </a:r>
          </a:p>
          <a:p>
            <a:pPr marL="285750" indent="-285750">
              <a:buFont typeface="Arial" panose="020B0604020202020204" pitchFamily="34" charset="0"/>
              <a:buChar char="•"/>
            </a:pPr>
            <a:r>
              <a:rPr lang="nl-NL" dirty="0">
                <a:solidFill>
                  <a:prstClr val="black"/>
                </a:solidFill>
                <a:latin typeface="Calibri" panose="020F0502020204030204"/>
              </a:rPr>
              <a:t>Wat bid je voor de wereld met het gebed: </a:t>
            </a:r>
            <a:r>
              <a:rPr lang="nl-NL" i="1" dirty="0">
                <a:solidFill>
                  <a:prstClr val="black"/>
                </a:solidFill>
                <a:latin typeface="Calibri" panose="020F0502020204030204"/>
              </a:rPr>
              <a:t>Uw Koninkrijk kome</a:t>
            </a:r>
            <a:r>
              <a:rPr lang="nl-NL" dirty="0">
                <a:solidFill>
                  <a:prstClr val="black"/>
                </a:solidFill>
                <a:latin typeface="Calibri" panose="020F0502020204030204"/>
              </a:rPr>
              <a:t>?</a:t>
            </a:r>
          </a:p>
          <a:p>
            <a:pPr marL="285750" indent="-285750">
              <a:buFont typeface="Arial" panose="020B0604020202020204" pitchFamily="34" charset="0"/>
              <a:buChar char="•"/>
            </a:pPr>
            <a:endParaRPr lang="nl-NL" dirty="0">
              <a:solidFill>
                <a:prstClr val="black"/>
              </a:solidFill>
              <a:latin typeface="Calibri" panose="020F0502020204030204"/>
            </a:endParaRPr>
          </a:p>
          <a:p>
            <a:pPr marL="285750" indent="-285750">
              <a:buFont typeface="Arial" panose="020B0604020202020204" pitchFamily="34" charset="0"/>
              <a:buChar char="•"/>
            </a:pPr>
            <a:endParaRPr lang="nl-NL" sz="16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a:t>
            </a:r>
          </a:p>
        </p:txBody>
      </p:sp>
      <p:pic>
        <p:nvPicPr>
          <p:cNvPr id="5122" name="Picture 2" descr="Sunrise, Space, Outer Space, Globe, World, Earth, Flare">
            <a:extLst>
              <a:ext uri="{FF2B5EF4-FFF2-40B4-BE49-F238E27FC236}">
                <a16:creationId xmlns:a16="http://schemas.microsoft.com/office/drawing/2014/main" id="{2C8BF3CA-B313-4DFF-9E72-FF44EC6FA4C0}"/>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30643" r="306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C730CC68-798B-448F-9E5E-9C051563D6E3}"/>
</file>

<file path=customXml/itemProps2.xml><?xml version="1.0" encoding="utf-8"?>
<ds:datastoreItem xmlns:ds="http://schemas.openxmlformats.org/officeDocument/2006/customXml" ds:itemID="{19451F51-D9BD-44B9-B2F5-AA3DA720C279}"/>
</file>

<file path=customXml/itemProps3.xml><?xml version="1.0" encoding="utf-8"?>
<ds:datastoreItem xmlns:ds="http://schemas.openxmlformats.org/officeDocument/2006/customXml" ds:itemID="{3E69ED2A-B688-4F4E-860B-0973950B3D44}"/>
</file>

<file path=docProps/app.xml><?xml version="1.0" encoding="utf-8"?>
<Properties xmlns="http://schemas.openxmlformats.org/officeDocument/2006/extended-properties" xmlns:vt="http://schemas.openxmlformats.org/officeDocument/2006/docPropsVTypes">
  <Template>LeerMij-catechesatiemethode-HHJO</Template>
  <TotalTime>520</TotalTime>
  <Words>674</Words>
  <Application>Microsoft Office PowerPoint</Application>
  <PresentationFormat>Breedbeeld</PresentationFormat>
  <Paragraphs>91</Paragraphs>
  <Slides>17</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ITC Officina Serif Std Book</vt:lpstr>
      <vt:lpstr>Segoe UI</vt:lpstr>
      <vt:lpstr>Office-thema</vt:lpstr>
      <vt:lpstr>Het gebed</vt:lpstr>
      <vt:lpstr>Opening</vt:lpstr>
      <vt:lpstr>Bijbelstudie</vt:lpstr>
      <vt:lpstr>Doelen</vt:lpstr>
      <vt:lpstr>Binnenkomer</vt:lpstr>
      <vt:lpstr>Gods Koninkrijk</vt:lpstr>
      <vt:lpstr>Persoonlijk gebed</vt:lpstr>
      <vt:lpstr>Door Woord en Geest</vt:lpstr>
      <vt:lpstr>Gebed voor de wereld</vt:lpstr>
      <vt:lpstr>Reeds en nog niet</vt:lpstr>
      <vt:lpstr>Verwerkingsvragen</vt:lpstr>
      <vt:lpstr>Samenvatting</vt:lpstr>
      <vt:lpstr>Huiswerk volgende keer</vt:lpstr>
      <vt:lpstr>Binnenkomer</vt:lpstr>
      <vt:lpstr>Vragen en stellingen</vt:lpstr>
      <vt:lpstr>Poster</vt:lpstr>
      <vt:lpstr>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111</cp:revision>
  <dcterms:created xsi:type="dcterms:W3CDTF">2018-01-11T12:38:21Z</dcterms:created>
  <dcterms:modified xsi:type="dcterms:W3CDTF">2018-10-08T15:05:58Z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