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75" r:id="rId11"/>
    <p:sldId id="266" r:id="rId12"/>
    <p:sldId id="267" r:id="rId13"/>
    <p:sldId id="268" r:id="rId14"/>
    <p:sldId id="280" r:id="rId15"/>
    <p:sldId id="281" r:id="rId16"/>
    <p:sldId id="282" r:id="rId17"/>
    <p:sldId id="28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90" d="100"/>
          <a:sy n="90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19-10-2018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Jezus zegt in Johannes 13:16: ‘Een dienstknecht is niet meerder dan zijn heer, noch een gezant meerder, dan die hem gezonden heeft.’ Schrijf naar aanleiding van deze woorden de volgende stelling op het bord: ‘Het is een goed teken als een christen verdrukt wordt’. Laat de catechisanten hierop reageren.</a:t>
            </a:r>
          </a:p>
          <a:p>
            <a:pPr algn="just">
              <a:spcAft>
                <a:spcPts val="0"/>
              </a:spcAft>
            </a:pPr>
            <a:endParaRPr lang="nl-NL" sz="1200" dirty="0">
              <a:solidFill>
                <a:srgbClr val="000000"/>
              </a:solidFill>
              <a:effectLst/>
              <a:latin typeface="Helvetica" panose="020B0604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9339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999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92314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is een mooie verwerking om een aantal verzen van het lied ‘Vaste rots van mijn behoud’ of ‘Het wachtwoord der hervormers’ samen te leren.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36725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Afbeelding: Overeenkomst waarbij betaald wordt. Zo is Christus’ offer een overeenkomst waarbij betaald wordt. Niet met geld, maar met Zijn bloed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721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Christus’ lijden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8A7EA-5696-4040-86B9-C2EAF91E0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De </a:t>
            </a:r>
            <a:r>
              <a:rPr lang="nl-NL"/>
              <a:t>vervloekte dood?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BF39CAC-9B11-47A2-AC26-BD563EBA6B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78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is de kruisdood een vervloekte dood?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moest de Heere Jezus een vervloekte dood sterven?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662B618-8F31-4277-A23D-14808099FC5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3A37F88-6405-400D-9B17-26F6E8205628}"/>
              </a:ext>
            </a:extLst>
          </p:cNvPr>
          <p:cNvSpPr/>
          <p:nvPr/>
        </p:nvSpPr>
        <p:spPr>
          <a:xfrm>
            <a:off x="8826910" y="1396800"/>
            <a:ext cx="129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Verlossing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6919D3DF-8D05-4E80-A270-DFE4307A7252}"/>
              </a:ext>
            </a:extLst>
          </p:cNvPr>
          <p:cNvSpPr/>
          <p:nvPr/>
        </p:nvSpPr>
        <p:spPr>
          <a:xfrm>
            <a:off x="7608168" y="4131747"/>
            <a:ext cx="971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Ellende</a:t>
            </a:r>
            <a:endParaRPr lang="nl-NL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A1541E9A-8191-4EFA-B67C-FDE5BF1A6128}"/>
              </a:ext>
            </a:extLst>
          </p:cNvPr>
          <p:cNvSpPr/>
          <p:nvPr/>
        </p:nvSpPr>
        <p:spPr>
          <a:xfrm>
            <a:off x="10128662" y="4131747"/>
            <a:ext cx="1699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>
                <a:solidFill>
                  <a:srgbClr val="FFFFFF"/>
                </a:solidFill>
                <a:latin typeface="SegoeUI-Bold"/>
              </a:rPr>
              <a:t>Dankbaarheid</a:t>
            </a:r>
            <a:endParaRPr lang="nl-NL" dirty="0"/>
          </a:p>
        </p:txBody>
      </p:sp>
      <p:pic>
        <p:nvPicPr>
          <p:cNvPr id="1026" name="Picture 2" descr="Banner, Header, Cross, Pray, Faith, Christianity">
            <a:extLst>
              <a:ext uri="{FF2B5EF4-FFF2-40B4-BE49-F238E27FC236}">
                <a16:creationId xmlns:a16="http://schemas.microsoft.com/office/drawing/2014/main" id="{8DDD1E93-5500-4475-A933-C079FA7A1AE7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t="-23650" r="63708" b="-3355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08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80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Gods toorn is realiteit.</a:t>
            </a:r>
          </a:p>
          <a:p>
            <a:r>
              <a:rPr lang="nl-NL" dirty="0"/>
              <a:t>Jezus is de enige losprijs waardoor wij verlost kunnen worden.</a:t>
            </a:r>
          </a:p>
          <a:p>
            <a:r>
              <a:rPr lang="nl-NL" dirty="0"/>
              <a:t>Het onrecht van Pilatus heeft een plaats in het heilsplan van God.</a:t>
            </a:r>
          </a:p>
          <a:p>
            <a:r>
              <a:rPr lang="nl-NL" dirty="0"/>
              <a:t>De kruisdood is een zware dood, Jezus neemt de plaats van de </a:t>
            </a:r>
            <a:r>
              <a:rPr lang="nl-NL" dirty="0" err="1"/>
              <a:t>Zijnenin</a:t>
            </a:r>
            <a:r>
              <a:rPr lang="nl-NL" dirty="0"/>
              <a:t>.</a:t>
            </a:r>
          </a:p>
          <a:p>
            <a:r>
              <a:rPr lang="nl-NL" dirty="0"/>
              <a:t>5. Als wij belijden dat wij onszelf niet meer kunnen opknappen, krijgen wij Jezus nodig als de gekruisigde Middelaar.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277B4BE-4D05-46A4-9E26-1C41F5E15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5039560-DB13-4C79-84F1-48F110B307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Stelling: Het is een goed teken als een christen verdrukt wordt</a:t>
            </a:r>
          </a:p>
        </p:txBody>
      </p:sp>
      <p:pic>
        <p:nvPicPr>
          <p:cNvPr id="2050" name="Picture 2" descr="Concentration Camp, War, Second World War, Barbed Wire">
            <a:extLst>
              <a:ext uri="{FF2B5EF4-FFF2-40B4-BE49-F238E27FC236}">
                <a16:creationId xmlns:a16="http://schemas.microsoft.com/office/drawing/2014/main" id="{1C7EA0FA-80D8-4928-BF26-D28A582EDA7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r="241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57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9650D-B4A4-441D-8A84-57450B68F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Elfje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BF29D37-D96D-4F75-9431-B0687249F7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een elfje waarin je uitdrukking geeft aan de betekenis van het lijden van Christus voor jou persoonlijk.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 – 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 – woord – 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 – woord – woord – woord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 </a:t>
            </a:r>
          </a:p>
          <a:p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0786E7B7-61D6-409F-A507-CD46E411D484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Write, Poet, Poetic, Feather, Pen, Hand, Letters, Paper">
            <a:extLst>
              <a:ext uri="{FF2B5EF4-FFF2-40B4-BE49-F238E27FC236}">
                <a16:creationId xmlns:a16="http://schemas.microsoft.com/office/drawing/2014/main" id="{73DDAE84-5628-4A2F-8B18-2077880F0F6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9" r="2644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4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ECE85-79C6-4B17-A1D1-73593BECD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Handletteren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52B1D17-77A6-42CB-9DC3-1D850257B5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betekent het lijden en sterven van Christus voor jou?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Probeer dit in 5-10 woorden te zeggen.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Schrijf vervolgens deze boodschap creatief op een A4-papier op.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193F06C-50FB-47A0-89F4-20BC49C4D05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Writing Pad, Hand, Coolie, Envelope, Coffee, Table">
            <a:extLst>
              <a:ext uri="{FF2B5EF4-FFF2-40B4-BE49-F238E27FC236}">
                <a16:creationId xmlns:a16="http://schemas.microsoft.com/office/drawing/2014/main" id="{D6FF16AF-55EB-4C80-892B-DE6DAB73BD4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9" t="164" r="23117" b="-164"/>
          <a:stretch/>
        </p:blipFill>
        <p:spPr bwMode="auto">
          <a:xfrm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29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41CF38-7BA9-4D81-80EA-A02B0895F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Zingen: Vaste Rots van mijn behoud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5F5CC94D-0E8A-4854-81F7-9730D677D8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3024336" cy="3168650"/>
          </a:xfrm>
        </p:spPr>
        <p:txBody>
          <a:bodyPr/>
          <a:lstStyle/>
          <a:p>
            <a:r>
              <a:rPr lang="nl-NL" dirty="0"/>
              <a:t>1. Vaste rots van mijn behoud,</a:t>
            </a:r>
            <a:br>
              <a:rPr lang="nl-NL" dirty="0"/>
            </a:br>
            <a:r>
              <a:rPr lang="nl-NL" dirty="0"/>
              <a:t>als de zonde mij benauwt,</a:t>
            </a:r>
            <a:br>
              <a:rPr lang="nl-NL" dirty="0"/>
            </a:br>
            <a:r>
              <a:rPr lang="nl-NL" dirty="0"/>
              <a:t>laat mij steunen op uw trouw,</a:t>
            </a:r>
            <a:br>
              <a:rPr lang="nl-NL" dirty="0"/>
            </a:br>
            <a:r>
              <a:rPr lang="nl-NL" dirty="0"/>
              <a:t>laat mij rusten in uw </a:t>
            </a:r>
            <a:r>
              <a:rPr lang="nl-NL" dirty="0" err="1"/>
              <a:t>schauw</a:t>
            </a:r>
            <a:r>
              <a:rPr lang="nl-NL" dirty="0"/>
              <a:t>,</a:t>
            </a:r>
            <a:br>
              <a:rPr lang="nl-NL" dirty="0"/>
            </a:br>
            <a:r>
              <a:rPr lang="nl-NL" dirty="0"/>
              <a:t>waar het bloed door u gestort,</a:t>
            </a:r>
            <a:br>
              <a:rPr lang="nl-NL" dirty="0"/>
            </a:br>
            <a:r>
              <a:rPr lang="nl-NL" dirty="0"/>
              <a:t>mij de bron des levens wordt.</a:t>
            </a:r>
          </a:p>
          <a:p>
            <a:r>
              <a:rPr lang="nl-NL" dirty="0"/>
              <a:t>2. Jezus, niet mijn eigen kracht,</a:t>
            </a:r>
            <a:br>
              <a:rPr lang="nl-NL" dirty="0"/>
            </a:br>
            <a:r>
              <a:rPr lang="nl-NL" dirty="0"/>
              <a:t>niet het werk door mij volbracht,</a:t>
            </a:r>
            <a:br>
              <a:rPr lang="nl-NL" dirty="0"/>
            </a:br>
            <a:r>
              <a:rPr lang="nl-NL" dirty="0"/>
              <a:t>niet het offer dat ik breng,</a:t>
            </a:r>
            <a:br>
              <a:rPr lang="nl-NL" dirty="0"/>
            </a:br>
            <a:r>
              <a:rPr lang="nl-NL" dirty="0"/>
              <a:t>niet de tranen die ik pleng,</a:t>
            </a:r>
            <a:br>
              <a:rPr lang="nl-NL" dirty="0"/>
            </a:br>
            <a:r>
              <a:rPr lang="nl-NL" dirty="0"/>
              <a:t>schoon ik ganse nachten ween,</a:t>
            </a:r>
            <a:br>
              <a:rPr lang="nl-NL" dirty="0"/>
            </a:br>
            <a:r>
              <a:rPr lang="nl-NL" dirty="0"/>
              <a:t>kunnen redden, Gij alleen.</a:t>
            </a:r>
            <a:br>
              <a:rPr lang="nl-NL" dirty="0"/>
            </a:br>
            <a:endParaRPr lang="nl-NL" dirty="0"/>
          </a:p>
        </p:txBody>
      </p:sp>
      <p:sp>
        <p:nvSpPr>
          <p:cNvPr id="8" name="Tijdelijke aanduiding voor verticale tekst 7">
            <a:extLst>
              <a:ext uri="{FF2B5EF4-FFF2-40B4-BE49-F238E27FC236}">
                <a16:creationId xmlns:a16="http://schemas.microsoft.com/office/drawing/2014/main" id="{6E2FB7ED-E2DE-44D4-B523-7A259915B423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1B09B8D6-6433-460B-BEA4-302A99F128A6}"/>
              </a:ext>
            </a:extLst>
          </p:cNvPr>
          <p:cNvSpPr txBox="1">
            <a:spLocks/>
          </p:cNvSpPr>
          <p:nvPr/>
        </p:nvSpPr>
        <p:spPr>
          <a:xfrm>
            <a:off x="6240016" y="2724520"/>
            <a:ext cx="3024336" cy="316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2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1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3. Zie, ik breng voor mijn behoud</a:t>
            </a:r>
            <a:br>
              <a:rPr lang="nl-NL" dirty="0"/>
            </a:br>
            <a:r>
              <a:rPr lang="nl-NL" dirty="0"/>
              <a:t>U geen wierook, </a:t>
            </a:r>
            <a:r>
              <a:rPr lang="nl-NL" dirty="0" err="1"/>
              <a:t>mirr</a:t>
            </a:r>
            <a:r>
              <a:rPr lang="nl-NL" dirty="0"/>
              <a:t>' of goud;</a:t>
            </a:r>
            <a:br>
              <a:rPr lang="nl-NL" dirty="0"/>
            </a:br>
            <a:r>
              <a:rPr lang="nl-NL" dirty="0"/>
              <a:t>moede kom ik, arm en naakt,</a:t>
            </a:r>
            <a:br>
              <a:rPr lang="nl-NL" dirty="0"/>
            </a:br>
            <a:r>
              <a:rPr lang="nl-NL" dirty="0"/>
              <a:t>tot de God, die zalig maakt,</a:t>
            </a:r>
            <a:br>
              <a:rPr lang="nl-NL" dirty="0"/>
            </a:br>
            <a:r>
              <a:rPr lang="nl-NL" dirty="0"/>
              <a:t>die de arme kleedt en voedt,</a:t>
            </a:r>
            <a:br>
              <a:rPr lang="nl-NL" dirty="0"/>
            </a:br>
            <a:r>
              <a:rPr lang="nl-NL" dirty="0"/>
              <a:t>die de zondaar leven doet.</a:t>
            </a:r>
          </a:p>
          <a:p>
            <a:r>
              <a:rPr lang="nl-NL" dirty="0"/>
              <a:t>4. Eenmaal als de stonde slaat,</a:t>
            </a:r>
            <a:br>
              <a:rPr lang="nl-NL" dirty="0"/>
            </a:br>
            <a:r>
              <a:rPr lang="nl-NL" dirty="0"/>
              <a:t>dat dit lichaam sterven gaat,</a:t>
            </a:r>
            <a:br>
              <a:rPr lang="nl-NL" dirty="0"/>
            </a:br>
            <a:r>
              <a:rPr lang="nl-NL" dirty="0"/>
              <a:t>als mijn ziel uit d' aardse woon</a:t>
            </a:r>
            <a:br>
              <a:rPr lang="nl-NL" dirty="0"/>
            </a:br>
            <a:r>
              <a:rPr lang="nl-NL" dirty="0"/>
              <a:t>opklimt tot des rechters troon,-</a:t>
            </a:r>
            <a:br>
              <a:rPr lang="nl-NL" dirty="0"/>
            </a:br>
            <a:r>
              <a:rPr lang="nl-NL" dirty="0"/>
              <a:t>Rots der eeuwen, in uw schoot</a:t>
            </a:r>
            <a:br>
              <a:rPr lang="nl-NL" dirty="0"/>
            </a:br>
            <a:r>
              <a:rPr lang="nl-NL" dirty="0"/>
              <a:t>berg mijn ziele voor de dood.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721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Ps. 65:2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Markus 14:40-50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nl-NL" dirty="0"/>
              <a:t>Bespreek de vragen bij de Bijbelstudie op </a:t>
            </a:r>
            <a:br>
              <a:rPr lang="nl-NL" dirty="0"/>
            </a:br>
            <a:r>
              <a:rPr lang="nl-NL" dirty="0"/>
              <a:t>blz. 77</a:t>
            </a:r>
            <a:endParaRPr lang="en-US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2D198BBA-AAFA-4E97-B8F5-CD4EFE41283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-233" t="4637" r="233" b="12455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Christus met Zijn lijden ons lichaam en onze ziel kan en wil verlossen.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Christus mens moest worden, om zondige mensen van hun schuld en straf te verlossen.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bidden om vergeving en verlossing van de zonden door het werk van Christus.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toorn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78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Waarom moest de Heere Jezus sterven?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Kan iedereen in de wereld door het offer van de Heere Jezus zalig worden?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1026" name="Picture 2" descr="Cross, Sunset, Sunrise, Hill, Sky, Sun, Crucifixion">
            <a:extLst>
              <a:ext uri="{FF2B5EF4-FFF2-40B4-BE49-F238E27FC236}">
                <a16:creationId xmlns:a16="http://schemas.microsoft.com/office/drawing/2014/main" id="{82F27744-9A97-41CA-AB51-B9DE48A1213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Losprijs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Op welke manier is het offer van de Heere Jezus een losprijs?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124744"/>
            <a:ext cx="493200" cy="5544345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2050" name="Picture 2" descr="Conclusion Of The Contract, Handshake, Trade, Business">
            <a:extLst>
              <a:ext uri="{FF2B5EF4-FFF2-40B4-BE49-F238E27FC236}">
                <a16:creationId xmlns:a16="http://schemas.microsoft.com/office/drawing/2014/main" id="{4ED97B79-0CDD-4BD1-AA57-BFBFD230ED3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r="2100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rechter Pilatus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Is de Heere Jezus terecht door Pilatus veroordeeld?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>
          <a:xfrm>
            <a:off x="46800" y="1396800"/>
            <a:ext cx="493200" cy="5272289"/>
          </a:xfrm>
        </p:spPr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3074" name="Picture 2" descr="Justice, Right, Case-Law, Court, Lady Justice, Scale">
            <a:extLst>
              <a:ext uri="{FF2B5EF4-FFF2-40B4-BE49-F238E27FC236}">
                <a16:creationId xmlns:a16="http://schemas.microsoft.com/office/drawing/2014/main" id="{89521176-912F-4D05-8861-C52F93FB512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De kruisdood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78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voor een dood was de kruisdood?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1800" dirty="0"/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Uitleg</a:t>
            </a:r>
            <a:endParaRPr lang="nl-NL" dirty="0"/>
          </a:p>
        </p:txBody>
      </p:sp>
      <p:pic>
        <p:nvPicPr>
          <p:cNvPr id="4098" name="Picture 2" descr="Railroad Stakes, Railroad Spike, Metal Stakes, Railroad">
            <a:extLst>
              <a:ext uri="{FF2B5EF4-FFF2-40B4-BE49-F238E27FC236}">
                <a16:creationId xmlns:a16="http://schemas.microsoft.com/office/drawing/2014/main" id="{04DB55E6-677F-4541-B16E-BA940D62950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3" r="243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15-17 jaar Deel 1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 xsi:nil="true"/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74F4F2EF-A474-41BA-A00E-9ABE268D175C}"/>
</file>

<file path=customXml/itemProps2.xml><?xml version="1.0" encoding="utf-8"?>
<ds:datastoreItem xmlns:ds="http://schemas.openxmlformats.org/officeDocument/2006/customXml" ds:itemID="{6B4C0AA9-D1F5-4ECB-8C06-3C41CC32735B}"/>
</file>

<file path=customXml/itemProps3.xml><?xml version="1.0" encoding="utf-8"?>
<ds:datastoreItem xmlns:ds="http://schemas.openxmlformats.org/officeDocument/2006/customXml" ds:itemID="{F533BFCD-3174-498B-987D-3EBC37BC0790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344</TotalTime>
  <Words>511</Words>
  <Application>Microsoft Office PowerPoint</Application>
  <PresentationFormat>Breedbeeld</PresentationFormat>
  <Paragraphs>84</Paragraphs>
  <Slides>17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6" baseType="lpstr">
      <vt:lpstr>MS Mincho</vt:lpstr>
      <vt:lpstr>Arial</vt:lpstr>
      <vt:lpstr>Calibri</vt:lpstr>
      <vt:lpstr>Helvetica</vt:lpstr>
      <vt:lpstr>ITC Officina Serif Std Book</vt:lpstr>
      <vt:lpstr>Segoe UI</vt:lpstr>
      <vt:lpstr>SegoeUI-Bold</vt:lpstr>
      <vt:lpstr>Times New Roman</vt:lpstr>
      <vt:lpstr>Office-thema</vt:lpstr>
      <vt:lpstr>Het geloof</vt:lpstr>
      <vt:lpstr>Opening</vt:lpstr>
      <vt:lpstr>Bijbelstudie</vt:lpstr>
      <vt:lpstr>Binnenkomer</vt:lpstr>
      <vt:lpstr>Doelen</vt:lpstr>
      <vt:lpstr>Gods toorn</vt:lpstr>
      <vt:lpstr>Losprijs</vt:lpstr>
      <vt:lpstr>De rechter Pilatus</vt:lpstr>
      <vt:lpstr>De kruisdood</vt:lpstr>
      <vt:lpstr>De vervloekte dood?</vt:lpstr>
      <vt:lpstr>Verwerkingsvragen</vt:lpstr>
      <vt:lpstr>Samenvatting</vt:lpstr>
      <vt:lpstr>Huiswerk volgende keer</vt:lpstr>
      <vt:lpstr>PowerPoint-presentatie</vt:lpstr>
      <vt:lpstr>Elfje</vt:lpstr>
      <vt:lpstr>Handletteren</vt:lpstr>
      <vt:lpstr>Zingen: Vaste Rots van mijn behoud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82</cp:revision>
  <dcterms:created xsi:type="dcterms:W3CDTF">2018-01-11T12:38:21Z</dcterms:created>
  <dcterms:modified xsi:type="dcterms:W3CDTF">2018-10-19T13:17:33Z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  <property fmtid="{D5CDD505-2E9C-101B-9397-08002B2CF9AE}" pid="3" name="Order">
    <vt:r8>100</vt:r8>
  </property>
</Properties>
</file>