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25.xml" ContentType="application/vnd.openxmlformats-officedocument.presentationml.slideLayout+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8"/>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80" r:id="rId15"/>
    <p:sldId id="281" r:id="rId16"/>
    <p:sldId id="282" r:id="rId17"/>
    <p:sldId id="283" r:id="rId18"/>
    <p:sldId id="269" r:id="rId19"/>
    <p:sldId id="277" r:id="rId20"/>
    <p:sldId id="278" r:id="rId21"/>
    <p:sldId id="284" r:id="rId22"/>
    <p:sldId id="285" r:id="rId23"/>
    <p:sldId id="270" r:id="rId24"/>
    <p:sldId id="271" r:id="rId25"/>
    <p:sldId id="272" r:id="rId26"/>
    <p:sldId id="273"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60" d="100"/>
          <a:sy n="60" d="100"/>
        </p:scale>
        <p:origin x="17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12-9-2018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a:t>
            </a:fld>
            <a:endParaRPr lang="nl-NL"/>
          </a:p>
        </p:txBody>
      </p:sp>
    </p:spTree>
    <p:extLst>
      <p:ext uri="{BB962C8B-B14F-4D97-AF65-F5344CB8AC3E}">
        <p14:creationId xmlns:p14="http://schemas.microsoft.com/office/powerpoint/2010/main" val="90400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spcAft>
                <a:spcPts val="0"/>
              </a:spcAft>
            </a:pPr>
            <a:r>
              <a:rPr lang="nl-NL" sz="12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Ken jij de Cliniclowns? Wat voor werk doen zijn?</a:t>
            </a:r>
          </a:p>
          <a:p>
            <a:pPr algn="just">
              <a:spcAft>
                <a:spcPts val="0"/>
              </a:spcAft>
            </a:pPr>
            <a:r>
              <a:rPr lang="nl-NL" sz="12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Cliniclowns komen bij zieke kinderen en jongeren op bezoek om hen even te laten vergeten dat zij (ernstig) ziek zijn.</a:t>
            </a:r>
          </a:p>
          <a:p>
            <a:pPr algn="just">
              <a:spcAft>
                <a:spcPts val="0"/>
              </a:spcAft>
            </a:pPr>
            <a:endParaRPr lang="nl-NL" sz="12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endParaRPr>
          </a:p>
          <a:p>
            <a:pPr algn="just">
              <a:spcAft>
                <a:spcPts val="0"/>
              </a:spcAft>
            </a:pPr>
            <a:r>
              <a:rPr lang="nl-NL" sz="12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Wat gebeurt er als zij weer weg zijn?</a:t>
            </a:r>
          </a:p>
          <a:p>
            <a:pPr algn="just">
              <a:spcAft>
                <a:spcPts val="0"/>
              </a:spcAft>
            </a:pPr>
            <a:r>
              <a:rPr lang="nl-NL" sz="12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rPr>
              <a:t>Dan zijn de zieke kinderen misschien nog wel even blij met het bezoek, het heeft hen wel even afgeleid van hun ziekte. Dat is echter niet blijvend. Ze zijn nog steeds even ziek en zullen daar ook weer verdriet over krijgen. De troost was tijdelijk.</a:t>
            </a:r>
          </a:p>
          <a:p>
            <a:pPr algn="just">
              <a:spcAft>
                <a:spcPts val="0"/>
              </a:spcAft>
            </a:pPr>
            <a:endParaRPr lang="nl-NL" sz="1200" dirty="0">
              <a:solidFill>
                <a:srgbClr val="000000"/>
              </a:solidFill>
              <a:effectLst/>
              <a:latin typeface="Helvetica" panose="020B0604020202020204" pitchFamily="34" charset="0"/>
              <a:ea typeface="MS Mincho" panose="02020609040205080304" pitchFamily="49" charset="-128"/>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dirty="0"/>
          </a:p>
        </p:txBody>
      </p:sp>
    </p:spTree>
    <p:extLst>
      <p:ext uri="{BB962C8B-B14F-4D97-AF65-F5344CB8AC3E}">
        <p14:creationId xmlns:p14="http://schemas.microsoft.com/office/powerpoint/2010/main" val="401933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a:solidFill>
                  <a:schemeClr val="tx1"/>
                </a:solidFill>
                <a:effectLst/>
                <a:latin typeface="+mn-lt"/>
                <a:ea typeface="+mn-ea"/>
                <a:cs typeface="+mn-cs"/>
              </a:rPr>
              <a:t>Troost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Troost heeft te maken met “bijzondere” omstandigheden, bijvoorbeeld rouw en verdriet. </a:t>
            </a:r>
          </a:p>
          <a:p>
            <a:r>
              <a:rPr lang="nl-NL" sz="1200" kern="1200" dirty="0">
                <a:solidFill>
                  <a:schemeClr val="tx1"/>
                </a:solidFill>
                <a:effectLst/>
                <a:latin typeface="+mn-lt"/>
                <a:ea typeface="+mn-ea"/>
                <a:cs typeface="+mn-cs"/>
              </a:rPr>
              <a:t>In het “gewone” dagelijkse leven heb ik dit niet zo nodig.</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Troost is mijn houvast, mijn grond onder mijn voeten, de basis van mijn bestaan voor God.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dirty="0"/>
          </a:p>
        </p:txBody>
      </p:sp>
    </p:spTree>
    <p:extLst>
      <p:ext uri="{BB962C8B-B14F-4D97-AF65-F5344CB8AC3E}">
        <p14:creationId xmlns:p14="http://schemas.microsoft.com/office/powerpoint/2010/main" val="110999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a:solidFill>
                  <a:schemeClr val="tx1"/>
                </a:solidFill>
                <a:effectLst/>
                <a:latin typeface="+mn-lt"/>
                <a:ea typeface="+mn-ea"/>
                <a:cs typeface="+mn-cs"/>
              </a:rPr>
              <a:t>Eigendom</a:t>
            </a:r>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Eigendom, dat klinkt voor mij helemaal niet aantrekkelijk. Ik wil vrij zijn, niet iemands eigendom.</a:t>
            </a:r>
          </a:p>
          <a:p>
            <a:pPr fontAlgn="base"/>
            <a:endParaRPr lang="nl-NL"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Eigendom van Jezus Christus betekent dat ik in de vrijheid ben gesteld. Ik behoor dan Christus toe, zoals een bruid haar bruidegom toebehoort.  </a:t>
            </a:r>
          </a:p>
          <a:p>
            <a:pPr fontAlgn="base"/>
            <a:r>
              <a:rPr lang="nl-NL" sz="1200" b="1"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dirty="0"/>
          </a:p>
        </p:txBody>
      </p:sp>
    </p:spTree>
    <p:extLst>
      <p:ext uri="{BB962C8B-B14F-4D97-AF65-F5344CB8AC3E}">
        <p14:creationId xmlns:p14="http://schemas.microsoft.com/office/powerpoint/2010/main" val="299231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a:solidFill>
                  <a:schemeClr val="tx1"/>
                </a:solidFill>
                <a:effectLst/>
                <a:latin typeface="+mn-lt"/>
                <a:ea typeface="+mn-ea"/>
                <a:cs typeface="+mn-cs"/>
              </a:rPr>
              <a:t>Troost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Troost heeft te maken met “bijzondere” omstandigheden, bijvoorbeeld rouw en verdriet. </a:t>
            </a:r>
          </a:p>
          <a:p>
            <a:r>
              <a:rPr lang="nl-NL" sz="1200" kern="1200" dirty="0">
                <a:solidFill>
                  <a:schemeClr val="tx1"/>
                </a:solidFill>
                <a:effectLst/>
                <a:latin typeface="+mn-lt"/>
                <a:ea typeface="+mn-ea"/>
                <a:cs typeface="+mn-cs"/>
              </a:rPr>
              <a:t>In het “gewone” dagelijkse leven heb ik dit niet zo nodig.</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Troost is mijn houvast, mijn grond onder mijn voeten, de basis van mijn bestaan voor God.</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dirty="0"/>
          </a:p>
        </p:txBody>
      </p:sp>
    </p:spTree>
    <p:extLst>
      <p:ext uri="{BB962C8B-B14F-4D97-AF65-F5344CB8AC3E}">
        <p14:creationId xmlns:p14="http://schemas.microsoft.com/office/powerpoint/2010/main" val="293672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elevatorpitch is een speech waarin je in 1 minuut vertelt wat het inhoud.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Prikkel jongeren door met elkaar na te denken over de stelling die op het bord staat.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36522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369949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093089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261910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Psalm</a:t>
            </a:r>
            <a:r>
              <a:rPr lang="nl-NL" sz="1200" kern="1200" baseline="0" dirty="0">
                <a:solidFill>
                  <a:schemeClr val="tx1"/>
                </a:solidFill>
                <a:effectLst/>
                <a:latin typeface="+mn-lt"/>
                <a:ea typeface="+mn-ea"/>
                <a:cs typeface="+mn-cs"/>
              </a:rPr>
              <a:t> kan een keuze worden gemaakt.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25</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26</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een catechisant de binnenkomer op pagina 5 voorlezen.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Troost is er alleen als de problemen écht voorbij zijn.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Troost die blijft en bevrijdt.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Er moest betaald worden.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Om in Gods wegen te wandelen.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drie stukken van de Catechismus, ellende, verlossing en dankbaarheid.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3447667900"/>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7029B731-1534-40FC-8422-0F6FEF65F01C}"/>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39570E5F-553C-4E63-A4BA-3329F092541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8069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9627D3F7-E5E4-4A52-B16E-77E2EE500F0D}"/>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3046006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4252884040"/>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E9DD4892-42B4-48FA-8DD1-3529F844D47D}"/>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191941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41715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023026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284261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3298463398"/>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635632991"/>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2868349664"/>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3991012835"/>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564895493"/>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491CF0D7-48B6-426A-8D52-CEE34B464D5A}"/>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1241617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53FED525-F17A-4AE5-A547-E58A8B0A2EA9}"/>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23085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9C2EC905-209A-4589-A7E3-AD5926CE1AC9}"/>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219805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9D1F9922-9D84-40C7-83E3-0E588ADF11F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77267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9BFA5A11-19D7-4E48-8A12-29BEA81572C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3364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CA783E02-D3DF-4EE2-83B2-52C56B485779}"/>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1315646716"/>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FD2C3B2F-7111-49E7-A466-5B7EFA045088}"/>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259963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220302793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52" r:id="rId21"/>
    <p:sldLayoutId id="2147483653" r:id="rId22"/>
    <p:sldLayoutId id="2147483651" r:id="rId23"/>
    <p:sldLayoutId id="2147483659" r:id="rId24"/>
    <p:sldLayoutId id="2147483660" r:id="rId25"/>
    <p:sldLayoutId id="2147483655" r:id="rId26"/>
    <p:sldLayoutId id="2147483654" r:id="rId27"/>
    <p:sldLayoutId id="2147483657" r:id="rId28"/>
    <p:sldLayoutId id="2147483658" r:id="rId29"/>
    <p:sldLayoutId id="2147483662" r:id="rId30"/>
    <p:sldLayoutId id="2147483656" r:id="rId31"/>
    <p:sldLayoutId id="2147483663" r:id="rId32"/>
    <p:sldLayoutId id="2147483664" r:id="rId33"/>
    <p:sldLayoutId id="2147483665" r:id="rId34"/>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840" userDrawn="1">
          <p15:clr>
            <a:srgbClr val="F26B43"/>
          </p15:clr>
        </p15:guide>
        <p15:guide id="6" orient="horz" pos="2160" userDrawn="1">
          <p15:clr>
            <a:srgbClr val="F26B43"/>
          </p15:clr>
        </p15:guide>
        <p15:guide id="7" pos="1708" userDrawn="1">
          <p15:clr>
            <a:srgbClr val="F26B43"/>
          </p15:clr>
        </p15:guide>
        <p15:guide id="8"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Eigendom van Christus</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De enige troost</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Begrip: Troost met drie kanten</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a:lstStyle/>
          <a:p>
            <a:pPr marL="228600" lvl="0" indent="-228600">
              <a:buFont typeface="Arial" panose="020B0604020202020204" pitchFamily="34" charset="0"/>
              <a:buChar char="•"/>
            </a:pPr>
            <a:r>
              <a:rPr lang="nl-NL" sz="1800" dirty="0">
                <a:solidFill>
                  <a:prstClr val="black"/>
                </a:solidFill>
                <a:latin typeface="Calibri" panose="020F0502020204030204"/>
              </a:rPr>
              <a:t>Wat is van belang bij troost?</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Troost met drie kanten</a:t>
            </a:r>
          </a:p>
        </p:txBody>
      </p:sp>
      <p:pic>
        <p:nvPicPr>
          <p:cNvPr id="7" name="Tijdelijke aanduiding voor afbeelding 6">
            <a:extLst>
              <a:ext uri="{FF2B5EF4-FFF2-40B4-BE49-F238E27FC236}">
                <a16:creationId xmlns:a16="http://schemas.microsoft.com/office/drawing/2014/main" id="{BF846A1D-81E7-428D-831B-0C6F53E8B986}"/>
              </a:ext>
            </a:extLst>
          </p:cNvPr>
          <p:cNvPicPr>
            <a:picLocks noGrp="1" noChangeAspect="1"/>
          </p:cNvPicPr>
          <p:nvPr>
            <p:ph type="pic" sz="quarter" idx="12"/>
          </p:nvPr>
        </p:nvPicPr>
        <p:blipFill>
          <a:blip r:embed="rId3"/>
          <a:srcRect l="20192" r="20192"/>
          <a:stretch>
            <a:fillRect/>
          </a:stretch>
        </p:blipFill>
        <p:spPr>
          <a:prstGeom prst="rect">
            <a:avLst/>
          </a:prstGeom>
        </p:spPr>
      </p:pic>
      <p:sp>
        <p:nvSpPr>
          <p:cNvPr id="8" name="Rechthoek 7">
            <a:extLst>
              <a:ext uri="{FF2B5EF4-FFF2-40B4-BE49-F238E27FC236}">
                <a16:creationId xmlns:a16="http://schemas.microsoft.com/office/drawing/2014/main" id="{73A37F88-6405-400D-9B17-26F6E8205628}"/>
              </a:ext>
            </a:extLst>
          </p:cNvPr>
          <p:cNvSpPr/>
          <p:nvPr/>
        </p:nvSpPr>
        <p:spPr>
          <a:xfrm>
            <a:off x="8826910" y="1396800"/>
            <a:ext cx="1296573" cy="369332"/>
          </a:xfrm>
          <a:prstGeom prst="rect">
            <a:avLst/>
          </a:prstGeom>
        </p:spPr>
        <p:txBody>
          <a:bodyPr wrap="none">
            <a:spAutoFit/>
          </a:bodyPr>
          <a:lstStyle/>
          <a:p>
            <a:r>
              <a:rPr lang="nl-NL" b="1" dirty="0">
                <a:solidFill>
                  <a:srgbClr val="FFFFFF"/>
                </a:solidFill>
                <a:latin typeface="SegoeUI-Bold"/>
              </a:rPr>
              <a:t>Verlossing</a:t>
            </a:r>
            <a:endParaRPr lang="nl-NL" dirty="0"/>
          </a:p>
        </p:txBody>
      </p:sp>
      <p:sp>
        <p:nvSpPr>
          <p:cNvPr id="10" name="Rechthoek 9">
            <a:extLst>
              <a:ext uri="{FF2B5EF4-FFF2-40B4-BE49-F238E27FC236}">
                <a16:creationId xmlns:a16="http://schemas.microsoft.com/office/drawing/2014/main" id="{6919D3DF-8D05-4E80-A270-DFE4307A7252}"/>
              </a:ext>
            </a:extLst>
          </p:cNvPr>
          <p:cNvSpPr/>
          <p:nvPr/>
        </p:nvSpPr>
        <p:spPr>
          <a:xfrm>
            <a:off x="7608168" y="4131747"/>
            <a:ext cx="971741" cy="369332"/>
          </a:xfrm>
          <a:prstGeom prst="rect">
            <a:avLst/>
          </a:prstGeom>
        </p:spPr>
        <p:txBody>
          <a:bodyPr wrap="none">
            <a:spAutoFit/>
          </a:bodyPr>
          <a:lstStyle/>
          <a:p>
            <a:r>
              <a:rPr lang="nl-NL" b="1" dirty="0">
                <a:solidFill>
                  <a:srgbClr val="FFFFFF"/>
                </a:solidFill>
                <a:latin typeface="SegoeUI-Bold"/>
              </a:rPr>
              <a:t>Ellende</a:t>
            </a:r>
            <a:endParaRPr lang="nl-NL" dirty="0"/>
          </a:p>
        </p:txBody>
      </p:sp>
      <p:sp>
        <p:nvSpPr>
          <p:cNvPr id="11" name="Rechthoek 10">
            <a:extLst>
              <a:ext uri="{FF2B5EF4-FFF2-40B4-BE49-F238E27FC236}">
                <a16:creationId xmlns:a16="http://schemas.microsoft.com/office/drawing/2014/main" id="{A1541E9A-8191-4EFA-B67C-FDE5BF1A6128}"/>
              </a:ext>
            </a:extLst>
          </p:cNvPr>
          <p:cNvSpPr/>
          <p:nvPr/>
        </p:nvSpPr>
        <p:spPr>
          <a:xfrm>
            <a:off x="10128662" y="4131747"/>
            <a:ext cx="1699568" cy="369332"/>
          </a:xfrm>
          <a:prstGeom prst="rect">
            <a:avLst/>
          </a:prstGeom>
        </p:spPr>
        <p:txBody>
          <a:bodyPr wrap="none">
            <a:spAutoFit/>
          </a:bodyPr>
          <a:lstStyle/>
          <a:p>
            <a:r>
              <a:rPr lang="nl-NL" b="1" dirty="0">
                <a:solidFill>
                  <a:srgbClr val="FFFFFF"/>
                </a:solidFill>
                <a:latin typeface="SegoeUI-Bold"/>
              </a:rPr>
              <a:t>Dankbaarheid</a:t>
            </a:r>
            <a:endParaRPr lang="nl-NL" dirty="0"/>
          </a:p>
        </p:txBody>
      </p:sp>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bladzijde 8.</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De enige troost gaat over de zin van het leven.</a:t>
            </a:r>
          </a:p>
          <a:p>
            <a:pPr marL="0" indent="0">
              <a:buNone/>
            </a:pPr>
            <a:r>
              <a:rPr lang="nl-NL" dirty="0"/>
              <a:t>De enige troost is gekocht door Jezus en altijd en blijvend.</a:t>
            </a:r>
          </a:p>
          <a:p>
            <a:pPr marL="0" indent="0">
              <a:buNone/>
            </a:pPr>
            <a:r>
              <a:rPr lang="nl-NL" dirty="0"/>
              <a:t>De enige troost heeft drie kanten.</a:t>
            </a:r>
          </a:p>
          <a:p>
            <a:pPr marL="0" indent="0">
              <a:buNone/>
            </a:pPr>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fontScale="90000"/>
          </a:bodyPr>
          <a:lstStyle/>
          <a:p>
            <a:r>
              <a:rPr lang="nl-NL" dirty="0"/>
              <a:t>Alternatieve binnenkomer (1)</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7" name="Tijdelijke aanduiding voor afbeelding 6" descr="Gerelateerde afbeelding">
            <a:extLst>
              <a:ext uri="{FF2B5EF4-FFF2-40B4-BE49-F238E27FC236}">
                <a16:creationId xmlns:a16="http://schemas.microsoft.com/office/drawing/2014/main" id="{9215F7B9-6A2D-4590-A30C-B0455D5A37C8}"/>
              </a:ext>
            </a:extLst>
          </p:cNvPr>
          <p:cNvPicPr>
            <a:picLocks noGrp="1"/>
          </p:cNvPicPr>
          <p:nvPr>
            <p:ph type="pic" sz="quarter" idx="12"/>
          </p:nvPr>
        </p:nvPicPr>
        <p:blipFill rotWithShape="1">
          <a:blip r:embed="rId3" cstate="print">
            <a:extLst>
              <a:ext uri="{28A0092B-C50C-407E-A947-70E740481C1C}">
                <a14:useLocalDpi xmlns:a14="http://schemas.microsoft.com/office/drawing/2010/main" val="0"/>
              </a:ext>
            </a:extLst>
          </a:blip>
          <a:srcRect l="24210" r="24210"/>
          <a:stretch/>
        </p:blipFill>
        <p:spPr bwMode="auto">
          <a:prstGeom prst="rect">
            <a:avLst/>
          </a:prstGeom>
          <a:noFill/>
          <a:ln>
            <a:noFill/>
          </a:ln>
        </p:spPr>
      </p:pic>
    </p:spTree>
    <p:extLst>
      <p:ext uri="{BB962C8B-B14F-4D97-AF65-F5344CB8AC3E}">
        <p14:creationId xmlns:p14="http://schemas.microsoft.com/office/powerpoint/2010/main" val="119155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fontScale="90000"/>
          </a:bodyPr>
          <a:lstStyle/>
          <a:p>
            <a:r>
              <a:rPr lang="nl-NL" dirty="0"/>
              <a:t>Alternatieve binnenkomer (2.1)</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r>
              <a:rPr lang="nl-NL" dirty="0"/>
              <a:t>Waar kies jij voor?</a:t>
            </a:r>
          </a:p>
        </p:txBody>
      </p:sp>
      <p:pic>
        <p:nvPicPr>
          <p:cNvPr id="5" name="Tijdelijke aanduiding voor afbeelding 4">
            <a:extLst>
              <a:ext uri="{FF2B5EF4-FFF2-40B4-BE49-F238E27FC236}">
                <a16:creationId xmlns:a16="http://schemas.microsoft.com/office/drawing/2014/main" id="{64C1403A-61FF-43F4-B6DB-8EF8A199187B}"/>
              </a:ext>
            </a:extLst>
          </p:cNvPr>
          <p:cNvPicPr>
            <a:picLocks noGrp="1" noChangeAspect="1"/>
          </p:cNvPicPr>
          <p:nvPr>
            <p:ph type="pic" sz="quarter" idx="12"/>
          </p:nvPr>
        </p:nvPicPr>
        <p:blipFill rotWithShape="1">
          <a:blip r:embed="rId3"/>
          <a:srcRect l="35664" r="35664"/>
          <a:stretch/>
        </p:blipFill>
        <p:spPr/>
      </p:pic>
    </p:spTree>
    <p:extLst>
      <p:ext uri="{BB962C8B-B14F-4D97-AF65-F5344CB8AC3E}">
        <p14:creationId xmlns:p14="http://schemas.microsoft.com/office/powerpoint/2010/main" val="150394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fontScale="90000"/>
          </a:bodyPr>
          <a:lstStyle/>
          <a:p>
            <a:r>
              <a:rPr lang="nl-NL" dirty="0"/>
              <a:t>Alternatieve binnenkomer (2.2)</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r>
              <a:rPr lang="nl-NL" dirty="0"/>
              <a:t>Waar kies jij voor?</a:t>
            </a:r>
          </a:p>
        </p:txBody>
      </p:sp>
      <p:pic>
        <p:nvPicPr>
          <p:cNvPr id="5" name="Tijdelijke aanduiding voor afbeelding 4">
            <a:extLst>
              <a:ext uri="{FF2B5EF4-FFF2-40B4-BE49-F238E27FC236}">
                <a16:creationId xmlns:a16="http://schemas.microsoft.com/office/drawing/2014/main" id="{64C1403A-61FF-43F4-B6DB-8EF8A199187B}"/>
              </a:ext>
            </a:extLst>
          </p:cNvPr>
          <p:cNvPicPr>
            <a:picLocks noGrp="1" noChangeAspect="1"/>
          </p:cNvPicPr>
          <p:nvPr>
            <p:ph type="pic" sz="quarter" idx="12"/>
          </p:nvPr>
        </p:nvPicPr>
        <p:blipFill rotWithShape="1">
          <a:blip r:embed="rId3"/>
          <a:srcRect l="35664" r="35664"/>
          <a:stretch/>
        </p:blipFill>
        <p:spPr/>
      </p:pic>
    </p:spTree>
    <p:extLst>
      <p:ext uri="{BB962C8B-B14F-4D97-AF65-F5344CB8AC3E}">
        <p14:creationId xmlns:p14="http://schemas.microsoft.com/office/powerpoint/2010/main" val="238852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fontScale="90000"/>
          </a:bodyPr>
          <a:lstStyle/>
          <a:p>
            <a:r>
              <a:rPr lang="nl-NL" dirty="0"/>
              <a:t>Alternatieve binnenkomer (2.3)</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r>
              <a:rPr lang="nl-NL" dirty="0"/>
              <a:t>Waar kies jij voor?</a:t>
            </a:r>
          </a:p>
        </p:txBody>
      </p:sp>
      <p:pic>
        <p:nvPicPr>
          <p:cNvPr id="5" name="Tijdelijke aanduiding voor afbeelding 4">
            <a:extLst>
              <a:ext uri="{FF2B5EF4-FFF2-40B4-BE49-F238E27FC236}">
                <a16:creationId xmlns:a16="http://schemas.microsoft.com/office/drawing/2014/main" id="{64C1403A-61FF-43F4-B6DB-8EF8A199187B}"/>
              </a:ext>
            </a:extLst>
          </p:cNvPr>
          <p:cNvPicPr>
            <a:picLocks noGrp="1" noChangeAspect="1"/>
          </p:cNvPicPr>
          <p:nvPr>
            <p:ph type="pic" sz="quarter" idx="12"/>
          </p:nvPr>
        </p:nvPicPr>
        <p:blipFill rotWithShape="1">
          <a:blip r:embed="rId3"/>
          <a:srcRect l="35664" r="35664"/>
          <a:stretch/>
        </p:blipFill>
        <p:spPr/>
      </p:pic>
    </p:spTree>
    <p:extLst>
      <p:ext uri="{BB962C8B-B14F-4D97-AF65-F5344CB8AC3E}">
        <p14:creationId xmlns:p14="http://schemas.microsoft.com/office/powerpoint/2010/main" val="352721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Houdt een elevatorpitch over de enige troost. </a:t>
            </a:r>
          </a:p>
          <a:p>
            <a:pPr marL="0" indent="0">
              <a:buNone/>
            </a:pPr>
            <a:endParaRPr lang="nl-NL" sz="1800" dirty="0"/>
          </a:p>
          <a:p>
            <a:pPr marL="0" indent="0">
              <a:buNone/>
            </a:pPr>
            <a:r>
              <a:rPr lang="nl-NL" sz="1800" dirty="0"/>
              <a:t>Praat er over in tweetallen en schrijf je antwoord op bij de aantekeningen op pagina 10.</a:t>
            </a:r>
          </a:p>
          <a:p>
            <a:r>
              <a:rPr lang="nl-NL" sz="1800" dirty="0"/>
              <a:t>Deel het met de grote groep. </a:t>
            </a:r>
          </a:p>
          <a:p>
            <a:endParaRPr lang="en-US" sz="1800" dirty="0"/>
          </a:p>
        </p:txBody>
      </p:sp>
    </p:spTree>
    <p:extLst>
      <p:ext uri="{BB962C8B-B14F-4D97-AF65-F5344CB8AC3E}">
        <p14:creationId xmlns:p14="http://schemas.microsoft.com/office/powerpoint/2010/main" val="505650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sz="1800" b="1" dirty="0"/>
              <a:t>Stille bord discussie</a:t>
            </a:r>
          </a:p>
          <a:p>
            <a:pPr marL="0" indent="0">
              <a:buNone/>
            </a:pPr>
            <a:endParaRPr lang="nl-NL" sz="1800" b="1" dirty="0"/>
          </a:p>
          <a:p>
            <a:pPr marL="0" indent="0">
              <a:buNone/>
            </a:pPr>
            <a:r>
              <a:rPr lang="nl-NL" sz="1800" b="1" dirty="0"/>
              <a:t>De enige troost = beste troost van de wereld</a:t>
            </a:r>
          </a:p>
          <a:p>
            <a:pPr marL="0" indent="0">
              <a:buNone/>
            </a:pPr>
            <a:endParaRPr lang="nl-NL" sz="1800" b="1" dirty="0"/>
          </a:p>
          <a:p>
            <a:pPr marL="0" indent="0">
              <a:buNone/>
            </a:pPr>
            <a:r>
              <a:rPr lang="nl-NL" sz="1800" b="1" dirty="0"/>
              <a:t>Welke ideeën heb jij?</a:t>
            </a:r>
          </a:p>
          <a:p>
            <a:r>
              <a:rPr lang="nl-NL" sz="1800" dirty="0"/>
              <a:t>Tijdens de discussie is het stil. </a:t>
            </a:r>
          </a:p>
          <a:p>
            <a:r>
              <a:rPr lang="nl-NL" sz="1800" dirty="0"/>
              <a:t>Schrijf je idee op onder het bord.</a:t>
            </a:r>
          </a:p>
          <a:p>
            <a:r>
              <a:rPr lang="nl-NL" sz="1800" dirty="0"/>
              <a:t>Je mag op elkaar reageren door je reactie op te schrijven op het bord.</a:t>
            </a:r>
          </a:p>
          <a:p>
            <a:endParaRPr lang="en-US" sz="1800" dirty="0"/>
          </a:p>
        </p:txBody>
      </p:sp>
    </p:spTree>
    <p:extLst>
      <p:ext uri="{BB962C8B-B14F-4D97-AF65-F5344CB8AC3E}">
        <p14:creationId xmlns:p14="http://schemas.microsoft.com/office/powerpoint/2010/main" val="2745677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solidFill>
                  <a:srgbClr val="000000"/>
                </a:solidFill>
              </a:rPr>
              <a:t>Psalm 103:6</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2 Korinthe 4:16-5:11 en 5:14-21</a:t>
            </a:r>
          </a:p>
        </p:txBody>
      </p:sp>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(3.1)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normAutofit lnSpcReduction="10000"/>
          </a:bodyPr>
          <a:lstStyle/>
          <a:p>
            <a:pPr marL="0" indent="0">
              <a:buNone/>
            </a:pPr>
            <a:r>
              <a:rPr lang="nl-NL" sz="1800" b="1" dirty="0"/>
              <a:t>Zing samen Een lied van houvast </a:t>
            </a:r>
          </a:p>
          <a:p>
            <a:pPr marL="0" indent="0">
              <a:buNone/>
            </a:pPr>
            <a:r>
              <a:rPr lang="nl-NL" sz="1800" dirty="0"/>
              <a:t>(Naar zondag 1 - Melodie: Psalm 89)</a:t>
            </a:r>
          </a:p>
          <a:p>
            <a:pPr marL="0" indent="0">
              <a:buNone/>
            </a:pPr>
            <a:endParaRPr lang="nl-NL" sz="1800" dirty="0"/>
          </a:p>
          <a:p>
            <a:pPr marL="0" indent="0">
              <a:buNone/>
            </a:pPr>
            <a:r>
              <a:rPr lang="nl-NL" sz="1800" dirty="0"/>
              <a:t>1 Ik heb slechts één houvast in leven en in dood:</a:t>
            </a:r>
          </a:p>
          <a:p>
            <a:pPr marL="0" indent="0">
              <a:buNone/>
            </a:pPr>
            <a:r>
              <a:rPr lang="nl-NL" sz="1800" dirty="0"/>
              <a:t>mijn trouwe Heiland die zijn kostbaar bloed vergoot,</a:t>
            </a:r>
          </a:p>
          <a:p>
            <a:pPr marL="0" indent="0">
              <a:buNone/>
            </a:pPr>
            <a:r>
              <a:rPr lang="nl-NL" sz="1800" dirty="0"/>
              <a:t>heeft heel de prijs betaald voor al mijn schuld en zonden,</a:t>
            </a:r>
          </a:p>
          <a:p>
            <a:pPr marL="0" indent="0">
              <a:buNone/>
            </a:pPr>
            <a:r>
              <a:rPr lang="nl-NL" sz="1800" dirty="0"/>
              <a:t>Hij heeft mij vrijgekocht, uit satans strik ontbonden;</a:t>
            </a:r>
          </a:p>
          <a:p>
            <a:pPr marL="0" indent="0">
              <a:buNone/>
            </a:pPr>
            <a:r>
              <a:rPr lang="nl-NL" sz="1800" dirty="0"/>
              <a:t>ik heb de zeggenschap over mijzelf verloren,</a:t>
            </a:r>
          </a:p>
          <a:p>
            <a:pPr marL="0" indent="0">
              <a:buNone/>
            </a:pPr>
            <a:r>
              <a:rPr lang="nl-NL" sz="1800" dirty="0"/>
              <a:t>met lichaam en met ziel mag ik Hem toebehoren.</a:t>
            </a:r>
          </a:p>
          <a:p>
            <a:pPr marL="0" indent="0">
              <a:buNone/>
            </a:pPr>
            <a:endParaRPr lang="en-US" sz="1800" dirty="0"/>
          </a:p>
        </p:txBody>
      </p:sp>
    </p:spTree>
    <p:extLst>
      <p:ext uri="{BB962C8B-B14F-4D97-AF65-F5344CB8AC3E}">
        <p14:creationId xmlns:p14="http://schemas.microsoft.com/office/powerpoint/2010/main" val="125780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(3.2)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normAutofit/>
          </a:bodyPr>
          <a:lstStyle/>
          <a:p>
            <a:pPr marL="0" indent="0">
              <a:buNone/>
            </a:pPr>
            <a:r>
              <a:rPr lang="nl-NL" sz="1800" dirty="0"/>
              <a:t>2 Nu ik van Hem mag zijn, word ik door Hem bewaard:</a:t>
            </a:r>
          </a:p>
          <a:p>
            <a:pPr marL="0" indent="0">
              <a:buNone/>
            </a:pPr>
            <a:r>
              <a:rPr lang="nl-NL" sz="1800" dirty="0"/>
              <a:t>zonder mijn Vader valt geen haar van mij ter aard</a:t>
            </a:r>
          </a:p>
          <a:p>
            <a:pPr marL="0" indent="0">
              <a:buNone/>
            </a:pPr>
            <a:r>
              <a:rPr lang="nl-NL" sz="1800" dirty="0"/>
              <a:t>en wat mij overkomt, werkt aan mijn redding mede.</a:t>
            </a:r>
          </a:p>
          <a:p>
            <a:pPr marL="0" indent="0">
              <a:buNone/>
            </a:pPr>
            <a:r>
              <a:rPr lang="nl-NL" sz="1800" dirty="0"/>
              <a:t>Zijn Geest doet mij met vreugd Hem dienen in dit heden</a:t>
            </a:r>
          </a:p>
          <a:p>
            <a:pPr marL="0" indent="0">
              <a:buNone/>
            </a:pPr>
            <a:r>
              <a:rPr lang="nl-NL" sz="1800" dirty="0"/>
              <a:t>en Hij getuigt in mij, is mij tot pand gegeven:</a:t>
            </a:r>
          </a:p>
          <a:p>
            <a:pPr marL="0" indent="0">
              <a:buNone/>
            </a:pPr>
            <a:r>
              <a:rPr lang="nl-NL" sz="1800" dirty="0"/>
              <a:t>Hij geeft mij heden reeds het eeuwig, zalig leven.</a:t>
            </a:r>
          </a:p>
        </p:txBody>
      </p:sp>
    </p:spTree>
    <p:extLst>
      <p:ext uri="{BB962C8B-B14F-4D97-AF65-F5344CB8AC3E}">
        <p14:creationId xmlns:p14="http://schemas.microsoft.com/office/powerpoint/2010/main" val="365072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(3.3)</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normAutofit/>
          </a:bodyPr>
          <a:lstStyle/>
          <a:p>
            <a:pPr marL="0" indent="0">
              <a:buNone/>
            </a:pPr>
            <a:r>
              <a:rPr lang="nl-NL" sz="1800" dirty="0"/>
              <a:t>3 Het houvast dat Hij biedt, de troost van dit bestaan,</a:t>
            </a:r>
          </a:p>
          <a:p>
            <a:pPr marL="0" indent="0">
              <a:buNone/>
            </a:pPr>
            <a:r>
              <a:rPr lang="nl-NL" sz="1800" dirty="0"/>
              <a:t>de zekerheid waarmee ik straks tot Hem mag gaan,</a:t>
            </a:r>
          </a:p>
          <a:p>
            <a:pPr marL="0" indent="0">
              <a:buNone/>
            </a:pPr>
            <a:r>
              <a:rPr lang="nl-NL" sz="1800" dirty="0"/>
              <a:t>ligt voor mij in ’t besef, drievoudig, nauw verbonden:</a:t>
            </a:r>
          </a:p>
          <a:p>
            <a:pPr marL="0" indent="0">
              <a:buNone/>
            </a:pPr>
            <a:r>
              <a:rPr lang="nl-NL" sz="1800" dirty="0"/>
              <a:t>hoe groot is mijn </a:t>
            </a:r>
            <a:r>
              <a:rPr lang="nl-NL" sz="1800" dirty="0" err="1"/>
              <a:t>ellend</a:t>
            </a:r>
            <a:r>
              <a:rPr lang="nl-NL" sz="1800" dirty="0"/>
              <a:t>’, hoe vele zijn mijn zonden,</a:t>
            </a:r>
          </a:p>
          <a:p>
            <a:pPr marL="0" indent="0">
              <a:buNone/>
            </a:pPr>
            <a:r>
              <a:rPr lang="nl-NL" sz="1800" dirty="0"/>
              <a:t>maar ook hoe Hij verlost en vrijspraak mij wil geven</a:t>
            </a:r>
          </a:p>
          <a:p>
            <a:pPr marL="0" indent="0">
              <a:buNone/>
            </a:pPr>
            <a:r>
              <a:rPr lang="nl-NL" sz="1800" dirty="0"/>
              <a:t>en hoe ik Hem daarvoor kan danken heel mijn leven.</a:t>
            </a:r>
          </a:p>
        </p:txBody>
      </p:sp>
    </p:spTree>
    <p:extLst>
      <p:ext uri="{BB962C8B-B14F-4D97-AF65-F5344CB8AC3E}">
        <p14:creationId xmlns:p14="http://schemas.microsoft.com/office/powerpoint/2010/main" val="69923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sz="1800" dirty="0"/>
              <a:t>Zonder genade ken je geen échte troost!</a:t>
            </a:r>
            <a:endParaRPr lang="en-US" sz="1800" dirty="0"/>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nl-NL" sz="1800" b="1" dirty="0">
                <a:solidFill>
                  <a:prstClr val="black"/>
                </a:solidFill>
                <a:latin typeface="Calibri" panose="020F0502020204030204"/>
              </a:rPr>
              <a:t>Bespreek in groepjes van vier waarom er volgens jullie zoveel verdriet is op deze wereld. </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10.</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lnSpcReduction="10000"/>
          </a:bodyPr>
          <a:lstStyle/>
          <a:p>
            <a:r>
              <a:rPr lang="nl-NL" dirty="0"/>
              <a:t>1. Wat is de troost die Paulus in deze Bijbelgedeelten belijdt? Waarom is die ook nu van belang?</a:t>
            </a:r>
          </a:p>
          <a:p>
            <a:r>
              <a:rPr lang="nl-NL" dirty="0"/>
              <a:t>2. Op welke manier komen in dit gedeelte de ‘drie stukken’, zie vraag en antwoord 2 van de Heidelbergse Catechismus, aan de orde? Noem van elk een zin of vers uit het hoofdstuk waardoor dat duidelijk wordt.</a:t>
            </a:r>
          </a:p>
          <a:p>
            <a:r>
              <a:rPr lang="nl-NL" b="1" dirty="0"/>
              <a:t>3. </a:t>
            </a:r>
            <a:r>
              <a:rPr lang="nl-NL" dirty="0"/>
              <a:t>Opvallend is de nadruk die Paulus legt op het belang van de enige troost. In welke gedeelten zie je dat terug?</a:t>
            </a:r>
          </a:p>
          <a:p>
            <a:r>
              <a:rPr lang="nl-NL" b="1" dirty="0"/>
              <a:t>4. </a:t>
            </a:r>
            <a:r>
              <a:rPr lang="nl-NL" dirty="0"/>
              <a:t>Wat heeft dit voor het kerkelijke leven vandaag de dag te zeggen?</a:t>
            </a:r>
            <a:endParaRPr lang="en-US"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11" name="Tijdelijke aanduiding voor afbeelding 10">
            <a:extLst>
              <a:ext uri="{FF2B5EF4-FFF2-40B4-BE49-F238E27FC236}">
                <a16:creationId xmlns:a16="http://schemas.microsoft.com/office/drawing/2014/main" id="{73F9EA41-79A0-49B9-85D0-FB759646904D}"/>
              </a:ext>
            </a:extLst>
          </p:cNvPr>
          <p:cNvPicPr>
            <a:picLocks noGrp="1" noChangeAspect="1"/>
          </p:cNvPicPr>
          <p:nvPr>
            <p:ph type="pic" sz="quarter" idx="12"/>
          </p:nvPr>
        </p:nvPicPr>
        <p:blipFill>
          <a:blip r:embed="rId3"/>
          <a:srcRect l="25824" r="25824"/>
          <a:stretch>
            <a:fillRect/>
          </a:stretch>
        </p:blipFill>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het inhoudt om het eigendom van  God te zijn en welke verplichtingen dit met zich meebrengt.</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ik God persoonlijk moet kennen als mijn enige troost, en mijn houvast in Jezus Christus moet hebben.</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in troost en zekerheid leven, omdat God zorgt en regeert.</a:t>
            </a:r>
          </a:p>
        </p:txBody>
      </p:sp>
      <p:sp>
        <p:nvSpPr>
          <p:cNvPr id="6" name="Tijdelijke aanduiding voor tekst 5">
            <a:extLst>
              <a:ext uri="{FF2B5EF4-FFF2-40B4-BE49-F238E27FC236}">
                <a16:creationId xmlns:a16="http://schemas.microsoft.com/office/drawing/2014/main" id="{25F51CCC-BCDF-49D1-9149-623F4A99309C}"/>
              </a:ext>
            </a:extLst>
          </p:cNvPr>
          <p:cNvSpPr>
            <a:spLocks noGrp="1"/>
          </p:cNvSpPr>
          <p:nvPr>
            <p:ph type="body" sz="quarter" idx="14"/>
          </p:nvPr>
        </p:nvSpPr>
        <p:spPr/>
        <p:txBody>
          <a:bodyPr/>
          <a:lstStyle/>
          <a:p>
            <a:endParaRPr lang="nl-NL"/>
          </a:p>
        </p:txBody>
      </p:sp>
      <p:sp>
        <p:nvSpPr>
          <p:cNvPr id="7" name="Tijdelijke aanduiding voor tekst 6">
            <a:extLst>
              <a:ext uri="{FF2B5EF4-FFF2-40B4-BE49-F238E27FC236}">
                <a16:creationId xmlns:a16="http://schemas.microsoft.com/office/drawing/2014/main" id="{7B49E2C4-B603-49F7-8F12-E885877E37E7}"/>
              </a:ext>
            </a:extLst>
          </p:cNvPr>
          <p:cNvSpPr>
            <a:spLocks noGrp="1"/>
          </p:cNvSpPr>
          <p:nvPr>
            <p:ph type="body" sz="quarter" idx="15"/>
          </p:nvPr>
        </p:nvSpPr>
        <p:spPr/>
        <p:txBody>
          <a:bodyPr/>
          <a:lstStyle/>
          <a:p>
            <a:endParaRPr lang="nl-NL"/>
          </a:p>
        </p:txBody>
      </p:sp>
      <p:sp>
        <p:nvSpPr>
          <p:cNvPr id="8" name="Tijdelijke aanduiding voor tekst 7">
            <a:extLst>
              <a:ext uri="{FF2B5EF4-FFF2-40B4-BE49-F238E27FC236}">
                <a16:creationId xmlns:a16="http://schemas.microsoft.com/office/drawing/2014/main" id="{13F7E6E3-2156-43F2-B114-547F0DF7569B}"/>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Begrip: Troost</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lvl="0" indent="-228600">
              <a:buFont typeface="Arial" panose="020B0604020202020204" pitchFamily="34" charset="0"/>
              <a:buChar char="•"/>
            </a:pPr>
            <a:r>
              <a:rPr lang="nl-NL" sz="1800" dirty="0">
                <a:solidFill>
                  <a:prstClr val="black"/>
                </a:solidFill>
                <a:latin typeface="Calibri" panose="020F0502020204030204"/>
              </a:rPr>
              <a:t>Vat dit stukje tekst in eigen woorden samen. </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Troost</a:t>
            </a:r>
            <a:endParaRPr lang="nl-NL" dirty="0"/>
          </a:p>
        </p:txBody>
      </p:sp>
      <p:pic>
        <p:nvPicPr>
          <p:cNvPr id="4" name="Tijdelijke aanduiding voor afbeelding 3">
            <a:extLst>
              <a:ext uri="{FF2B5EF4-FFF2-40B4-BE49-F238E27FC236}">
                <a16:creationId xmlns:a16="http://schemas.microsoft.com/office/drawing/2014/main" id="{12C740BC-0523-4E42-B8DF-6AFB99B76F6E}"/>
              </a:ext>
            </a:extLst>
          </p:cNvPr>
          <p:cNvPicPr>
            <a:picLocks noGrp="1" noChangeAspect="1"/>
          </p:cNvPicPr>
          <p:nvPr>
            <p:ph type="pic" sz="quarter" idx="12"/>
          </p:nvPr>
        </p:nvPicPr>
        <p:blipFill rotWithShape="1">
          <a:blip r:embed="rId3"/>
          <a:srcRect l="28125" r="28125"/>
          <a:stretch/>
        </p:blipFill>
        <p:spPr>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Troost die blijft en bevrijdt</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normAutofit/>
          </a:bodyPr>
          <a:lstStyle/>
          <a:p>
            <a:pPr marL="342900" lvl="0" indent="-342900">
              <a:buFont typeface="Arial" panose="020B0604020202020204" pitchFamily="34" charset="0"/>
              <a:buChar char="•"/>
            </a:pPr>
            <a:r>
              <a:rPr lang="nl-NL" sz="1800" dirty="0">
                <a:solidFill>
                  <a:prstClr val="black"/>
                </a:solidFill>
                <a:latin typeface="Calibri" panose="020F0502020204030204"/>
              </a:rPr>
              <a:t>Welke troost geeft God? </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Troost die blijft en bevrijdt</a:t>
            </a:r>
          </a:p>
        </p:txBody>
      </p:sp>
      <p:pic>
        <p:nvPicPr>
          <p:cNvPr id="12" name="Tijdelijke aanduiding voor afbeelding 11">
            <a:extLst>
              <a:ext uri="{FF2B5EF4-FFF2-40B4-BE49-F238E27FC236}">
                <a16:creationId xmlns:a16="http://schemas.microsoft.com/office/drawing/2014/main" id="{FEE6969A-FBB4-4C4E-8CE9-5CDE72E15A8B}"/>
              </a:ext>
            </a:extLst>
          </p:cNvPr>
          <p:cNvPicPr>
            <a:picLocks noGrp="1" noChangeAspect="1"/>
          </p:cNvPicPr>
          <p:nvPr>
            <p:ph type="pic" sz="quarter" idx="12"/>
          </p:nvPr>
        </p:nvPicPr>
        <p:blipFill rotWithShape="1">
          <a:blip r:embed="rId3"/>
          <a:srcRect l="30643" r="30643"/>
          <a:stretch/>
        </p:blipFill>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Begrip: Troost die is betaald</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Wat moest er gebeuren om deze troost te verkrijgen?</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Troost die is betaald</a:t>
            </a:r>
          </a:p>
        </p:txBody>
      </p:sp>
      <p:pic>
        <p:nvPicPr>
          <p:cNvPr id="8" name="Tijdelijke aanduiding voor afbeelding 7">
            <a:extLst>
              <a:ext uri="{FF2B5EF4-FFF2-40B4-BE49-F238E27FC236}">
                <a16:creationId xmlns:a16="http://schemas.microsoft.com/office/drawing/2014/main" id="{5CD293F0-C860-48B1-98A0-2DEEE01D0656}"/>
              </a:ext>
            </a:extLst>
          </p:cNvPr>
          <p:cNvPicPr>
            <a:picLocks noGrp="1" noChangeAspect="1"/>
          </p:cNvPicPr>
          <p:nvPr>
            <p:ph type="pic" sz="quarter" idx="12"/>
          </p:nvPr>
        </p:nvPicPr>
        <p:blipFill rotWithShape="1">
          <a:blip r:embed="rId3"/>
          <a:srcRect l="20965" r="20965"/>
          <a:stretch/>
        </p:blipFill>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Begrip: Troost die vernieuwt</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t>Wat leert Gods Geest jou?</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Troost die vernieuwt</a:t>
            </a:r>
          </a:p>
        </p:txBody>
      </p:sp>
      <p:pic>
        <p:nvPicPr>
          <p:cNvPr id="8" name="Tijdelijke aanduiding voor afbeelding 7">
            <a:extLst>
              <a:ext uri="{FF2B5EF4-FFF2-40B4-BE49-F238E27FC236}">
                <a16:creationId xmlns:a16="http://schemas.microsoft.com/office/drawing/2014/main" id="{272935C3-76A8-445C-ADE8-5887437BF3B4}"/>
              </a:ext>
            </a:extLst>
          </p:cNvPr>
          <p:cNvPicPr>
            <a:picLocks noGrp="1" noChangeAspect="1"/>
          </p:cNvPicPr>
          <p:nvPr>
            <p:ph type="pic" sz="quarter" idx="12"/>
          </p:nvPr>
        </p:nvPicPr>
        <p:blipFill>
          <a:blip r:embed="rId3"/>
          <a:srcRect l="24030" r="24030"/>
          <a:stretch>
            <a:fillRect/>
          </a:stretch>
        </p:blipFill>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15-17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50F2CD8C-3275-4AC5-AF08-0EAEC94A484B}"/>
</file>

<file path=customXml/itemProps2.xml><?xml version="1.0" encoding="utf-8"?>
<ds:datastoreItem xmlns:ds="http://schemas.openxmlformats.org/officeDocument/2006/customXml" ds:itemID="{B6B30466-9D9B-415E-96D4-EE7361905908}"/>
</file>

<file path=customXml/itemProps3.xml><?xml version="1.0" encoding="utf-8"?>
<ds:datastoreItem xmlns:ds="http://schemas.openxmlformats.org/officeDocument/2006/customXml" ds:itemID="{0358F643-6B22-419F-B554-0CC265DC4BE7}"/>
</file>

<file path=docProps/app.xml><?xml version="1.0" encoding="utf-8"?>
<Properties xmlns="http://schemas.openxmlformats.org/officeDocument/2006/extended-properties" xmlns:vt="http://schemas.openxmlformats.org/officeDocument/2006/docPropsVTypes">
  <Template>LeerMij-catechesatiemethode-HHJO-15-17</Template>
  <TotalTime>312</TotalTime>
  <Words>1059</Words>
  <Application>Microsoft Office PowerPoint</Application>
  <PresentationFormat>Breedbeeld</PresentationFormat>
  <Paragraphs>148</Paragraphs>
  <Slides>26</Slides>
  <Notes>22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26</vt:i4>
      </vt:variant>
    </vt:vector>
  </HeadingPairs>
  <TitlesOfParts>
    <vt:vector size="35" baseType="lpstr">
      <vt:lpstr>MS Mincho</vt:lpstr>
      <vt:lpstr>Arial</vt:lpstr>
      <vt:lpstr>Calibri</vt:lpstr>
      <vt:lpstr>Helvetica</vt:lpstr>
      <vt:lpstr>ITC Officina Serif Std Book</vt:lpstr>
      <vt:lpstr>Segoe UI</vt:lpstr>
      <vt:lpstr>SegoeUI-Bold</vt:lpstr>
      <vt:lpstr>Times New Roman</vt:lpstr>
      <vt:lpstr>Office-thema</vt:lpstr>
      <vt:lpstr>De enige troost</vt:lpstr>
      <vt:lpstr>Opening</vt:lpstr>
      <vt:lpstr>Bijbelstudie</vt:lpstr>
      <vt:lpstr>Binnenkomer</vt:lpstr>
      <vt:lpstr>Doelen</vt:lpstr>
      <vt:lpstr>Begrip: Troost</vt:lpstr>
      <vt:lpstr>Begrip: Troost die blijft en bevrijdt</vt:lpstr>
      <vt:lpstr>Begrip: Troost die is betaald</vt:lpstr>
      <vt:lpstr>Begrip: Troost die vernieuwt</vt:lpstr>
      <vt:lpstr>Begrip: Troost met drie kanten</vt:lpstr>
      <vt:lpstr>Verwerkingsvragen</vt:lpstr>
      <vt:lpstr>Samenvatting</vt:lpstr>
      <vt:lpstr>Huiswerk volgende keer</vt:lpstr>
      <vt:lpstr>Alternatieve binnenkomer (1)</vt:lpstr>
      <vt:lpstr>Alternatieve binnenkomer (2.1)</vt:lpstr>
      <vt:lpstr>Alternatieve binnenkomer (2.2)</vt:lpstr>
      <vt:lpstr>Alternatieve binnenkomer (2.3)</vt:lpstr>
      <vt:lpstr>Alternatieve verwerkingsopdracht (1)</vt:lpstr>
      <vt:lpstr>Alternatieve verwerkingsopdracht (2)</vt:lpstr>
      <vt:lpstr>Alternatieve verwerkingsopdracht (3.1)</vt:lpstr>
      <vt:lpstr>Alternatieve verwerkingsopdracht (3.2)</vt:lpstr>
      <vt:lpstr>Alternatieve verwerkingsopdracht (3.3)</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44</cp:revision>
  <dcterms:created xsi:type="dcterms:W3CDTF">2018-01-11T12:38:21Z</dcterms:created>
  <dcterms:modified xsi:type="dcterms:W3CDTF">2018-09-12T10:59:48Z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