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0"/>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80" r:id="rId15"/>
    <p:sldId id="284" r:id="rId16"/>
    <p:sldId id="282" r:id="rId17"/>
    <p:sldId id="283" r:id="rId18"/>
    <p:sldId id="28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19-10-2018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Vertel het volgende verhaal: </a:t>
            </a:r>
            <a:r>
              <a:rPr lang="nl-NL" sz="1200" i="1" kern="1200" dirty="0">
                <a:solidFill>
                  <a:schemeClr val="tx1"/>
                </a:solidFill>
                <a:effectLst/>
                <a:latin typeface="+mn-lt"/>
                <a:ea typeface="+mn-ea"/>
                <a:cs typeface="+mn-cs"/>
              </a:rPr>
              <a:t>Een student kreeg de volgende vraag te beantwoorden: ‘Hoe komen christenen ertoe over drie goddelijke personen te spreken, terwijl er toch maar één God is?’ De jongeman begon een lang theologisch betoog op te zetten waarin hij uiteindelijk vastliep. </a:t>
            </a:r>
            <a:endParaRPr lang="nl-NL" sz="1200" kern="1200" dirty="0">
              <a:solidFill>
                <a:schemeClr val="tx1"/>
              </a:solidFill>
              <a:effectLst/>
              <a:latin typeface="+mn-lt"/>
              <a:ea typeface="+mn-ea"/>
              <a:cs typeface="+mn-cs"/>
            </a:endParaRPr>
          </a:p>
          <a:p>
            <a:pPr algn="just">
              <a:spcAft>
                <a:spcPts val="0"/>
              </a:spcAft>
            </a:pPr>
            <a:endPar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vraag die de student gesteld wordt, is een vraag uit de Heidelbergse Catechismus. Laat de jongeren de vraag opzoeken op blz. 57 van het boekje en vraag hen om in eigen woorden het antwoord van de Heidelbergse Catechismus te geven op deze vraag. Wij geloven in de Drie-eenheid omdat God zich zo bekend gemaakt (geopenbaard) heeft.</a:t>
            </a:r>
          </a:p>
          <a:p>
            <a:pPr algn="just">
              <a:spcAft>
                <a:spcPts val="0"/>
              </a:spcAft>
            </a:pPr>
            <a:endPar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401933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jongeren zelf een schematische tekening maken van hoe de Vader, de Zoon en de Heilige Geest samen één zijn. Of deel de volgende afbeelding uit en vraag hen welke afbeelding de Drie-eenheid het meest juist afbeeld.</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668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dirty="0"/>
          </a:p>
        </p:txBody>
      </p:sp>
    </p:spTree>
    <p:extLst>
      <p:ext uri="{BB962C8B-B14F-4D97-AF65-F5344CB8AC3E}">
        <p14:creationId xmlns:p14="http://schemas.microsoft.com/office/powerpoint/2010/main" val="299231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dirty="0"/>
          </a:p>
        </p:txBody>
      </p:sp>
    </p:spTree>
    <p:extLst>
      <p:ext uri="{BB962C8B-B14F-4D97-AF65-F5344CB8AC3E}">
        <p14:creationId xmlns:p14="http://schemas.microsoft.com/office/powerpoint/2010/main" val="293672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Foto: </a:t>
            </a:r>
            <a:r>
              <a:rPr lang="nl-NL" dirty="0" err="1"/>
              <a:t>oud-christelijk</a:t>
            </a:r>
            <a:r>
              <a:rPr lang="nl-NL" dirty="0"/>
              <a:t> symbool voor de Drie-eenheid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Foto: 1 kaars/vlam, die op drie manieren gereflecteerd wordt. Let op: niet gebruiken als voorbeeld, want dat zou </a:t>
            </a:r>
            <a:r>
              <a:rPr lang="nl-NL" i="0" dirty="0" err="1"/>
              <a:t>modalisme</a:t>
            </a:r>
            <a:r>
              <a:rPr lang="nl-NL" i="0" dirty="0"/>
              <a:t> zijn!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Foto: Vader, Zoon en Heilige Geest zijn onlosmakelijk aan elkaar verbonden, maar wel onderscheiden van elkaar</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Foto: Eén nummer, wat drie betekent. Wat zie je? 1 of 3? Alle twee!</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Foto: drie tandwielen. Zoals tandwielen afzonderlijk werken, werken zij samen met de andere tandwielen en vormen zij één beweging en werken samen aan één werk</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Foto: drie harten als symbool voor de manier waarop de Vader, Zoon en Heilige Geest een relatie met ons wil aangaan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3447667900"/>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7029B731-1534-40FC-8422-0F6FEF65F01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9570E5F-553C-4E63-A4BA-3329F092541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806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9627D3F7-E5E4-4A52-B16E-77E2EE500F0D}"/>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04600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4252884040"/>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E9DD4892-42B4-48FA-8DD1-3529F844D47D}"/>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191941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41715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0230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8426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3298463398"/>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635632991"/>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868349664"/>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3991012835"/>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491CF0D7-48B6-426A-8D52-CEE34B464D5A}"/>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24161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53FED525-F17A-4AE5-A547-E58A8B0A2EA9}"/>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23085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9C2EC905-209A-4589-A7E3-AD5926CE1AC9}"/>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21980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9D1F9922-9D84-40C7-83E3-0E588ADF11F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7726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9BFA5A11-19D7-4E48-8A12-29BEA81572C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36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CA783E02-D3DF-4EE2-83B2-52C56B48577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1315646716"/>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FD2C3B2F-7111-49E7-A466-5B7EFA045088}"/>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5996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22030279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52" r:id="rId20"/>
    <p:sldLayoutId id="2147483653" r:id="rId21"/>
    <p:sldLayoutId id="2147483651" r:id="rId22"/>
    <p:sldLayoutId id="2147483659" r:id="rId23"/>
    <p:sldLayoutId id="2147483660" r:id="rId24"/>
    <p:sldLayoutId id="2147483655" r:id="rId25"/>
    <p:sldLayoutId id="2147483654" r:id="rId26"/>
    <p:sldLayoutId id="2147483657" r:id="rId27"/>
    <p:sldLayoutId id="2147483658" r:id="rId28"/>
    <p:sldLayoutId id="2147483662" r:id="rId29"/>
    <p:sldLayoutId id="2147483656" r:id="rId30"/>
    <p:sldLayoutId id="2147483663" r:id="rId31"/>
    <p:sldLayoutId id="2147483664" r:id="rId32"/>
    <p:sldLayoutId id="2147483665" r:id="rId33"/>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De Drie-eenheid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Het geloof</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a:bodyPr>
          <a:lstStyle/>
          <a:p>
            <a:r>
              <a:rPr lang="nl-NL" dirty="0"/>
              <a:t>Nodig</a:t>
            </a:r>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55</a:t>
            </a:r>
          </a:p>
          <a:p>
            <a:pPr marL="228600" indent="-228600">
              <a:buFont typeface="Arial" panose="020B0604020202020204" pitchFamily="34" charset="0"/>
              <a:buChar char="•"/>
            </a:pPr>
            <a:r>
              <a:rPr lang="nl-NL" sz="1800" dirty="0">
                <a:solidFill>
                  <a:prstClr val="black"/>
                </a:solidFill>
                <a:latin typeface="Calibri" panose="020F0502020204030204"/>
              </a:rPr>
              <a:t>Kun je zonder geloof in de Drie-enige God zal worden?</a:t>
            </a:r>
          </a:p>
          <a:p>
            <a:pPr marL="228600" indent="-228600">
              <a:buFont typeface="Arial" panose="020B0604020202020204" pitchFamily="34" charset="0"/>
              <a:buChar char="•"/>
            </a:pPr>
            <a:r>
              <a:rPr lang="nl-NL" sz="1800" dirty="0">
                <a:solidFill>
                  <a:prstClr val="black"/>
                </a:solidFill>
                <a:latin typeface="Calibri" panose="020F0502020204030204"/>
              </a:rPr>
              <a:t>Welke relatie wil God de Vader met jou aangaan?</a:t>
            </a:r>
          </a:p>
          <a:p>
            <a:pPr marL="228600" indent="-228600">
              <a:buFont typeface="Arial" panose="020B0604020202020204" pitchFamily="34" charset="0"/>
              <a:buChar char="•"/>
            </a:pPr>
            <a:r>
              <a:rPr lang="nl-NL" sz="1800" dirty="0">
                <a:solidFill>
                  <a:prstClr val="black"/>
                </a:solidFill>
                <a:latin typeface="Calibri" panose="020F0502020204030204"/>
              </a:rPr>
              <a:t>Welke relatie wil God de Zoon met jou aangaan?</a:t>
            </a:r>
          </a:p>
          <a:p>
            <a:pPr marL="228600" indent="-228600">
              <a:buFont typeface="Arial" panose="020B0604020202020204" pitchFamily="34" charset="0"/>
              <a:buChar char="•"/>
            </a:pPr>
            <a:r>
              <a:rPr lang="nl-NL" sz="1800" dirty="0">
                <a:solidFill>
                  <a:prstClr val="black"/>
                </a:solidFill>
                <a:latin typeface="Calibri" panose="020F0502020204030204"/>
              </a:rPr>
              <a:t>Welke relatie wil God de Heilige Geest met jou aangaan?</a:t>
            </a:r>
          </a:p>
          <a:p>
            <a:pPr marL="228600"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en-US" dirty="0" err="1"/>
              <a:t>Uitleg</a:t>
            </a:r>
            <a:endParaRPr lang="nl-NL" dirty="0"/>
          </a:p>
        </p:txBody>
      </p:sp>
      <p:sp>
        <p:nvSpPr>
          <p:cNvPr id="8" name="Rechthoek 7">
            <a:extLst>
              <a:ext uri="{FF2B5EF4-FFF2-40B4-BE49-F238E27FC236}">
                <a16:creationId xmlns:a16="http://schemas.microsoft.com/office/drawing/2014/main" id="{73A37F88-6405-400D-9B17-26F6E8205628}"/>
              </a:ext>
            </a:extLst>
          </p:cNvPr>
          <p:cNvSpPr/>
          <p:nvPr/>
        </p:nvSpPr>
        <p:spPr>
          <a:xfrm>
            <a:off x="8826910" y="1396800"/>
            <a:ext cx="1296573" cy="369332"/>
          </a:xfrm>
          <a:prstGeom prst="rect">
            <a:avLst/>
          </a:prstGeom>
        </p:spPr>
        <p:txBody>
          <a:bodyPr wrap="none">
            <a:spAutoFit/>
          </a:bodyPr>
          <a:lstStyle/>
          <a:p>
            <a:r>
              <a:rPr lang="nl-NL" b="1" dirty="0">
                <a:solidFill>
                  <a:srgbClr val="FFFFFF"/>
                </a:solidFill>
                <a:latin typeface="SegoeUI-Bold"/>
              </a:rPr>
              <a:t>Verlossing</a:t>
            </a:r>
            <a:endParaRPr lang="nl-NL" dirty="0"/>
          </a:p>
        </p:txBody>
      </p:sp>
      <p:sp>
        <p:nvSpPr>
          <p:cNvPr id="10" name="Rechthoek 9">
            <a:extLst>
              <a:ext uri="{FF2B5EF4-FFF2-40B4-BE49-F238E27FC236}">
                <a16:creationId xmlns:a16="http://schemas.microsoft.com/office/drawing/2014/main" id="{6919D3DF-8D05-4E80-A270-DFE4307A7252}"/>
              </a:ext>
            </a:extLst>
          </p:cNvPr>
          <p:cNvSpPr/>
          <p:nvPr/>
        </p:nvSpPr>
        <p:spPr>
          <a:xfrm>
            <a:off x="7608168" y="4131747"/>
            <a:ext cx="971741" cy="369332"/>
          </a:xfrm>
          <a:prstGeom prst="rect">
            <a:avLst/>
          </a:prstGeom>
        </p:spPr>
        <p:txBody>
          <a:bodyPr wrap="none">
            <a:spAutoFit/>
          </a:bodyPr>
          <a:lstStyle/>
          <a:p>
            <a:r>
              <a:rPr lang="nl-NL" b="1" dirty="0">
                <a:solidFill>
                  <a:srgbClr val="FFFFFF"/>
                </a:solidFill>
                <a:latin typeface="SegoeUI-Bold"/>
              </a:rPr>
              <a:t>Ellende</a:t>
            </a:r>
            <a:endParaRPr lang="nl-NL" dirty="0"/>
          </a:p>
        </p:txBody>
      </p:sp>
      <p:sp>
        <p:nvSpPr>
          <p:cNvPr id="11" name="Rechthoek 10">
            <a:extLst>
              <a:ext uri="{FF2B5EF4-FFF2-40B4-BE49-F238E27FC236}">
                <a16:creationId xmlns:a16="http://schemas.microsoft.com/office/drawing/2014/main" id="{A1541E9A-8191-4EFA-B67C-FDE5BF1A6128}"/>
              </a:ext>
            </a:extLst>
          </p:cNvPr>
          <p:cNvSpPr/>
          <p:nvPr/>
        </p:nvSpPr>
        <p:spPr>
          <a:xfrm>
            <a:off x="10128662" y="4131747"/>
            <a:ext cx="1699568" cy="369332"/>
          </a:xfrm>
          <a:prstGeom prst="rect">
            <a:avLst/>
          </a:prstGeom>
        </p:spPr>
        <p:txBody>
          <a:bodyPr wrap="none">
            <a:spAutoFit/>
          </a:bodyPr>
          <a:lstStyle/>
          <a:p>
            <a:r>
              <a:rPr lang="nl-NL" b="1" dirty="0">
                <a:solidFill>
                  <a:srgbClr val="FFFFFF"/>
                </a:solidFill>
                <a:latin typeface="SegoeUI-Bold"/>
              </a:rPr>
              <a:t>Dankbaarheid</a:t>
            </a:r>
            <a:endParaRPr lang="nl-NL" dirty="0"/>
          </a:p>
        </p:txBody>
      </p:sp>
      <p:pic>
        <p:nvPicPr>
          <p:cNvPr id="6146" name="Picture 2" descr="Heart, Love, Romance, Valentine, Harmony, Romantic">
            <a:extLst>
              <a:ext uri="{FF2B5EF4-FFF2-40B4-BE49-F238E27FC236}">
                <a16:creationId xmlns:a16="http://schemas.microsoft.com/office/drawing/2014/main" id="{007D1DC8-11BA-4CC9-A889-9EED54270CB5}"/>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8016" t="-31015" r="15839" b="-16499"/>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blz. 56</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Drie-eenheid: één Goddelijk Wezen, Dat bestaat in drie onderscheiden Personen.</a:t>
            </a:r>
          </a:p>
          <a:p>
            <a:r>
              <a:rPr lang="nl-NL" dirty="0"/>
              <a:t>De drie Goddelijke Personen hebben een nauwe onderlinge relatie met elkaar.</a:t>
            </a:r>
          </a:p>
          <a:p>
            <a:r>
              <a:rPr lang="nl-NL" dirty="0"/>
              <a:t>In de kerkdienst worden we begroet (aan het begin van de dienst) en gezegend (aan het eind van de dienst) in Naam van de drie-enige God (denk ook aan de doop).</a:t>
            </a:r>
          </a:p>
          <a:p>
            <a:r>
              <a:rPr lang="nl-NL" dirty="0"/>
              <a:t>Elke Persoon heeft Zijn eigen taak en plaats.</a:t>
            </a:r>
          </a:p>
          <a:p>
            <a:r>
              <a:rPr lang="nl-NL" dirty="0"/>
              <a:t>De Vader, de Zoon en de Heilige Geest kunnen niet zonder Elkaar bestaan.</a:t>
            </a:r>
          </a:p>
          <a:p>
            <a:r>
              <a:rPr lang="nl-NL" dirty="0"/>
              <a:t>Zonder het geloof dat God drie-enig is kunnen wij niet zalig worden.</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Verhaal</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zou jij deze vraag beantwoorden?</a:t>
            </a:r>
          </a:p>
          <a:p>
            <a:pPr marL="285750" indent="-285750">
              <a:buFont typeface="Arial" panose="020B0604020202020204" pitchFamily="34" charset="0"/>
              <a:buChar char="•"/>
            </a:pPr>
            <a:endParaRPr lang="nl-NL" dirty="0"/>
          </a:p>
        </p:txBody>
      </p:sp>
      <p:pic>
        <p:nvPicPr>
          <p:cNvPr id="7170" name="Picture 2" descr="Student, Education, Class, Educate, Knowledge, Teach">
            <a:extLst>
              <a:ext uri="{FF2B5EF4-FFF2-40B4-BE49-F238E27FC236}">
                <a16:creationId xmlns:a16="http://schemas.microsoft.com/office/drawing/2014/main" id="{49D21FAA-D90E-48E6-9657-10F2673171BD}"/>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11" r="241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2BCCE3-EB46-4458-BED9-46BE58DB4B85}"/>
              </a:ext>
            </a:extLst>
          </p:cNvPr>
          <p:cNvSpPr>
            <a:spLocks noGrp="1"/>
          </p:cNvSpPr>
          <p:nvPr>
            <p:ph type="title"/>
          </p:nvPr>
        </p:nvSpPr>
        <p:spPr/>
        <p:txBody>
          <a:bodyPr/>
          <a:lstStyle/>
          <a:p>
            <a:r>
              <a:rPr lang="nl-NL" dirty="0"/>
              <a:t>Binnenkomer</a:t>
            </a:r>
          </a:p>
        </p:txBody>
      </p:sp>
      <p:sp>
        <p:nvSpPr>
          <p:cNvPr id="7" name="Tijdelijke aanduiding voor tekst 6">
            <a:extLst>
              <a:ext uri="{FF2B5EF4-FFF2-40B4-BE49-F238E27FC236}">
                <a16:creationId xmlns:a16="http://schemas.microsoft.com/office/drawing/2014/main" id="{F5A69250-1CEF-47D2-B024-0931A32912BA}"/>
              </a:ext>
            </a:extLst>
          </p:cNvPr>
          <p:cNvSpPr>
            <a:spLocks noGrp="1"/>
          </p:cNvSpPr>
          <p:nvPr>
            <p:ph type="body" sz="quarter" idx="11"/>
          </p:nvPr>
        </p:nvSpPr>
        <p:spPr/>
        <p:txBody>
          <a:bodyPr/>
          <a:lstStyle/>
          <a:p>
            <a:r>
              <a:rPr lang="nl-NL" dirty="0"/>
              <a:t>Welke afbeelding beeld de Drie-eenheid het meest juist af?</a:t>
            </a:r>
          </a:p>
        </p:txBody>
      </p:sp>
      <p:sp>
        <p:nvSpPr>
          <p:cNvPr id="6" name="Tijdelijke aanduiding voor verticale tekst 5">
            <a:extLst>
              <a:ext uri="{FF2B5EF4-FFF2-40B4-BE49-F238E27FC236}">
                <a16:creationId xmlns:a16="http://schemas.microsoft.com/office/drawing/2014/main" id="{6D902425-689A-48DC-84DA-14A88D32CF09}"/>
              </a:ext>
            </a:extLst>
          </p:cNvPr>
          <p:cNvSpPr>
            <a:spLocks noGrp="1"/>
          </p:cNvSpPr>
          <p:nvPr>
            <p:ph type="body" orient="vert" sz="quarter" idx="10"/>
          </p:nvPr>
        </p:nvSpPr>
        <p:spPr/>
        <p:txBody>
          <a:bodyPr/>
          <a:lstStyle/>
          <a:p>
            <a:endParaRPr lang="nl-NL"/>
          </a:p>
        </p:txBody>
      </p:sp>
      <p:pic>
        <p:nvPicPr>
          <p:cNvPr id="8" name="Afbeelding 7">
            <a:extLst>
              <a:ext uri="{FF2B5EF4-FFF2-40B4-BE49-F238E27FC236}">
                <a16:creationId xmlns:a16="http://schemas.microsoft.com/office/drawing/2014/main" id="{824195E8-095F-48D4-B832-AAE8F92F50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4057" y="3246259"/>
            <a:ext cx="7560842" cy="3571093"/>
          </a:xfrm>
          <a:prstGeom prst="rect">
            <a:avLst/>
          </a:prstGeom>
          <a:noFill/>
          <a:ln>
            <a:noFill/>
          </a:ln>
        </p:spPr>
      </p:pic>
    </p:spTree>
    <p:extLst>
      <p:ext uri="{BB962C8B-B14F-4D97-AF65-F5344CB8AC3E}">
        <p14:creationId xmlns:p14="http://schemas.microsoft.com/office/powerpoint/2010/main" val="388717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Poster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Maak een poster waarin je duidelijk laat uitkomen dat God drie-enig is, maar ook welke taken de drie personen hebben in het Goddelijk wezen.</a:t>
            </a:r>
          </a:p>
          <a:p>
            <a:pPr marL="285750" indent="-285750">
              <a:buFont typeface="Arial" panose="020B0604020202020204" pitchFamily="34" charset="0"/>
              <a:buChar char="•"/>
            </a:pPr>
            <a:endParaRPr lang="nl-NL" dirty="0"/>
          </a:p>
        </p:txBody>
      </p:sp>
      <p:pic>
        <p:nvPicPr>
          <p:cNvPr id="8194" name="Picture 2" descr="Blank, Desk, Frame, Simple, Mockup, Contemporary">
            <a:extLst>
              <a:ext uri="{FF2B5EF4-FFF2-40B4-BE49-F238E27FC236}">
                <a16:creationId xmlns:a16="http://schemas.microsoft.com/office/drawing/2014/main" id="{4883EE71-A8D4-460D-8FA9-604BE36AFA6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2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Gedicht</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Maak een gedicht van 8 regels met daarin de volgende opbouw:</a:t>
            </a:r>
          </a:p>
          <a:p>
            <a:pPr marL="285750" lvl="0" indent="-285750">
              <a:buFont typeface="Arial" panose="020B0604020202020204" pitchFamily="34" charset="0"/>
              <a:buChar char="•"/>
            </a:pPr>
            <a:r>
              <a:rPr lang="nl-NL" dirty="0"/>
              <a:t>Twee regels over God de Vader</a:t>
            </a:r>
          </a:p>
          <a:p>
            <a:pPr marL="285750" lvl="0" indent="-285750">
              <a:buFont typeface="Arial" panose="020B0604020202020204" pitchFamily="34" charset="0"/>
              <a:buChar char="•"/>
            </a:pPr>
            <a:r>
              <a:rPr lang="nl-NL" dirty="0"/>
              <a:t>Twee regels over God de Zoon</a:t>
            </a:r>
          </a:p>
          <a:p>
            <a:pPr marL="285750" lvl="0" indent="-285750">
              <a:buFont typeface="Arial" panose="020B0604020202020204" pitchFamily="34" charset="0"/>
              <a:buChar char="•"/>
            </a:pPr>
            <a:r>
              <a:rPr lang="nl-NL" dirty="0"/>
              <a:t>Twee regels over God de Heilige Geest</a:t>
            </a:r>
          </a:p>
          <a:p>
            <a:pPr marL="285750" lvl="0" indent="-285750">
              <a:buFont typeface="Arial" panose="020B0604020202020204" pitchFamily="34" charset="0"/>
              <a:buChar char="•"/>
            </a:pPr>
            <a:r>
              <a:rPr lang="nl-NL" dirty="0"/>
              <a:t>Twee regels over de verwondering van de Godheid</a:t>
            </a:r>
          </a:p>
          <a:p>
            <a:endParaRPr lang="nl-NL" dirty="0"/>
          </a:p>
        </p:txBody>
      </p:sp>
      <p:pic>
        <p:nvPicPr>
          <p:cNvPr id="9218" name="Picture 2" descr="Letter, Paper, Writing, Poem, Bench, Handwriting">
            <a:extLst>
              <a:ext uri="{FF2B5EF4-FFF2-40B4-BE49-F238E27FC236}">
                <a16:creationId xmlns:a16="http://schemas.microsoft.com/office/drawing/2014/main" id="{DBE5B67F-9E4B-40EA-A927-D8C3AB02396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1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2401A-8343-4BD0-AEDE-6A28232A9350}"/>
              </a:ext>
            </a:extLst>
          </p:cNvPr>
          <p:cNvSpPr>
            <a:spLocks noGrp="1"/>
          </p:cNvSpPr>
          <p:nvPr>
            <p:ph type="title"/>
          </p:nvPr>
        </p:nvSpPr>
        <p:spPr/>
        <p:txBody>
          <a:bodyPr/>
          <a:lstStyle/>
          <a:p>
            <a:r>
              <a:rPr lang="nl-NL" dirty="0"/>
              <a:t>Gesprek</a:t>
            </a:r>
          </a:p>
        </p:txBody>
      </p:sp>
      <p:sp>
        <p:nvSpPr>
          <p:cNvPr id="3" name="Tijdelijke aanduiding voor tekst 2">
            <a:extLst>
              <a:ext uri="{FF2B5EF4-FFF2-40B4-BE49-F238E27FC236}">
                <a16:creationId xmlns:a16="http://schemas.microsoft.com/office/drawing/2014/main" id="{A797C612-E3EA-406D-9E6F-D7D6C0D641C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Maak groepjes van twee of drie tallen</a:t>
            </a:r>
          </a:p>
          <a:p>
            <a:pPr marL="285750" indent="-285750">
              <a:buFont typeface="Arial" panose="020B0604020202020204" pitchFamily="34" charset="0"/>
              <a:buChar char="•"/>
            </a:pPr>
            <a:r>
              <a:rPr lang="nl-NL" dirty="0"/>
              <a:t>Leg aan elkaar de werkingen van de drie Personen in het Goddelijk wezen uit. </a:t>
            </a:r>
          </a:p>
          <a:p>
            <a:pPr marL="285750" indent="-285750">
              <a:buFont typeface="Arial" panose="020B0604020202020204" pitchFamily="34" charset="0"/>
              <a:buChar char="•"/>
            </a:pPr>
            <a:r>
              <a:rPr lang="nl-NL" dirty="0"/>
              <a:t>Schrijf je eventuele vragen waar jullie als groepje niet uitkomen op </a:t>
            </a:r>
            <a:r>
              <a:rPr lang="nl-NL" dirty="0" err="1"/>
              <a:t>op</a:t>
            </a:r>
            <a:r>
              <a:rPr lang="nl-NL" dirty="0"/>
              <a:t> een post-it. </a:t>
            </a:r>
          </a:p>
          <a:p>
            <a:endParaRPr lang="nl-NL" dirty="0"/>
          </a:p>
        </p:txBody>
      </p:sp>
      <p:pic>
        <p:nvPicPr>
          <p:cNvPr id="10242" name="Picture 2" descr="Feedback, Group, Communication, Opinion, Review">
            <a:extLst>
              <a:ext uri="{FF2B5EF4-FFF2-40B4-BE49-F238E27FC236}">
                <a16:creationId xmlns:a16="http://schemas.microsoft.com/office/drawing/2014/main" id="{714F4596-1201-4AD2-A5DA-4ACB679FB1B4}"/>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11114" t="-27960" r="13971" b="-17176"/>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2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solidFill>
                  <a:srgbClr val="000000"/>
                </a:solidFill>
              </a:rPr>
              <a:t>Avondzang : 7</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Mattheüs</a:t>
            </a:r>
            <a:r>
              <a:rPr lang="en-US" dirty="0"/>
              <a:t> 3:13-17</a:t>
            </a:r>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Bespreek de vragen bij de Bijbelstudie op </a:t>
            </a:r>
            <a:br>
              <a:rPr lang="nl-NL" dirty="0"/>
            </a:br>
            <a:r>
              <a:rPr lang="nl-NL" dirty="0"/>
              <a:t>blz. 53</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Trinity, Symbol, Design, Traditional, Religion, Culture">
            <a:extLst>
              <a:ext uri="{FF2B5EF4-FFF2-40B4-BE49-F238E27FC236}">
                <a16:creationId xmlns:a16="http://schemas.microsoft.com/office/drawing/2014/main" id="{870BD6D5-32A6-4CAE-BB6F-066C2807AEF9}"/>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494" t="-41027" r="-3967" b="-16847"/>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God de Vader, God de Zoon en God de Heilige Geest onderscheiden zijn, maar tegelijkertijd ook één God zijn.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God Zich op deze manier in Zijn Woord geopenbaard heeft.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in mijn gebed God de Vader, God de Zoon en God de Heilige Geest aanspreken. </a:t>
            </a:r>
          </a:p>
        </p:txBody>
      </p:sp>
      <p:sp>
        <p:nvSpPr>
          <p:cNvPr id="6" name="Tijdelijke aanduiding voor tekst 5">
            <a:extLst>
              <a:ext uri="{FF2B5EF4-FFF2-40B4-BE49-F238E27FC236}">
                <a16:creationId xmlns:a16="http://schemas.microsoft.com/office/drawing/2014/main" id="{25F51CCC-BCDF-49D1-9149-623F4A99309C}"/>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7B49E2C4-B603-49F7-8F12-E885877E37E7}"/>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13F7E6E3-2156-43F2-B114-547F0DF7569B}"/>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nl-NL" dirty="0"/>
              <a:t>Drie-eenheid</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54</a:t>
            </a:r>
          </a:p>
          <a:p>
            <a:pPr marL="285750" lvl="0" indent="-285750">
              <a:buFont typeface="Arial" panose="020B0604020202020204" pitchFamily="34" charset="0"/>
              <a:buChar char="•"/>
            </a:pPr>
            <a:r>
              <a:rPr lang="nl-NL" sz="1800" dirty="0">
                <a:solidFill>
                  <a:prstClr val="black"/>
                </a:solidFill>
                <a:latin typeface="Calibri" panose="020F0502020204030204"/>
              </a:rPr>
              <a:t>Wat is de Drie-eenheid?</a:t>
            </a:r>
          </a:p>
          <a:p>
            <a:pPr marL="285750" lvl="0" indent="-285750">
              <a:buFont typeface="Arial" panose="020B0604020202020204" pitchFamily="34" charset="0"/>
              <a:buChar char="•"/>
            </a:pPr>
            <a:r>
              <a:rPr lang="nl-NL" sz="1800" dirty="0">
                <a:solidFill>
                  <a:prstClr val="black"/>
                </a:solidFill>
                <a:latin typeface="Calibri" panose="020F0502020204030204"/>
              </a:rPr>
              <a:t>Kunnen wij de Drie-eenheid begrijpen?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err="1"/>
              <a:t>Uitleg</a:t>
            </a:r>
            <a:endParaRPr lang="nl-NL" dirty="0"/>
          </a:p>
        </p:txBody>
      </p:sp>
      <p:pic>
        <p:nvPicPr>
          <p:cNvPr id="2050" name="Picture 2" descr="Candle, Meditation, Trinity, The Trinity, Reflecting">
            <a:extLst>
              <a:ext uri="{FF2B5EF4-FFF2-40B4-BE49-F238E27FC236}">
                <a16:creationId xmlns:a16="http://schemas.microsoft.com/office/drawing/2014/main" id="{9B7A0ACB-92D1-4505-986C-6B3CE36792DE}"/>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863" t="-40621" r="-18" b="-55143"/>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Onderscheiden Personen</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r>
              <a:rPr lang="nl-NL" sz="1800" dirty="0">
                <a:solidFill>
                  <a:prstClr val="black"/>
                </a:solidFill>
                <a:latin typeface="Calibri" panose="020F0502020204030204"/>
              </a:rPr>
              <a:t>Lees het stukje op blz. 54</a:t>
            </a:r>
          </a:p>
          <a:p>
            <a:pPr marL="342900" indent="-342900">
              <a:buFont typeface="Arial" panose="020B0604020202020204" pitchFamily="34" charset="0"/>
              <a:buChar char="•"/>
            </a:pPr>
            <a:r>
              <a:rPr lang="nl-NL" sz="1800" dirty="0">
                <a:solidFill>
                  <a:prstClr val="black"/>
                </a:solidFill>
                <a:latin typeface="Calibri" panose="020F0502020204030204"/>
              </a:rPr>
              <a:t>Wat bedoelen we ermee dat de Goddelijke Personen niet </a:t>
            </a:r>
            <a:r>
              <a:rPr lang="nl-NL" sz="1800" i="1" dirty="0">
                <a:solidFill>
                  <a:prstClr val="black"/>
                </a:solidFill>
                <a:latin typeface="Calibri" panose="020F0502020204030204"/>
              </a:rPr>
              <a:t>gescheiden</a:t>
            </a:r>
            <a:r>
              <a:rPr lang="nl-NL" sz="1800" dirty="0">
                <a:solidFill>
                  <a:prstClr val="black"/>
                </a:solidFill>
                <a:latin typeface="Calibri" panose="020F0502020204030204"/>
              </a:rPr>
              <a:t> maar wel </a:t>
            </a:r>
            <a:r>
              <a:rPr lang="nl-NL" sz="1800" i="1" dirty="0">
                <a:solidFill>
                  <a:prstClr val="black"/>
                </a:solidFill>
                <a:latin typeface="Calibri" panose="020F0502020204030204"/>
              </a:rPr>
              <a:t>onderscheiden</a:t>
            </a:r>
            <a:r>
              <a:rPr lang="nl-NL" sz="1800" dirty="0">
                <a:solidFill>
                  <a:prstClr val="black"/>
                </a:solidFill>
                <a:latin typeface="Calibri" panose="020F0502020204030204"/>
              </a:rPr>
              <a:t> zijn?</a:t>
            </a:r>
          </a:p>
          <a:p>
            <a:pPr marL="342900" lvl="0" indent="-342900">
              <a:buFont typeface="Arial" panose="020B0604020202020204" pitchFamily="34" charset="0"/>
              <a:buChar char="•"/>
            </a:pP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en-US" dirty="0" err="1"/>
              <a:t>Uitleg</a:t>
            </a:r>
            <a:endParaRPr lang="nl-NL" dirty="0"/>
          </a:p>
        </p:txBody>
      </p:sp>
      <p:pic>
        <p:nvPicPr>
          <p:cNvPr id="3074" name="Picture 2" descr="Chain, Chain Link, Connection, Related">
            <a:extLst>
              <a:ext uri="{FF2B5EF4-FFF2-40B4-BE49-F238E27FC236}">
                <a16:creationId xmlns:a16="http://schemas.microsoft.com/office/drawing/2014/main" id="{04C4E5BE-3924-4522-8277-C0B479B31993}"/>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7544" t="-39305" r="7169" b="-71768"/>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Eén Wezen</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54</a:t>
            </a:r>
          </a:p>
          <a:p>
            <a:pPr marL="285750" indent="-285750">
              <a:buFont typeface="Arial" panose="020B0604020202020204" pitchFamily="34" charset="0"/>
              <a:buChar char="•"/>
            </a:pPr>
            <a:r>
              <a:rPr lang="nl-NL" sz="1800" dirty="0">
                <a:solidFill>
                  <a:prstClr val="black"/>
                </a:solidFill>
                <a:latin typeface="Calibri" panose="020F0502020204030204"/>
              </a:rPr>
              <a:t>Kun je </a:t>
            </a:r>
            <a:r>
              <a:rPr lang="nl-NL" sz="1800" i="1" dirty="0">
                <a:solidFill>
                  <a:prstClr val="black"/>
                </a:solidFill>
                <a:latin typeface="Calibri" panose="020F0502020204030204"/>
              </a:rPr>
              <a:t>alleen </a:t>
            </a:r>
            <a:r>
              <a:rPr lang="nl-NL" sz="1800" dirty="0">
                <a:solidFill>
                  <a:prstClr val="black"/>
                </a:solidFill>
                <a:latin typeface="Calibri" panose="020F0502020204030204"/>
              </a:rPr>
              <a:t>de Heere Jezus kennen, los van de Vader en de Heilige Geest?</a:t>
            </a:r>
          </a:p>
          <a:p>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en-US" dirty="0" err="1"/>
              <a:t>Uitleg</a:t>
            </a:r>
            <a:endParaRPr lang="nl-NL" dirty="0"/>
          </a:p>
        </p:txBody>
      </p:sp>
      <p:pic>
        <p:nvPicPr>
          <p:cNvPr id="4098" name="Picture 2" descr="Pay, Wood, One, Grain, Pattern, Digit, Order">
            <a:extLst>
              <a:ext uri="{FF2B5EF4-FFF2-40B4-BE49-F238E27FC236}">
                <a16:creationId xmlns:a16="http://schemas.microsoft.com/office/drawing/2014/main" id="{4F18F31A-9B1A-45B5-AAFC-0C40EEA100F9}"/>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029" b="10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dirty="0"/>
              <a:t>Werkingen</a:t>
            </a:r>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54</a:t>
            </a:r>
          </a:p>
          <a:p>
            <a:pPr marL="285750" indent="-285750">
              <a:buFont typeface="Arial" panose="020B0604020202020204" pitchFamily="34" charset="0"/>
              <a:buChar char="•"/>
            </a:pPr>
            <a:r>
              <a:rPr lang="nl-NL" sz="1800" dirty="0"/>
              <a:t>Werken de Vader, Zoon en Heilige Geest los van elkaar?</a:t>
            </a:r>
          </a:p>
          <a:p>
            <a:pPr marL="285750" indent="-285750">
              <a:buFont typeface="Arial" panose="020B0604020202020204" pitchFamily="34" charset="0"/>
              <a:buChar char="•"/>
            </a:pPr>
            <a:r>
              <a:rPr lang="nl-NL" sz="1800" dirty="0"/>
              <a:t>Noem een voorbeeld van hoe Vader, Zoon en Heilige Geest samenwerken?</a:t>
            </a:r>
          </a:p>
          <a:p>
            <a:pPr marL="285750" indent="-285750">
              <a:buFont typeface="Arial" panose="020B0604020202020204" pitchFamily="34" charset="0"/>
              <a:buChar char="•"/>
            </a:pPr>
            <a:endParaRPr lang="nl-NL" sz="18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en-US" dirty="0" err="1"/>
              <a:t>Uitleg</a:t>
            </a:r>
            <a:endParaRPr lang="nl-NL" dirty="0"/>
          </a:p>
        </p:txBody>
      </p:sp>
      <p:pic>
        <p:nvPicPr>
          <p:cNvPr id="5122" name="Picture 2" descr="Gears, Metal, Rust, Technology, Machine, Old, Macro">
            <a:extLst>
              <a:ext uri="{FF2B5EF4-FFF2-40B4-BE49-F238E27FC236}">
                <a16:creationId xmlns:a16="http://schemas.microsoft.com/office/drawing/2014/main" id="{0942FEF8-6B8E-4810-9302-1AE3085B51E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59B04B0B-D723-46E4-8A6D-83606F8B3CAB}"/>
</file>

<file path=customXml/itemProps2.xml><?xml version="1.0" encoding="utf-8"?>
<ds:datastoreItem xmlns:ds="http://schemas.openxmlformats.org/officeDocument/2006/customXml" ds:itemID="{5BFC1D37-EBDF-4903-A037-45468B024FDC}"/>
</file>

<file path=customXml/itemProps3.xml><?xml version="1.0" encoding="utf-8"?>
<ds:datastoreItem xmlns:ds="http://schemas.openxmlformats.org/officeDocument/2006/customXml" ds:itemID="{FAB4AB8B-A8F2-4A04-B5B7-82E877CA6713}"/>
</file>

<file path=docProps/app.xml><?xml version="1.0" encoding="utf-8"?>
<Properties xmlns="http://schemas.openxmlformats.org/officeDocument/2006/extended-properties" xmlns:vt="http://schemas.openxmlformats.org/officeDocument/2006/docPropsVTypes">
  <Template>LeerMij-catechesatiemethode-HHJO-15-17</Template>
  <TotalTime>356</TotalTime>
  <Words>769</Words>
  <Application>Microsoft Office PowerPoint</Application>
  <PresentationFormat>Breedbeeld</PresentationFormat>
  <Paragraphs>93</Paragraphs>
  <Slides>18</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MS Mincho</vt:lpstr>
      <vt:lpstr>Arial</vt:lpstr>
      <vt:lpstr>Calibri</vt:lpstr>
      <vt:lpstr>Helvetica</vt:lpstr>
      <vt:lpstr>ITC Officina Serif Std Book</vt:lpstr>
      <vt:lpstr>Segoe UI</vt:lpstr>
      <vt:lpstr>SegoeUI-Bold</vt:lpstr>
      <vt:lpstr>Times New Roman</vt:lpstr>
      <vt:lpstr>Office-thema</vt:lpstr>
      <vt:lpstr>Het geloof</vt:lpstr>
      <vt:lpstr>Opening</vt:lpstr>
      <vt:lpstr>Bijbelstudie</vt:lpstr>
      <vt:lpstr>Binnenkomer</vt:lpstr>
      <vt:lpstr>Doelen</vt:lpstr>
      <vt:lpstr>Drie-eenheid</vt:lpstr>
      <vt:lpstr>Onderscheiden Personen</vt:lpstr>
      <vt:lpstr>Eén Wezen</vt:lpstr>
      <vt:lpstr>Werkingen</vt:lpstr>
      <vt:lpstr>Nodig</vt:lpstr>
      <vt:lpstr>Verwerkingsvragen</vt:lpstr>
      <vt:lpstr>Samenvatting</vt:lpstr>
      <vt:lpstr>Huiswerk volgende keer</vt:lpstr>
      <vt:lpstr>Verhaal</vt:lpstr>
      <vt:lpstr>Binnenkomer</vt:lpstr>
      <vt:lpstr>Poster</vt:lpstr>
      <vt:lpstr>Gedicht</vt:lpstr>
      <vt:lpstr>Gesprek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79</cp:revision>
  <dcterms:created xsi:type="dcterms:W3CDTF">2018-01-11T12:38:21Z</dcterms:created>
  <dcterms:modified xsi:type="dcterms:W3CDTF">2018-10-19T10:12:05Z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