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3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17"/>
  </p:notesMasterIdLst>
  <p:sldIdLst>
    <p:sldId id="256" r:id="rId2"/>
    <p:sldId id="259" r:id="rId3"/>
    <p:sldId id="258" r:id="rId4"/>
    <p:sldId id="260" r:id="rId5"/>
    <p:sldId id="257" r:id="rId6"/>
    <p:sldId id="261" r:id="rId7"/>
    <p:sldId id="286" r:id="rId8"/>
    <p:sldId id="287" r:id="rId9"/>
    <p:sldId id="288" r:id="rId10"/>
    <p:sldId id="266" r:id="rId11"/>
    <p:sldId id="267" r:id="rId12"/>
    <p:sldId id="268" r:id="rId13"/>
    <p:sldId id="290" r:id="rId14"/>
    <p:sldId id="291" r:id="rId15"/>
    <p:sldId id="292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6"/>
    <p:restoredTop sz="69645" autoAdjust="0"/>
  </p:normalViewPr>
  <p:slideViewPr>
    <p:cSldViewPr snapToObjects="1">
      <p:cViewPr varScale="1">
        <p:scale>
          <a:sx n="87" d="100"/>
          <a:sy n="87" d="100"/>
        </p:scale>
        <p:origin x="18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15320-BF8C-4DCB-8DFF-83E567B003FC}" type="datetimeFigureOut">
              <a:rPr lang="nl-NL" smtClean="0"/>
              <a:t>18-9-2019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958E5-9EDC-4948-8C36-D1B64C9D8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75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00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de Psalm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een keuze worden gemaakt.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een catechisant de binnenkomer op pagina 5 voorlezen.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0691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0760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5226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4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15-17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3447667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29B731-1534-40FC-8422-0F6FEF65F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9570E5F-553C-4E63-A4BA-3329F092541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806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27D3F7-E5E4-4A52-B16E-77E2EE500F0D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304600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252884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9DD4892-42B4-48FA-8DD1-3529F844D47D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1919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57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0230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284261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Afbeelding gro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3298463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635632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2868349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991012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91CF0D7-48B6-426A-8D52-CEE34B464D5A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1241617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3FED525-F17A-4AE5-A547-E58A8B0A2EA9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230855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C2EC905-209A-4589-A7E3-AD5926CE1AC9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21980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D1F9922-9D84-40C7-83E3-0E588ADF11F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7726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FA5A11-19D7-4E48-8A12-29BEA81572C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3364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A783E02-D3DF-4EE2-83B2-52C56B485779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1315646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D2C3B2F-7111-49E7-A466-5B7EFA045088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25996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220302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52" r:id="rId20"/>
    <p:sldLayoutId id="2147483653" r:id="rId21"/>
    <p:sldLayoutId id="2147483651" r:id="rId22"/>
    <p:sldLayoutId id="2147483659" r:id="rId23"/>
    <p:sldLayoutId id="2147483660" r:id="rId24"/>
    <p:sldLayoutId id="2147483655" r:id="rId25"/>
    <p:sldLayoutId id="2147483654" r:id="rId26"/>
    <p:sldLayoutId id="2147483657" r:id="rId27"/>
    <p:sldLayoutId id="2147483658" r:id="rId28"/>
    <p:sldLayoutId id="2147483662" r:id="rId29"/>
    <p:sldLayoutId id="2147483656" r:id="rId30"/>
    <p:sldLayoutId id="2147483663" r:id="rId31"/>
    <p:sldLayoutId id="2147483664" r:id="rId32"/>
    <p:sldLayoutId id="214748366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1708" userDrawn="1">
          <p15:clr>
            <a:srgbClr val="F26B43"/>
          </p15:clr>
        </p15:guide>
        <p15:guide id="8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324687A-4064-401A-B563-112DE177B4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Zijn Persoon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5E0BF8-1F79-45E0-8133-A9357D0C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Het geloof: De </a:t>
            </a:r>
            <a:r>
              <a:rPr lang="nl-NL" dirty="0"/>
              <a:t>Heilige Geest</a:t>
            </a:r>
          </a:p>
        </p:txBody>
      </p:sp>
    </p:spTree>
    <p:extLst>
      <p:ext uri="{BB962C8B-B14F-4D97-AF65-F5344CB8AC3E}">
        <p14:creationId xmlns:p14="http://schemas.microsoft.com/office/powerpoint/2010/main" val="112928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Verwerkingsvragen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blz. 8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De Heilige Geest is een goddelijk Persoon.</a:t>
            </a:r>
          </a:p>
          <a:p>
            <a:r>
              <a:rPr lang="nl-NL" dirty="0"/>
              <a:t>Vanuit onszelf weerstaan wij actief de Heilige Geest.</a:t>
            </a:r>
          </a:p>
          <a:p>
            <a:r>
              <a:rPr lang="nl-NL" dirty="0"/>
              <a:t>Het zaligmakende werk van de Heilige Geest is onweerstaanbaar.</a:t>
            </a:r>
          </a:p>
          <a:p>
            <a:r>
              <a:rPr lang="nl-NL" dirty="0"/>
              <a:t>De Geest legt een onverbreekbare band met Christus en in Hem met de</a:t>
            </a:r>
            <a:br>
              <a:rPr lang="nl-NL" dirty="0"/>
            </a:br>
            <a:r>
              <a:rPr lang="nl-NL" dirty="0"/>
              <a:t>Vader.</a:t>
            </a:r>
          </a:p>
          <a:p>
            <a:r>
              <a:rPr lang="nl-NL" dirty="0"/>
              <a:t>Door het doen van zonden bedroef je de Heilige Geest.</a:t>
            </a:r>
          </a:p>
          <a:p>
            <a:r>
              <a:rPr lang="nl-NL" dirty="0"/>
              <a:t>De Geest gaat door met het vervullen van mensen 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586AC38-F7A0-4D01-A276-43A46ECC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Binnenkomer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EFE9B58-830C-41DF-A7D5-E0B95D9E8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Maak groepjes 2 of 3</a:t>
            </a:r>
          </a:p>
          <a:p>
            <a:r>
              <a:rPr lang="nl-NL" dirty="0"/>
              <a:t>Zoek de Geloofsbelijdenis van </a:t>
            </a:r>
            <a:r>
              <a:rPr lang="nl-NL" dirty="0" err="1"/>
              <a:t>Nicea</a:t>
            </a:r>
            <a:r>
              <a:rPr lang="nl-NL" dirty="0"/>
              <a:t> op</a:t>
            </a:r>
          </a:p>
          <a:p>
            <a:r>
              <a:rPr lang="nl-NL" dirty="0"/>
              <a:t>Wat noemt de Geloofsbelijdenis van </a:t>
            </a:r>
            <a:r>
              <a:rPr lang="nl-NL" dirty="0" err="1"/>
              <a:t>Nicea</a:t>
            </a:r>
            <a:r>
              <a:rPr lang="nl-NL" dirty="0"/>
              <a:t> over de Heilige Geest?</a:t>
            </a:r>
          </a:p>
          <a:p>
            <a:r>
              <a:rPr lang="nl-NL" dirty="0"/>
              <a:t>Leg die punten in je eigen woorden uit</a:t>
            </a:r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82A278C2-859C-4AF2-8E4F-848CA34618DF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F9F4F51-F79E-41AA-AA0A-BE70A355360A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" b="2341"/>
          <a:stretch>
            <a:fillRect/>
          </a:stretch>
        </p:blipFill>
        <p:spPr bwMode="auto">
          <a:xfrm>
            <a:off x="6983413" y="190500"/>
            <a:ext cx="5014912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80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586AC38-F7A0-4D01-A276-43A46ECC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Stellingenspel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EFE9B58-830C-41DF-A7D5-E0B95D9E8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Stelling:</a:t>
            </a:r>
          </a:p>
          <a:p>
            <a:r>
              <a:rPr lang="nl-NL" i="1" dirty="0"/>
              <a:t>Als je niet vervuld bent met de Geest, ben je vervuld met jezelf.</a:t>
            </a:r>
            <a:r>
              <a:rPr lang="nl-NL" dirty="0"/>
              <a:t> </a:t>
            </a:r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82A278C2-859C-4AF2-8E4F-848CA34618DF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 descr="Directory, Wood, Yes, No, Opportunity, Choice">
            <a:extLst>
              <a:ext uri="{FF2B5EF4-FFF2-40B4-BE49-F238E27FC236}">
                <a16:creationId xmlns:a16="http://schemas.microsoft.com/office/drawing/2014/main" id="{F52F79FC-53AF-4579-BEC3-8854967B2B85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0" t="-18684" r="11099" b="-39189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501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586AC38-F7A0-4D01-A276-43A46ECC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Interview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EFE9B58-830C-41DF-A7D5-E0B95D9E8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Stelling:</a:t>
            </a:r>
          </a:p>
          <a:p>
            <a:r>
              <a:rPr lang="nl-NL" i="1" dirty="0"/>
              <a:t>Als je niet vervuld bent met de Geest, ben je vervuld met jezelf.</a:t>
            </a:r>
            <a:r>
              <a:rPr lang="nl-NL" dirty="0"/>
              <a:t> </a:t>
            </a:r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82A278C2-859C-4AF2-8E4F-848CA34618DF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 descr="Interview, Job, Icon, Job Interview, Conversation">
            <a:extLst>
              <a:ext uri="{FF2B5EF4-FFF2-40B4-BE49-F238E27FC236}">
                <a16:creationId xmlns:a16="http://schemas.microsoft.com/office/drawing/2014/main" id="{3CD005CE-656F-4A89-8436-276358F63CFE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" t="-21415" r="8216" b="-21415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332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>
                <a:solidFill>
                  <a:srgbClr val="000000"/>
                </a:solidFill>
              </a:rPr>
              <a:t>Psalm </a:t>
            </a:r>
            <a:r>
              <a:rPr lang="nl-NL" dirty="0"/>
              <a:t>51:6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Johannes 16:5-15</a:t>
            </a:r>
          </a:p>
        </p:txBody>
      </p:sp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Bespreek</a:t>
            </a:r>
            <a:r>
              <a:rPr lang="en-US" dirty="0"/>
              <a:t> de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Bijbelgedeelte</a:t>
            </a:r>
            <a:r>
              <a:rPr lang="en-US" dirty="0"/>
              <a:t> op </a:t>
            </a:r>
            <a:r>
              <a:rPr lang="en-US" dirty="0" err="1"/>
              <a:t>blz</a:t>
            </a:r>
            <a:r>
              <a:rPr lang="en-US" dirty="0"/>
              <a:t> 6. </a:t>
            </a:r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binnenkomer op blz. 5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F6EBE9-ED02-48DA-B78F-47D4B09B4C11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1" r="743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 </a:t>
            </a:r>
            <a:r>
              <a:rPr lang="nl-NL" dirty="0"/>
              <a:t>dat de Heilige Geest samen met de Vader en de Zoon waarachtig en eeuwig God is.</a:t>
            </a:r>
            <a:endParaRPr lang="nl-NL" i="1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 </a:t>
            </a:r>
            <a:r>
              <a:rPr lang="nl-NL" dirty="0"/>
              <a:t>dat de Heilige Geest in gelovigen woont en werkt.</a:t>
            </a:r>
          </a:p>
          <a:p>
            <a:endParaRPr lang="nl-NL" i="1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bidt </a:t>
            </a:r>
            <a:r>
              <a:rPr lang="nl-NL" dirty="0"/>
              <a:t>of de Heilige Geest ook mij vernieuwt.</a:t>
            </a:r>
            <a:r>
              <a:rPr lang="nl-NL" i="1" dirty="0"/>
              <a:t> </a:t>
            </a:r>
            <a:r>
              <a:rPr lang="nl-NL" dirty="0"/>
              <a:t> </a:t>
            </a:r>
          </a:p>
          <a:p>
            <a:endParaRPr lang="nl-NL" i="1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5F51CCC-BCDF-49D1-9149-623F4A993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B49E2C4-B603-49F7-8F12-E885877E37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3F7E6E3-2156-43F2-B114-547F0DF756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Waarachtig</a:t>
            </a:r>
            <a:r>
              <a:rPr lang="en-US" dirty="0"/>
              <a:t> God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7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Waarom geloven wij dat de Heilige Geest God is?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8157C5E-824B-4770-9225-C3695E586663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" b="234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1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 </a:t>
            </a:r>
            <a:r>
              <a:rPr lang="en-US" dirty="0" err="1"/>
              <a:t>Geest</a:t>
            </a:r>
            <a:r>
              <a:rPr lang="en-US" dirty="0"/>
              <a:t> </a:t>
            </a:r>
            <a:r>
              <a:rPr lang="en-US" dirty="0" err="1"/>
              <a:t>ontvangen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7 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Hoe ontvangen wij de Heilige Geest?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Hand, Palm, Palm Up, Begging, Receiving, Showing">
            <a:extLst>
              <a:ext uri="{FF2B5EF4-FFF2-40B4-BE49-F238E27FC236}">
                <a16:creationId xmlns:a16="http://schemas.microsoft.com/office/drawing/2014/main" id="{27088254-AFE3-42DF-88D8-599C40483F8E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5" r="2096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2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 </a:t>
            </a:r>
            <a:r>
              <a:rPr lang="en-US" dirty="0" err="1"/>
              <a:t>Geest</a:t>
            </a:r>
            <a:r>
              <a:rPr lang="en-US" dirty="0"/>
              <a:t> </a:t>
            </a:r>
            <a:r>
              <a:rPr lang="en-US" dirty="0" err="1"/>
              <a:t>weerstaan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7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is het weerstaan van de Heilige Geest?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 descr="Silhouette, Rejection, Reject, Propose, Silhouettes">
            <a:extLst>
              <a:ext uri="{FF2B5EF4-FFF2-40B4-BE49-F238E27FC236}">
                <a16:creationId xmlns:a16="http://schemas.microsoft.com/office/drawing/2014/main" id="{7C9B302D-9BEF-48A5-A2B0-1E14F5B43F99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6" t="-3415" r="21681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419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 </a:t>
            </a:r>
            <a:r>
              <a:rPr lang="en-US" dirty="0" err="1"/>
              <a:t>vervulling</a:t>
            </a:r>
            <a:r>
              <a:rPr lang="en-US" dirty="0"/>
              <a:t> met de </a:t>
            </a:r>
            <a:r>
              <a:rPr lang="en-US" dirty="0" err="1"/>
              <a:t>Geest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7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doet de Heilige Geest met je, als Hij je vervult?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2" name="Picture 2" descr="Night Photograph, Starry Sky, Night Sky, Star, Night">
            <a:extLst>
              <a:ext uri="{FF2B5EF4-FFF2-40B4-BE49-F238E27FC236}">
                <a16:creationId xmlns:a16="http://schemas.microsoft.com/office/drawing/2014/main" id="{0A84B270-6487-426E-B907-7A6D78377534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2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315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 mij 15-17">
      <a:dk1>
        <a:srgbClr val="CB094B"/>
      </a:dk1>
      <a:lt1>
        <a:srgbClr val="FFFFFF"/>
      </a:lt1>
      <a:dk2>
        <a:srgbClr val="54AF2E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-15-17-v3" id="{52BFF14A-C44E-5E44-ACCC-A8F52517D267}" vid="{1F4A72E6-F9FB-914D-B9CA-B3C0BADC0F0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C70FFD46EB64A9EE26A6E03DEE16B" ma:contentTypeVersion="17" ma:contentTypeDescription="Een nieuw document maken." ma:contentTypeScope="" ma:versionID="8c2f9ac2b87fc57b1978e03445ccd19d">
  <xsd:schema xmlns:xsd="http://www.w3.org/2001/XMLSchema" xmlns:xs="http://www.w3.org/2001/XMLSchema" xmlns:p="http://schemas.microsoft.com/office/2006/metadata/properties" xmlns:ns2="5e2d06a2-e894-4fc0-9219-8ef4d89372f1" xmlns:ns3="c19d2332-e32d-4cc7-8c90-23eaf66690ea" xmlns:ns4="96dca9ff-5bd5-4b43-9d7b-cce8de49d7bf" targetNamespace="http://schemas.microsoft.com/office/2006/metadata/properties" ma:root="true" ma:fieldsID="b160582b1316b6f1d0a66178553a5204" ns2:_="" ns3:_="" ns4:_="">
    <xsd:import namespace="5e2d06a2-e894-4fc0-9219-8ef4d89372f1"/>
    <xsd:import namespace="c19d2332-e32d-4cc7-8c90-23eaf66690ea"/>
    <xsd:import namespace="96dca9ff-5bd5-4b43-9d7b-cce8de49d7bf"/>
    <xsd:element name="properties">
      <xsd:complexType>
        <xsd:sequence>
          <xsd:element name="documentManagement">
            <xsd:complexType>
              <xsd:all>
                <xsd:element ref="ns2:Hoofdonderwerp" minOccurs="0"/>
                <xsd:element ref="ns2:Tweede_x0020_onderwerp" minOccurs="0"/>
                <xsd:element ref="ns2:Derde_x0020_onderwerp" minOccurs="0"/>
                <xsd:element ref="ns2:Jaar" minOccurs="0"/>
                <xsd:element ref="ns2:Doelgroep" minOccurs="0"/>
                <xsd:element ref="ns2:Gemeen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6a2-e894-4fc0-9219-8ef4d89372f1" elementFormDefault="qualified">
    <xsd:import namespace="http://schemas.microsoft.com/office/2006/documentManagement/types"/>
    <xsd:import namespace="http://schemas.microsoft.com/office/infopath/2007/PartnerControls"/>
    <xsd:element name="Hoofdonderwerp" ma:index="2" nillable="true" ma:displayName="Hoofdonderwerp" ma:format="Dropdown" ma:internalName="Hoofdonderwerp" ma:readOnly="false">
      <xsd:simpleType>
        <xsd:union memberTypes="dms:Text">
          <xsd:simpleType>
            <xsd:restriction base="dms:Choice">
              <xsd:enumeration value="10+ Leef"/>
              <xsd:enumeration value="Duurzaamheid"/>
              <xsd:enumeration value="Echtscheiding"/>
              <xsd:enumeration value="Dagboek Wolk van getuigen (21+)"/>
              <xsd:enumeration value="Daniël"/>
              <xsd:enumeration value="De kracht van inleiden"/>
              <xsd:enumeration value="Depressiviteit"/>
              <xsd:enumeration value="Diaconaat"/>
              <xsd:enumeration value="Diversen dagboek Raak, Voor jou persoonlijk, roeping"/>
              <xsd:enumeration value="Eindtijd"/>
              <xsd:enumeration value="Erfenis in de hemel"/>
              <xsd:enumeration value="Escape Room"/>
              <xsd:enumeration value="Evaluatie sprekersavonden"/>
              <xsd:enumeration value="Bemoedigingsreis"/>
              <xsd:enumeration value="8+ Zing"/>
              <xsd:enumeration value="Basiscursus Aanpakker"/>
              <xsd:enumeration value="Ben jij een navolger"/>
              <xsd:enumeration value="Bezinningsavond ambtsdragers"/>
              <xsd:enumeration value="CCP verslagen"/>
              <xsd:enumeration value="Christen in de verdediging"/>
              <xsd:enumeration value="Boekje kinderwerk"/>
              <xsd:enumeration value="Homoseksualiteit"/>
              <xsd:enumeration value="Begraven of cremeren"/>
              <xsd:enumeration value="Gospelmuziek"/>
              <xsd:enumeration value="In gesprek"/>
              <xsd:enumeration value="In gesprek met"/>
              <xsd:enumeration value="Bekering"/>
              <xsd:enumeration value="Doeners in de kerk"/>
              <xsd:enumeration value="Brochure Voel je thuis"/>
              <xsd:enumeration value="Aanbod en gemeentepakket HHJO"/>
              <xsd:enumeration value="Gebed"/>
              <xsd:enumeration value="Externe sprekerslijst voor JV-avond"/>
              <xsd:enumeration value="Buigen voor de wereld"/>
              <xsd:enumeration value="Doop"/>
              <xsd:enumeration value="Getuigen"/>
              <xsd:enumeration value="App - stille tijd"/>
              <xsd:enumeration value="Biddag"/>
              <xsd:enumeration value="4+ Luister!"/>
              <xsd:enumeration value="6+ Uw God is mijn God"/>
              <xsd:enumeration value="14+ Raak"/>
              <xsd:enumeration value="12+ Geslachtsregister"/>
              <xsd:enumeration value="Filmpjes"/>
              <xsd:enumeration value="Drugs"/>
              <xsd:enumeration value="Belijdend dienen, dienend belijden"/>
              <xsd:enumeration value="Belijdenis doen"/>
              <xsd:enumeration value="Christen zijn"/>
              <xsd:enumeration value="Gouden tips"/>
              <xsd:enumeration value="God spreekt"/>
              <xsd:enumeration value="Autisme"/>
              <xsd:enumeration value="Houvast"/>
              <xsd:enumeration value="Bidden"/>
              <xsd:enumeration value="Gods leiding"/>
              <xsd:enumeration value="Godsbeeld"/>
              <xsd:enumeration value="Inleiding maken"/>
              <xsd:enumeration value="Classis"/>
              <xsd:enumeration value="Verkering"/>
              <xsd:enumeration value="Gevoel en geloof"/>
              <xsd:enumeration value="Colums"/>
              <xsd:enumeration value="Follow the leader"/>
              <xsd:enumeration value="Heiliging"/>
              <xsd:enumeration value="Het sprekende Woord"/>
              <xsd:enumeration value="Heilsfeiten"/>
              <xsd:enumeration value="Geloof en wetenschap"/>
              <xsd:enumeration value="Geloofsopvoeding"/>
              <xsd:enumeration value="Films"/>
              <xsd:enumeration value="Identiteit"/>
              <xsd:enumeration value="Catechese voor verstandelijk beperkten"/>
              <xsd:enumeration value="Cursus Ambtsdrager vd Jeugd v Tegenwoordig"/>
              <xsd:enumeration value="HSV"/>
              <xsd:enumeration value="Gebedsgenezing"/>
              <xsd:enumeration value="Gedoopt - ds. J.C. den Ouden"/>
              <xsd:enumeration value="Cursus liefde en leiding"/>
              <xsd:enumeration value="Cursus Presenteren kan je leren"/>
              <xsd:enumeration value="Jeugdbeleid"/>
              <xsd:enumeration value="Dordtse Leerregels"/>
              <xsd:enumeration value="India"/>
              <xsd:enumeration value="Jeugdcultuur"/>
              <xsd:enumeration value="Cursus ambtsdragers - geloofsvragen jongeren"/>
              <xsd:enumeration value="Boekje belijdenis doen - Pieters"/>
              <xsd:enumeration value="Gedragsproblemen"/>
              <xsd:enumeration value="Games"/>
              <xsd:enumeration value="Evangelisatie"/>
              <xsd:enumeration value="Bidden met kinderen"/>
              <xsd:enumeration value="Catechesemethode Leer mij"/>
              <xsd:enumeration value="Advisering"/>
              <xsd:enumeration value="Gevangenenzorg Nederland"/>
              <xsd:enumeration value="Heilige Geest"/>
              <xsd:enumeration value="Alarmsignaal"/>
              <xsd:enumeration value="Huisgodsdienst"/>
              <xsd:enumeration value="Boekrecensies"/>
              <xsd:enumeration value="Boekje opvoeders"/>
              <xsd:enumeration value="Boekje tienerwerk"/>
              <xsd:enumeration value="Boekje vertellen"/>
              <xsd:enumeration value="Groepsgesprekken"/>
              <xsd:enumeration value="Basiscursus 16+"/>
              <xsd:enumeration value="Biesbosch"/>
              <xsd:enumeration value="Alcohol"/>
              <xsd:enumeration value="Geld en goed"/>
              <xsd:enumeration value="Ik mag ook niks"/>
              <xsd:enumeration value="Goede voornemens"/>
              <xsd:enumeration value="Apogolethiek"/>
              <xsd:enumeration value="Huwelijkscatechese"/>
              <xsd:enumeration value="Drie formulieren"/>
              <xsd:enumeration value="Dankdagkalender"/>
              <xsd:enumeration value="Heart Cry"/>
              <xsd:enumeration value="Gesprekken predikanten"/>
              <xsd:enumeration value="Heidelberger Catechismus"/>
              <xsd:enumeration value="Bijbellezen"/>
              <xsd:enumeration value="Cursus Kinderwerk in de kerk"/>
              <xsd:enumeration value="Gewetensvorming"/>
              <xsd:enumeration value="Boeken"/>
              <xsd:enumeration value="Geloof - Workshop ambtsdragers"/>
              <xsd:enumeration value="Bijbelstudie"/>
              <xsd:enumeration value="Gezondheid en ziekte"/>
              <xsd:enumeration value="Bijbelstudiemethode"/>
              <xsd:enumeration value="Dagboek Geloof (18+)"/>
              <xsd:enumeration value="Cursus tienerwerk"/>
              <xsd:enumeration value="Cursus Vertellen"/>
              <xsd:enumeration value="Dagboek Rotsvast (16+)"/>
              <xsd:enumeration value="Jeugdouderling"/>
              <xsd:enumeration value="Jong in de gemeente"/>
              <xsd:enumeration value="Jong zijn in de gemeente"/>
              <xsd:enumeration value="Jongere in de gemeente"/>
              <xsd:enumeration value="Jongeren in de Bijbel"/>
              <xsd:enumeration value="Jongeren in de stad"/>
              <xsd:enumeration value="Kananese vrouw"/>
              <xsd:enumeration value="Kennismakingsspellen"/>
              <xsd:enumeration value="Kerkblad"/>
              <xsd:enumeration value="Kerstverhalenwedstrijd"/>
              <xsd:enumeration value="Kikkers"/>
              <xsd:enumeration value="Kind in de gemeente"/>
              <xsd:enumeration value="Kinderbijbels"/>
              <xsd:enumeration value="Kinderevangelisatie"/>
              <xsd:enumeration value="King of the Road"/>
              <xsd:enumeration value="Kletsklapper"/>
              <xsd:enumeration value="Kom over en Help"/>
              <xsd:enumeration value="Komen tot Christus"/>
              <xsd:enumeration value="Kwetsbaar ontmoeten"/>
              <xsd:enumeration value="L'Abri-france"/>
              <xsd:enumeration value="Lagerhuis"/>
              <xsd:enumeration value="Landelijke toerustingsdag"/>
              <xsd:enumeration value="Leeg"/>
              <xsd:enumeration value="Leiding geven aan jongeren"/>
              <xsd:enumeration value="Liefde en leiding"/>
              <xsd:enumeration value="Materialisme"/>
              <xsd:enumeration value="Media"/>
              <xsd:enumeration value="Moeten of mogen"/>
              <xsd:enumeration value="Mozesmodel"/>
              <xsd:enumeration value="Muziek"/>
              <xsd:enumeration value="Muziekproject"/>
              <xsd:enumeration value="Nieuwe verenigingen"/>
              <xsd:enumeration value="Nieuwsbrief"/>
              <xsd:enumeration value="Occultisme"/>
              <xsd:enumeration value="Omgaan met regels"/>
              <xsd:enumeration value="Omgang met God - ds. Joh. Post"/>
              <xsd:enumeration value="Onenigheid in de gemeente"/>
              <xsd:enumeration value="Open jeugdwerk"/>
              <xsd:enumeration value="Openingsfolders"/>
              <xsd:enumeration value="Opvoeding"/>
              <xsd:enumeration value="Opvoedmodules"/>
              <xsd:enumeration value="Orde"/>
              <xsd:enumeration value="Orde en gezag"/>
              <xsd:enumeration value="Oud Goud"/>
              <xsd:enumeration value="Overlast"/>
              <xsd:enumeration value="Pesten"/>
              <xsd:enumeration value="Plaatselijk jeugdwerkoverleg"/>
              <xsd:enumeration value="Politiek"/>
              <xsd:enumeration value="Popmuziek"/>
              <xsd:enumeration value="Preekbespreking"/>
              <xsd:enumeration value="Preekmeeschrijfboekje"/>
              <xsd:enumeration value="Prekeningen"/>
              <xsd:enumeration value="Puntuit"/>
              <xsd:enumeration value="Reformatie"/>
              <xsd:enumeration value="Schevolutie"/>
              <xsd:enumeration value="Secularisatie"/>
              <xsd:enumeration value="Seksualiteit"/>
              <xsd:enumeration value="Seksuele opvoeding"/>
              <xsd:enumeration value="Sociale media"/>
              <xsd:enumeration value="Spellenmap"/>
              <xsd:enumeration value="Spelletjes"/>
              <xsd:enumeration value="Stille tijd"/>
              <xsd:enumeration value="Studeren na refoschool"/>
              <xsd:enumeration value="Tijdsbesteding"/>
              <xsd:enumeration value="Tips doorstroming clubs"/>
              <xsd:enumeration value="Tongentaal"/>
              <xsd:enumeration value="Traditie"/>
              <xsd:enumeration value="Vaderhuis"/>
              <xsd:enumeration value="Veilig Jeugdwerk"/>
              <xsd:enumeration value="Verbinding"/>
              <xsd:enumeration value="Verkering"/>
              <xsd:enumeration value="Verslaving"/>
              <xsd:enumeration value="Verwachting"/>
              <xsd:enumeration value="Verwerkingsmap"/>
              <xsd:enumeration value="Visie op jeugdwerk"/>
              <xsd:enumeration value="VMBO-ers"/>
              <xsd:enumeration value="Volg mij"/>
              <xsd:enumeration value="Voorbeelden en verhaaltjes"/>
              <xsd:enumeration value="Voorbeelden financiël beleid"/>
              <xsd:enumeration value="Voorbeeldenquete - cursus HHJO"/>
              <xsd:enumeration value="Voorbeeldstatuen en open jeugdwerk"/>
              <xsd:enumeration value="Vragenspellen"/>
              <xsd:enumeration value="Vreemdelingschap"/>
              <xsd:enumeration value="Vrienden"/>
              <xsd:enumeration value="Vriendschap"/>
              <xsd:enumeration value="Vrouwengespreksgroep"/>
              <xsd:enumeration value="Welkom Thuis"/>
              <xsd:enumeration value="Wereldgezondheidsdag"/>
              <xsd:enumeration value="Werkvormen"/>
              <xsd:enumeration value="Wie ben ik"/>
              <xsd:enumeration value="Wie is mijn naaste"/>
              <xsd:enumeration value="Zelfbeeld"/>
              <xsd:enumeration value="Zicht op jongeren"/>
              <xsd:enumeration value="Zijt getrouw"/>
              <xsd:enumeration value="Zondagschool"/>
              <xsd:enumeration value="Zonde"/>
              <xsd:enumeration value="Zorg"/>
            </xsd:restriction>
          </xsd:simpleType>
        </xsd:union>
      </xsd:simpleType>
    </xsd:element>
    <xsd:element name="Tweede_x0020_onderwerp" ma:index="3" nillable="true" ma:displayName="Tweede onderwerp" ma:format="Dropdown" ma:internalName="Tweede_x0020_onderwerp" ma:readOnly="false">
      <xsd:simpleType>
        <xsd:union memberTypes="dms:Text">
          <xsd:simpleType>
            <xsd:restriction base="dms:Choice">
              <xsd:enumeration value="1. Voorrede"/>
              <xsd:enumeration value="2. Verkiezing en verwerping"/>
              <xsd:enumeration value="2016 nr 3 Werk in de kerk"/>
              <xsd:enumeration value="2016 nr 4 Gevangenenzorg Nederland"/>
              <xsd:enumeration value="2017 nr 1 Net als jij, misschien ietsje anders"/>
              <xsd:enumeration value="2017 nr 2 Hel en hemel, licht en duisternis"/>
              <xsd:enumeration value="2017 nr 3 500 jaar reformatie"/>
              <xsd:enumeration value="2017 nr 4 Bijbellezen en Bijbelstudie"/>
              <xsd:enumeration value="3. Dood van Christus en verlossing van mensen"/>
              <xsd:enumeration value="4. Intermezzo - Jong gestorven kinderen"/>
              <xsd:enumeration value="5. Verdorvenheid van mensen en bekering tot God"/>
              <xsd:enumeration value="6. Volharding der heiligen"/>
              <xsd:enumeration value="Algemeen"/>
              <xsd:enumeration value="artikelen boekjes doop"/>
              <xsd:enumeration value="Basislezing"/>
              <xsd:enumeration value="Bestaande catechesemethoden"/>
              <xsd:enumeration value="Besteloverzicht"/>
              <xsd:enumeration value="Bijbelroosters"/>
              <xsd:enumeration value="Bijdragen"/>
              <xsd:enumeration value="Bijlagen bij brochure Veilig Jeugdwerk"/>
              <xsd:enumeration value="Bijlagen voor op de website"/>
              <xsd:enumeration value="Catechese (kinderen met down)"/>
              <xsd:enumeration value="Cover"/>
              <xsd:enumeration value="De kracht van inleiden - gehouden cursusavonden"/>
              <xsd:enumeration value="De kracht van inleiden - in 2, 3 en 4 avonden"/>
              <xsd:enumeration value="De Tien Geboden"/>
              <xsd:enumeration value="december - Landelijke actie"/>
              <xsd:enumeration value="Diversen"/>
              <xsd:enumeration value="Documenten 2012"/>
              <xsd:enumeration value="Enquete uitslag JFSG 2015"/>
              <xsd:enumeration value="Evangelisatie"/>
              <xsd:enumeration value="Extra invulling"/>
              <xsd:enumeration value="februari - Altijd online"/>
              <xsd:enumeration value="Filmpjes"/>
              <xsd:enumeration value="Foto's"/>
              <xsd:enumeration value="Foto's en illustraties"/>
              <xsd:enumeration value="Gecorriceerde kopij"/>
              <xsd:enumeration value="Gecorrigeerde kopij"/>
              <xsd:enumeration value="Gerediceerde kopij"/>
              <xsd:enumeration value="Geredigeerde kopij"/>
              <xsd:enumeration value="Getuigen zijn"/>
              <xsd:enumeration value="Handboek ZODK"/>
              <xsd:enumeration value="Het gebed"/>
              <xsd:enumeration value="Het geloof"/>
              <xsd:enumeration value="Huwelijk"/>
              <xsd:enumeration value="Illustraties"/>
              <xsd:enumeration value="Info reader"/>
              <xsd:enumeration value="Inhoud"/>
              <xsd:enumeration value="Inhoud materiaal"/>
              <xsd:enumeration value="Inhoud methode"/>
              <xsd:enumeration value="Inspirerende verhalen op site"/>
              <xsd:enumeration value="Inspirerentie intro's"/>
              <xsd:enumeration value="Inzet HHJO m.b.t. opvoedavonden"/>
              <xsd:enumeration value="Jongerendag"/>
              <xsd:enumeration value="Jury"/>
              <xsd:enumeration value="Kamp 15+"/>
              <xsd:enumeration value="Kernuitspraken"/>
              <xsd:enumeration value="Kerstprogramma"/>
              <xsd:enumeration value="Kerstverhalen"/>
              <xsd:enumeration value="Kerstverhalenwedstrijd"/>
              <xsd:enumeration value="Keuzemogelijkheid 1"/>
              <xsd:enumeration value="Keuzemogelijkheid 2"/>
              <xsd:enumeration value="Kinderevangelisatie"/>
              <xsd:enumeration value="Kopij"/>
              <xsd:enumeration value="Landelijke actie"/>
              <xsd:enumeration value="Lay-out"/>
              <xsd:enumeration value="Lessen catechese"/>
              <xsd:enumeration value="Lezingen Ritmeester"/>
              <xsd:enumeration value="LIB - Afhakers"/>
              <xsd:enumeration value="LIB - Zingen"/>
              <xsd:enumeration value="Literatuur rondom opvoeding"/>
              <xsd:enumeration value="mei - Heil en hulp"/>
              <xsd:enumeration value="Melissant"/>
              <xsd:enumeration value="Modulaire reader opvoedkring"/>
              <xsd:enumeration value="Moeder-dochterdagen"/>
              <xsd:enumeration value="Notulen"/>
              <xsd:enumeration value="Onderzoeken"/>
              <xsd:enumeration value="Opnames"/>
              <xsd:enumeration value="Overige documenten"/>
              <xsd:enumeration value="Pilot en behoeftepeiling"/>
              <xsd:enumeration value="Planning kerkblad"/>
              <xsd:enumeration value="PP gemeenteavonden en achtergrondliteratuur"/>
              <xsd:enumeration value="PPT Doeners Gemeenten"/>
              <xsd:enumeration value="PPT Gemeenten"/>
              <xsd:enumeration value="PR"/>
              <xsd:enumeration value="Presentatie overleg HHJO - CE"/>
              <xsd:enumeration value="Presentaties"/>
              <xsd:enumeration value="Prezi 'Jonge kinderen in de gemeente' - Workshop"/>
              <xsd:enumeration value="Prezi 'Kind in de gemeente' - Hoofdlezing"/>
              <xsd:enumeration value="Prezi 'Oudere kinderen in de gemeente' - Workshop"/>
              <xsd:enumeration value="Proefdruk"/>
              <xsd:enumeration value="Puntuit"/>
              <xsd:enumeration value="PVE, digitaal platform en projectplan"/>
              <xsd:enumeration value="Reader huwelijkscatechese"/>
              <xsd:enumeration value="Reader sociale media"/>
              <xsd:enumeration value="Recensie"/>
              <xsd:enumeration value="Recensies"/>
              <xsd:enumeration value="Scribenten - Geredigeerd"/>
              <xsd:enumeration value="Scriptie"/>
              <xsd:enumeration value="september - Waarde van geloofsbelijdenis"/>
              <xsd:enumeration value="Studentenconferentie"/>
              <xsd:enumeration value="Symposium"/>
              <xsd:enumeration value="Teamcursus Bijbellezen Bram van Putten"/>
              <xsd:enumeration value="Tekst"/>
              <xsd:enumeration value="Toerusting"/>
              <xsd:enumeration value="Vader-zoonkamp"/>
              <xsd:enumeration value="Verhalen"/>
              <xsd:enumeration value="Verslagen"/>
              <xsd:enumeration value="Video"/>
              <xsd:enumeration value="Website"/>
              <xsd:enumeration value="Website kerstverhalen"/>
              <xsd:enumeration value="Werkvormen"/>
              <xsd:enumeration value="Zicht op de Kerk - Doop"/>
              <xsd:enumeration value="Zicht op de Kerk - Geloofszekerheid"/>
              <xsd:enumeration value="Zicht op de Kerk - Gespreksvoering"/>
              <xsd:enumeration value="Zicht op de Kerk - God ontmoeten"/>
              <xsd:enumeration value="Zicht op de Kerk - Vervolging"/>
            </xsd:restriction>
          </xsd:simpleType>
        </xsd:union>
      </xsd:simpleType>
    </xsd:element>
    <xsd:element name="Derde_x0020_onderwerp" ma:index="4" nillable="true" ma:displayName="Derde onderwerp" ma:format="Dropdown" ma:internalName="Derde_x0020_onderwerp" ma:readOnly="false">
      <xsd:simpleType>
        <xsd:union memberTypes="dms:Text">
          <xsd:simpleType>
            <xsd:restriction base="dms:Choice">
              <xsd:enumeration value="12-14 jaar Deel 1"/>
              <xsd:enumeration value="12-14 jaar Deel 2"/>
              <xsd:enumeration value="12-14 jaar Deel 3"/>
              <xsd:enumeration value="15-17 jaar Deel 1"/>
              <xsd:enumeration value="15-17 jaar Deel 2"/>
              <xsd:enumeration value="18+"/>
              <xsd:enumeration value="20131129"/>
              <xsd:enumeration value="20131213"/>
              <xsd:enumeration value="20131227"/>
              <xsd:enumeration value="20140109"/>
              <xsd:enumeration value="20140123"/>
              <xsd:enumeration value="20140206"/>
              <xsd:enumeration value="20140220"/>
              <xsd:enumeration value="20140306"/>
              <xsd:enumeration value="20140320"/>
              <xsd:enumeration value="20140417"/>
              <xsd:enumeration value="20140501"/>
              <xsd:enumeration value="20140515"/>
              <xsd:enumeration value="20140529"/>
              <xsd:enumeration value="20140612"/>
              <xsd:enumeration value="20140807"/>
              <xsd:enumeration value="20140821"/>
              <xsd:enumeration value="20140904"/>
              <xsd:enumeration value="20141113"/>
              <xsd:enumeration value="20160823 Persbericht"/>
              <xsd:enumeration value="Aangeleverde artikelen"/>
              <xsd:enumeration value="Afbeeldingen"/>
              <xsd:enumeration value="Alexander den Hartog"/>
              <xsd:enumeration value="Behoeftepeiling gemeenten"/>
              <xsd:enumeration value="Belijdeniscatechese"/>
              <xsd:enumeration value="Besprekingen"/>
              <xsd:enumeration value="Brief bij bestelling - augustus"/>
              <xsd:enumeration value="Brief gemeenten - april"/>
              <xsd:enumeration value="Brief gemeenten - juli"/>
              <xsd:enumeration value="Brief juni"/>
              <xsd:enumeration value="Brief kerkenraden - december"/>
              <xsd:enumeration value="content"/>
              <xsd:enumeration value="Covers BSM bij artikel"/>
              <xsd:enumeration value="Concept"/>
              <xsd:enumeration value="De Banier"/>
              <xsd:enumeration value="Definitieve bestanden"/>
              <xsd:enumeration value="Didactici"/>
              <xsd:enumeration value="Doeners in de kerk"/>
              <xsd:enumeration value="Drukbestand en proef"/>
              <xsd:enumeration value="Eindredactie"/>
              <xsd:enumeration value="Enquete n.a.v. pilot - 170323"/>
              <xsd:enumeration value="Folder kerkenraden - niet verzonden"/>
              <xsd:enumeration value="Foto's"/>
              <xsd:enumeration value="Foto's Driestar"/>
              <xsd:enumeration value="Gospelmuziek"/>
              <xsd:enumeration value="HHG Andelst - Zetten e.o"/>
              <xsd:enumeration value="HHG Ede - Bennekom - Wageningen e.o"/>
              <xsd:enumeration value="HHG Elst en HHG Scherpenzeel_ds. W.J. van den Brink"/>
              <xsd:enumeration value="HHG Genemuiden_ds. A. de Groot"/>
              <xsd:enumeration value="HHG Hasselt - Rouveen - Zwolle e.o"/>
              <xsd:enumeration value="HHG Kruiningen_ds. J.R. van Vugt"/>
              <xsd:enumeration value="HHG Montfoort_ds. R.W. Mulder"/>
              <xsd:enumeration value="HHG Nieuw-Lekkerland_ds. J. van Meggelen"/>
              <xsd:enumeration value="HHG Ouderkerk aan den IJssel e.o"/>
              <xsd:enumeration value="HHG Poederoijen en Loevestein_ds. M. van Sligtenhorst"/>
              <xsd:enumeration value="HHG Rijssen_ds. H. Lassche"/>
              <xsd:enumeration value="HHG Schiedam_ds. L. Krooneman"/>
              <xsd:enumeration value="HHG Staphorst_ds. H.J. van Marle"/>
              <xsd:enumeration value="HHG Stolwijk_ds. W. van Klinken"/>
              <xsd:enumeration value="HHG Veen en HHG Werkendam_ ds. L. Treur"/>
              <xsd:enumeration value="HHG Waddinxveen e.o"/>
              <xsd:enumeration value="Indeling leerlijnen  - thema's"/>
              <xsd:enumeration value="Input Driestar"/>
              <xsd:enumeration value="Instructiebijeenkomst catecheten - september 2016"/>
              <xsd:enumeration value="Instructieformulieren"/>
              <xsd:enumeration value="JV in beeld_Doornspijk"/>
              <xsd:enumeration value="JV in beeld_Middelharnis_Sommelsdijk"/>
              <xsd:enumeration value="JV in beeld_Nieuw Lekkerland"/>
              <xsd:enumeration value="Keuzemogelijkheid 1"/>
              <xsd:enumeration value="Keuzemogelijkheid 2"/>
              <xsd:enumeration value="Nieuwsbericht juli"/>
              <xsd:enumeration value="Nieuwsbrief december"/>
              <xsd:enumeration value="Nieuwsbrief juli"/>
              <xsd:enumeration value="NT01 Rondom Jezus"/>
              <xsd:enumeration value="NT02 Het leven van Jezus"/>
              <xsd:enumeration value="Om Sions Wil &amp; Bewaar het Pand"/>
              <xsd:enumeration value="Opzet middag"/>
              <xsd:enumeration value="Persbericht september"/>
              <xsd:enumeration value="Plaatjes PP"/>
              <xsd:enumeration value="Plan van eisen digitaal platform"/>
              <xsd:enumeration value="Popmuziek"/>
              <xsd:enumeration value="PR"/>
              <xsd:enumeration value="PR en introductie"/>
              <xsd:enumeration value="PR en uitnodiging"/>
              <xsd:enumeration value="Prezi.app"/>
              <xsd:enumeration value="Projectplan 2015"/>
              <xsd:enumeration value="Projectplan 2017"/>
              <xsd:enumeration value="Projectplan 2018"/>
              <xsd:enumeration value="Promofilm"/>
              <xsd:enumeration value="Reacties pilot deelnemers"/>
              <xsd:enumeration value="Registratie domeinnaam"/>
              <xsd:enumeration value="Schrijversformat"/>
              <xsd:enumeration value="Seks algemeen"/>
              <xsd:enumeration value="Seks christenen"/>
              <xsd:enumeration value="Seks online en in de media"/>
              <xsd:enumeration value="Telefonische enquete"/>
              <xsd:enumeration value="Templates"/>
              <xsd:enumeration value="Toerustingsdelen 1-4"/>
              <xsd:enumeration value="Tweede reader - concept"/>
              <xsd:enumeration value="Verbonden in geloof"/>
              <xsd:enumeration value="Verhalen website"/>
              <xsd:enumeration value="Vervolg 2017"/>
              <xsd:enumeration value="Vervolg 2018"/>
            </xsd:restriction>
          </xsd:simpleType>
        </xsd:union>
      </xsd:simpleType>
    </xsd:element>
    <xsd:element name="Jaar" ma:index="5" nillable="true" ma:displayName="Jaar" ma:format="Dropdown" ma:internalName="Jaar" ma:readOnly="false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Doelgroep" ma:index="6" nillable="true" ma:displayName="Doelgroep" ma:format="Dropdown" ma:internalName="Doelgroep" ma:readOnly="false">
      <xsd:simpleType>
        <xsd:union memberTypes="dms:Text">
          <xsd:simpleType>
            <xsd:restriction base="dms:Choice">
              <xsd:enumeration value="-12"/>
              <xsd:enumeration value="-16"/>
              <xsd:enumeration value="16-"/>
              <xsd:enumeration value="16+"/>
              <xsd:enumeration value="Ambtsdragers"/>
              <xsd:enumeration value="Ambtsdragers (thema's)"/>
              <xsd:enumeration value="Gemeentebreed"/>
              <xsd:enumeration value="Jongeren (algemeen)"/>
              <xsd:enumeration value="Jongeren (thema's)"/>
              <xsd:enumeration value="Leidinggevenden (algemeen)"/>
              <xsd:enumeration value="Leidinggevenden 12-"/>
              <xsd:enumeration value="Leidinggevenden 16-"/>
              <xsd:enumeration value="Leidinggevenden 16+"/>
              <xsd:enumeration value="Ouders"/>
            </xsd:restriction>
          </xsd:simpleType>
        </xsd:union>
      </xsd:simpleType>
    </xsd:element>
    <xsd:element name="Gemeente" ma:index="7" nillable="true" ma:displayName="Gemeente" ma:format="Dropdown" ma:internalName="Gemeente">
      <xsd:simpleType>
        <xsd:union memberTypes="dms:Text">
          <xsd:simpleType>
            <xsd:restriction base="dms:Choice">
              <xsd:enumeration value="Hersteld Hervormde Mannenbond"/>
              <xsd:enumeration value="Hersteld Hervormde Vrouwenbond"/>
              <xsd:enumeration value="HHG Aalst"/>
              <xsd:enumeration value="HHG Abbenbroek"/>
              <xsd:enumeration value="HHG Achterberg - Rhenen"/>
              <xsd:enumeration value="HHG Alblasserdam"/>
              <xsd:enumeration value="HHG Apeldoorn"/>
              <xsd:enumeration value="HHG Apeldoorn - 2018"/>
              <xsd:enumeration value="HHG Arnemuiden"/>
              <xsd:enumeration value="HHG Barendrecht"/>
              <xsd:enumeration value="HHG Barneveld"/>
              <xsd:enumeration value="HHG Barneveld e.o"/>
              <xsd:enumeration value="HHG Barneveld-Kootwijkerbroek-Voorthuizen"/>
              <xsd:enumeration value="HHG Blauwkapel - Groenekan"/>
              <xsd:enumeration value="HHG Boven-Hardinxveld"/>
              <xsd:enumeration value="HHG Breukelen"/>
              <xsd:enumeration value="HHG Den Helder"/>
              <xsd:enumeration value="HHG Doornspijk"/>
              <xsd:enumeration value="HHG Ede"/>
              <xsd:enumeration value="HHG Ede - Bennekom - Wageningen e.o"/>
              <xsd:enumeration value="HHG Ede - Bennekom - Wageningen e.o."/>
              <xsd:enumeration value="HHG Elspeet-Vierhouten-Hulshorst-Uddel"/>
              <xsd:enumeration value="HHG Elst"/>
              <xsd:enumeration value="HHG Emst-Epe"/>
              <xsd:enumeration value="HHG Emst-Epe e.o. - Oene-Vaassen-Nijbroek"/>
              <xsd:enumeration value="HHG Gameren"/>
              <xsd:enumeration value="HHG Garderen"/>
              <xsd:enumeration value="HHG Genemuiden"/>
              <xsd:enumeration value="HHG Giessendam - Neder-Hardinxveld - Sliedrecht"/>
              <xsd:enumeration value="HHG Goedereede"/>
              <xsd:enumeration value="HHG Graafstroom"/>
              <xsd:enumeration value="HHG Haaften - Waardenburg"/>
              <xsd:enumeration value="HHG Haaften-Waardenburg"/>
              <xsd:enumeration value="HHG Haarlem"/>
              <xsd:enumeration value="HHG Hardegarijp"/>
              <xsd:enumeration value="HHG Hardinxveld-Giessendam"/>
              <xsd:enumeration value="HHG Harskamp"/>
              <xsd:enumeration value="HHG Hasselt - Rouveen - Zwolle e.o"/>
              <xsd:enumeration value="HHG Hasselt-Rouveen-Zwolle"/>
              <xsd:enumeration value="HHG Heesbeen"/>
              <xsd:enumeration value="HHG Herkingen"/>
              <xsd:enumeration value="HHG Hoevelaken"/>
              <xsd:enumeration value="HHG Hoevelaken - Nijkerkerveen"/>
              <xsd:enumeration value="HHG Hollandscheveld"/>
              <xsd:enumeration value="HHG Hollandscheveld e.o."/>
              <xsd:enumeration value="HHG Houten"/>
              <xsd:enumeration value="HHG Huizen"/>
              <xsd:enumeration value="HHG IJsselmuiden - Grafhorst"/>
              <xsd:enumeration value="HHG IJsselstein"/>
              <xsd:enumeration value="HHG Katwijk aan Zee (Centrale gemeente)"/>
              <xsd:enumeration value="HHG Kerkwijk e.o"/>
              <xsd:enumeration value="HHG Kerkwijk e.o."/>
              <xsd:enumeration value="HHG Kesteren"/>
              <xsd:enumeration value="HHG Kockengen"/>
              <xsd:enumeration value="HHG Korendijk"/>
              <xsd:enumeration value="HHG Kruiningen"/>
              <xsd:enumeration value="HHG Leerbroek"/>
              <xsd:enumeration value="HHG Leerdam - Oosterwijk"/>
              <xsd:enumeration value="HHG Loon op Zand"/>
              <xsd:enumeration value="HHG Lunteren"/>
              <xsd:enumeration value="HHG Lunteren (Centrale gemeente)"/>
              <xsd:enumeration value="HHG Maartensdijk"/>
              <xsd:enumeration value="HHG Melissant"/>
              <xsd:enumeration value="HHG Middelharnis"/>
              <xsd:enumeration value="HHG Middelharnis - Sommelsdijk"/>
              <xsd:enumeration value="HHG Moerkapelle"/>
              <xsd:enumeration value="HHG Monster-'s Gravenzande"/>
              <xsd:enumeration value="HHG Montfoort"/>
              <xsd:enumeration value="HHG Nederhemert"/>
              <xsd:enumeration value="HHG Nederlangbroek"/>
              <xsd:enumeration value="HHG Nieuwaal"/>
              <xsd:enumeration value="HHG Nieuwe-Tonge"/>
              <xsd:enumeration value="HHG Nieuw-Lekkerland"/>
              <xsd:enumeration value="HHG Nieuwleusen"/>
              <xsd:enumeration value="HHG Nieuwleusen - 2018"/>
              <xsd:enumeration value="HHG Niew-Lekkerland"/>
              <xsd:enumeration value="HHG Nijkerk"/>
              <xsd:enumeration value="HHG Numansdorp"/>
              <xsd:enumeration value="HHG Oldebroek - 't Harde"/>
              <xsd:enumeration value="HHG Ooltgensplaat"/>
              <xsd:enumeration value="HHG Oosterwolde"/>
              <xsd:enumeration value="HHG Oosterwolde - 2018"/>
              <xsd:enumeration value="HHG Oosterwolde e.o."/>
              <xsd:enumeration value="HHG Opheusden"/>
              <xsd:enumeration value="HHG Oud-Beijerland"/>
              <xsd:enumeration value="HHG Ouddorp"/>
              <xsd:enumeration value="HHG Ouderkerk aan den IJssel e.o"/>
              <xsd:enumeration value="HHG Papendrecht"/>
              <xsd:enumeration value="HHG Poederoijen en Loevestein"/>
              <xsd:enumeration value="HHG Poortvliet"/>
              <xsd:enumeration value="HHG Putten"/>
              <xsd:enumeration value="HHG Putten - 2018"/>
              <xsd:enumeration value="HHG Putten - Ermelo - Harderwijk - Hierden"/>
              <xsd:enumeration value="HHG Ridderkerk"/>
              <xsd:enumeration value="HHG Rijssen"/>
              <xsd:enumeration value="HHG Rotterdam Kralingse Veer"/>
              <xsd:enumeration value="HHG 's Grevelduin Vrijhoeve Capelle"/>
              <xsd:enumeration value="HHG Scherpenzeel - Renswoude"/>
              <xsd:enumeration value="HHG Scherpenzeel - Rouveen"/>
              <xsd:enumeration value="HHG Scheveningen (Evangelisatie)"/>
              <xsd:enumeration value="HHG Scheveningen (Thabor)"/>
              <xsd:enumeration value="HHG Schiedam"/>
              <xsd:enumeration value="HHG Schoonrewoerd"/>
              <xsd:enumeration value="HHG Sint-Annaland"/>
              <xsd:enumeration value="HHG Sint-Maartensdijk"/>
              <xsd:enumeration value="HHG Sirjansland"/>
              <xsd:enumeration value="HHG Soest"/>
              <xsd:enumeration value="HHG Spijk"/>
              <xsd:enumeration value="HHG Staphorst"/>
              <xsd:enumeration value="HHG Stellendam"/>
              <xsd:enumeration value="HHG Stolwijk"/>
              <xsd:enumeration value="HHG Ter Aar"/>
              <xsd:enumeration value="HHG Terneuzen"/>
              <xsd:enumeration value="HHG Tholen"/>
              <xsd:enumeration value="HHG Urk Elim"/>
              <xsd:enumeration value="HHG Urk Moria"/>
              <xsd:enumeration value="HHG Veen"/>
              <xsd:enumeration value="HHG Veenendaal"/>
              <xsd:enumeration value="HHG Veenendaal - 2017"/>
              <xsd:enumeration value="HHG Vianen"/>
              <xsd:enumeration value="HHG Voorburg"/>
              <xsd:enumeration value="HHG Voorschoten"/>
              <xsd:enumeration value="HHG Vriezenveen"/>
              <xsd:enumeration value="HHG Waarder"/>
              <xsd:enumeration value="HHG Waddinxveen (Dorpstraat)"/>
              <xsd:enumeration value="HHG Waddinxveen e.o"/>
              <xsd:enumeration value="HHG Waddinxveen e.o."/>
              <xsd:enumeration value="HHG Wapenveld - Wezep"/>
              <xsd:enumeration value="HHG Werkendam"/>
              <xsd:enumeration value="HHG Westerhaar"/>
              <xsd:enumeration value="HHG Wijk bij Heusden"/>
              <xsd:enumeration value="HHG Woudenberg"/>
              <xsd:enumeration value="HHG Wouterswoude"/>
              <xsd:enumeration value="HHG Zaltbommel (Evangelisatie)"/>
              <xsd:enumeration value="HHG Zuilichem - Brakel"/>
              <xsd:enumeration value="HHG Zwartebroek - Terschuur"/>
              <xsd:enumeration value="Kerkelijk bureau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d2332-e32d-4cc7-8c90-23eaf6669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a9ff-5bd5-4b43-9d7b-cce8de49d7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rde_x0020_onderwerp xmlns="5e2d06a2-e894-4fc0-9219-8ef4d89372f1">Leer mij 2 deel 2 </Derde_x0020_onderwerp>
    <Hoofdonderwerp xmlns="5e2d06a2-e894-4fc0-9219-8ef4d89372f1">Catechesemethode Leer mij</Hoofdonderwerp>
    <Tweede_x0020_onderwerp xmlns="5e2d06a2-e894-4fc0-9219-8ef4d89372f1">Inhoud methode</Tweede_x0020_onderwerp>
    <Jaar xmlns="5e2d06a2-e894-4fc0-9219-8ef4d89372f1">2019</Jaar>
    <Gemeente xmlns="5e2d06a2-e894-4fc0-9219-8ef4d89372f1" xsi:nil="true"/>
    <Doelgroep xmlns="5e2d06a2-e894-4fc0-9219-8ef4d89372f1">Ambtsdragers</Doelgroep>
  </documentManagement>
</p:properties>
</file>

<file path=customXml/itemProps1.xml><?xml version="1.0" encoding="utf-8"?>
<ds:datastoreItem xmlns:ds="http://schemas.openxmlformats.org/officeDocument/2006/customXml" ds:itemID="{1321830D-D4EF-4560-B213-7D0D07F5BCF0}"/>
</file>

<file path=customXml/itemProps2.xml><?xml version="1.0" encoding="utf-8"?>
<ds:datastoreItem xmlns:ds="http://schemas.openxmlformats.org/officeDocument/2006/customXml" ds:itemID="{7BD2D057-B608-4B96-A1ED-9250E57EA9DC}"/>
</file>

<file path=customXml/itemProps3.xml><?xml version="1.0" encoding="utf-8"?>
<ds:datastoreItem xmlns:ds="http://schemas.openxmlformats.org/officeDocument/2006/customXml" ds:itemID="{D130793B-B06B-4E57-96CF-8B22CC507BC5}"/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LeerMij-catechesatiemethode-HHJO-15-17</Template>
  <TotalTime>378</TotalTime>
  <Words>316</Words>
  <Application>Microsoft Office PowerPoint</Application>
  <PresentationFormat>Breedbeeld</PresentationFormat>
  <Paragraphs>61</Paragraphs>
  <Slides>15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ITC Officina Serif Std Book</vt:lpstr>
      <vt:lpstr>Segoe UI</vt:lpstr>
      <vt:lpstr>Office-thema</vt:lpstr>
      <vt:lpstr>Het geloof: De Heilige Geest</vt:lpstr>
      <vt:lpstr>Opening</vt:lpstr>
      <vt:lpstr>Bijbelstudie</vt:lpstr>
      <vt:lpstr>Binnenkomer</vt:lpstr>
      <vt:lpstr>Doelen</vt:lpstr>
      <vt:lpstr>Waarachtig God</vt:lpstr>
      <vt:lpstr>De Geest ontvangen</vt:lpstr>
      <vt:lpstr>De Geest weerstaan</vt:lpstr>
      <vt:lpstr>De vervulling met de Geest</vt:lpstr>
      <vt:lpstr>Verwerkingsvragen</vt:lpstr>
      <vt:lpstr>Samenvatting</vt:lpstr>
      <vt:lpstr>Huiswerk volgende keer</vt:lpstr>
      <vt:lpstr>Binnenkomer</vt:lpstr>
      <vt:lpstr>Stellingenspel</vt:lpstr>
      <vt:lpstr>Interview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Bijbel</dc:title>
  <dc:creator>Arie van der Plas</dc:creator>
  <cp:lastModifiedBy>S.T. Lagendijk</cp:lastModifiedBy>
  <cp:revision>73</cp:revision>
  <dcterms:created xsi:type="dcterms:W3CDTF">2018-01-11T12:38:21Z</dcterms:created>
  <dcterms:modified xsi:type="dcterms:W3CDTF">2019-09-18T18:16:51Z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0x01010080BC70FFD46EB64A9EE26A6E03DEE16B</vt:lpwstr>
  </property>
</Properties>
</file>