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0"/>
  </p:notesMasterIdLst>
  <p:sldIdLst>
    <p:sldId id="256" r:id="rId2"/>
    <p:sldId id="259" r:id="rId3"/>
    <p:sldId id="258" r:id="rId4"/>
    <p:sldId id="260" r:id="rId5"/>
    <p:sldId id="257" r:id="rId6"/>
    <p:sldId id="261" r:id="rId7"/>
    <p:sldId id="286" r:id="rId8"/>
    <p:sldId id="287" r:id="rId9"/>
    <p:sldId id="288" r:id="rId10"/>
    <p:sldId id="289" r:id="rId11"/>
    <p:sldId id="292" r:id="rId12"/>
    <p:sldId id="266" r:id="rId13"/>
    <p:sldId id="267" r:id="rId14"/>
    <p:sldId id="268" r:id="rId15"/>
    <p:sldId id="293" r:id="rId16"/>
    <p:sldId id="290" r:id="rId17"/>
    <p:sldId id="291" r:id="rId18"/>
    <p:sldId id="29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87" d="100"/>
          <a:sy n="87" d="100"/>
        </p:scale>
        <p:origin x="18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316221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Verkering</a:t>
            </a:r>
          </a:p>
          <a:p>
            <a:r>
              <a:rPr lang="nl-NL" sz="1200" kern="1200" dirty="0">
                <a:solidFill>
                  <a:schemeClr val="tx1"/>
                </a:solidFill>
                <a:effectLst/>
                <a:latin typeface="+mn-lt"/>
                <a:ea typeface="+mn-ea"/>
                <a:cs typeface="+mn-cs"/>
              </a:rPr>
              <a:t>Stel de vraag: Waaraan moet de jongen/meid voldoen, met wie jij verkering wil?</a:t>
            </a:r>
          </a:p>
          <a:p>
            <a:r>
              <a:rPr lang="nl-NL" sz="1200" kern="1200" dirty="0">
                <a:solidFill>
                  <a:schemeClr val="tx1"/>
                </a:solidFill>
                <a:effectLst/>
                <a:latin typeface="+mn-lt"/>
                <a:ea typeface="+mn-ea"/>
                <a:cs typeface="+mn-cs"/>
              </a:rPr>
              <a:t>Schrijf de antwoorden op het bord. Laat dit eventueel één van de jongeren doen.</a:t>
            </a:r>
          </a:p>
          <a:p>
            <a:r>
              <a:rPr lang="nl-NL" sz="1200" kern="1200" dirty="0">
                <a:solidFill>
                  <a:schemeClr val="tx1"/>
                </a:solidFill>
                <a:effectLst/>
                <a:latin typeface="+mn-lt"/>
                <a:ea typeface="+mn-ea"/>
                <a:cs typeface="+mn-cs"/>
              </a:rPr>
              <a:t>Maak de verbinding tussen de gegeven antwoorden, en de Bijbel. Vooral het belang dat de ander de Heere kent of de Heere zoekt (en dus niet onkerkelijk is), zodat je samen de Heere kunt dienen en kinderen kunt opvoeden voor de Heere.</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72285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Verkering</a:t>
            </a:r>
          </a:p>
          <a:p>
            <a:r>
              <a:rPr lang="nl-NL" sz="1200" kern="1200" dirty="0">
                <a:solidFill>
                  <a:schemeClr val="tx1"/>
                </a:solidFill>
                <a:effectLst/>
                <a:latin typeface="+mn-lt"/>
                <a:ea typeface="+mn-ea"/>
                <a:cs typeface="+mn-cs"/>
              </a:rPr>
              <a:t>Stel de vraag: Waaraan moet de jongen/meid voldoen, met wie jij verkering wil?</a:t>
            </a:r>
          </a:p>
          <a:p>
            <a:r>
              <a:rPr lang="nl-NL" sz="1200" kern="1200" dirty="0">
                <a:solidFill>
                  <a:schemeClr val="tx1"/>
                </a:solidFill>
                <a:effectLst/>
                <a:latin typeface="+mn-lt"/>
                <a:ea typeface="+mn-ea"/>
                <a:cs typeface="+mn-cs"/>
              </a:rPr>
              <a:t>Schrijf de antwoorden op het bord. Laat dit eventueel één van de jongeren doen.</a:t>
            </a:r>
          </a:p>
          <a:p>
            <a:r>
              <a:rPr lang="nl-NL" sz="1200" kern="1200" dirty="0">
                <a:solidFill>
                  <a:schemeClr val="tx1"/>
                </a:solidFill>
                <a:effectLst/>
                <a:latin typeface="+mn-lt"/>
                <a:ea typeface="+mn-ea"/>
                <a:cs typeface="+mn-cs"/>
              </a:rPr>
              <a:t>Maak de verbinding tussen de gegeven antwoorden, en de Bijbel. Vooral het belang dat de ander de Heere kent of de Heere zoekt (en dus niet onkerkelijk is), zodat je samen de Heere kunt dienen en kinderen kunt opvoeden voor de Heere.</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211901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Casus</a:t>
            </a:r>
          </a:p>
          <a:p>
            <a:r>
              <a:rPr lang="nl-NL" sz="1200" kern="1200" dirty="0">
                <a:solidFill>
                  <a:schemeClr val="tx1"/>
                </a:solidFill>
                <a:effectLst/>
                <a:latin typeface="+mn-lt"/>
                <a:ea typeface="+mn-ea"/>
                <a:cs typeface="+mn-cs"/>
              </a:rPr>
              <a:t>Een goede vriendin van je krijgt verkering met een ander meisje. Je ziet het aan hen: ze houden echt van elkaar. Je hebt je vriendin nog nooit zo gelukkig gezien. Je vraagt je af: Als het haar zó gelukkig maakt, is het dan écht verkeerd?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de jongeren reageren op deze casus.</a:t>
            </a:r>
          </a:p>
          <a:p>
            <a:r>
              <a:rPr lang="nl-NL" sz="1200" kern="1200" dirty="0">
                <a:solidFill>
                  <a:schemeClr val="tx1"/>
                </a:solidFill>
                <a:effectLst/>
                <a:latin typeface="+mn-lt"/>
                <a:ea typeface="+mn-ea"/>
                <a:cs typeface="+mn-cs"/>
              </a:rPr>
              <a:t>Benadruk de Bijbelse gegevens (zoals Romeinen 1, 1 Kor. 6:10 en 1 Tim. 1:10). Benoem hierbij expliciet dat er een verschil is tussen het hebben van homofile gevoelens en het aan die gevoelens toegeven door een relatie aan te gaan met iemand van hetzelfde geslacht. </a:t>
            </a:r>
          </a:p>
          <a:p>
            <a:r>
              <a:rPr lang="nl-NL" sz="1200" kern="1200" dirty="0">
                <a:solidFill>
                  <a:schemeClr val="tx1"/>
                </a:solidFill>
                <a:effectLst/>
                <a:latin typeface="+mn-lt"/>
                <a:ea typeface="+mn-ea"/>
                <a:cs typeface="+mn-cs"/>
              </a:rPr>
              <a:t>Benadruk dat het hebben van deze gevoelens je niet slechter maakt of dat je met deze gevoelens geen kind van God kunt zijn of worden.</a:t>
            </a:r>
          </a:p>
          <a:p>
            <a:r>
              <a:rPr lang="nl-NL" sz="1200" kern="1200" dirty="0">
                <a:solidFill>
                  <a:schemeClr val="tx1"/>
                </a:solidFill>
                <a:effectLst/>
                <a:latin typeface="+mn-lt"/>
                <a:ea typeface="+mn-ea"/>
                <a:cs typeface="+mn-cs"/>
              </a:rPr>
              <a:t>Benadruk ook de taak van de gemeente, om biddend om zulke mensen heen te staan. Het is een hele strijd om niet aan deze gevoelens toe te geven, terwijl de wereld om ons heen daar wel toe aanspoort.</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88418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3 – verwachtingen van het huwelijk</a:t>
            </a:r>
          </a:p>
          <a:p>
            <a:r>
              <a:rPr lang="nl-NL" sz="1200" kern="1200" dirty="0">
                <a:solidFill>
                  <a:schemeClr val="tx1"/>
                </a:solidFill>
                <a:effectLst/>
                <a:latin typeface="+mn-lt"/>
                <a:ea typeface="+mn-ea"/>
                <a:cs typeface="+mn-cs"/>
              </a:rPr>
              <a:t>Wat verwacht jij van het huwelijk / getrouwd zijn?</a:t>
            </a:r>
          </a:p>
          <a:p>
            <a:r>
              <a:rPr lang="nl-NL" sz="1200" kern="1200" dirty="0">
                <a:solidFill>
                  <a:schemeClr val="tx1"/>
                </a:solidFill>
                <a:effectLst/>
                <a:latin typeface="+mn-lt"/>
                <a:ea typeface="+mn-ea"/>
                <a:cs typeface="+mn-cs"/>
              </a:rPr>
              <a:t>Laat verschillende jongeren reageren. Zowel jongens als meiden.</a:t>
            </a:r>
          </a:p>
          <a:p>
            <a:r>
              <a:rPr lang="nl-NL" sz="1200" kern="1200" dirty="0">
                <a:solidFill>
                  <a:schemeClr val="tx1"/>
                </a:solidFill>
                <a:effectLst/>
                <a:latin typeface="+mn-lt"/>
                <a:ea typeface="+mn-ea"/>
                <a:cs typeface="+mn-cs"/>
              </a:rPr>
              <a:t>Bespreek de antwoorden.</a:t>
            </a:r>
          </a:p>
          <a:p>
            <a:r>
              <a:rPr lang="nl-NL" sz="1200" kern="1200" dirty="0">
                <a:solidFill>
                  <a:schemeClr val="tx1"/>
                </a:solidFill>
                <a:effectLst/>
                <a:latin typeface="+mn-lt"/>
                <a:ea typeface="+mn-ea"/>
                <a:cs typeface="+mn-cs"/>
              </a:rPr>
              <a:t>Laat zien dat meiden soms andere dingen verwachten van het huwelijk, en omgedraaid.</a:t>
            </a:r>
          </a:p>
          <a:p>
            <a:r>
              <a:rPr lang="nl-NL" sz="1200" kern="1200" dirty="0">
                <a:solidFill>
                  <a:schemeClr val="tx1"/>
                </a:solidFill>
                <a:effectLst/>
                <a:latin typeface="+mn-lt"/>
                <a:ea typeface="+mn-ea"/>
                <a:cs typeface="+mn-cs"/>
              </a:rPr>
              <a:t>Er leven rondom het huwelijk – door de invloed van </a:t>
            </a:r>
            <a:r>
              <a:rPr lang="nl-NL" sz="1200" kern="1200" dirty="0" err="1">
                <a:solidFill>
                  <a:schemeClr val="tx1"/>
                </a:solidFill>
                <a:effectLst/>
                <a:latin typeface="+mn-lt"/>
                <a:ea typeface="+mn-ea"/>
                <a:cs typeface="+mn-cs"/>
              </a:rPr>
              <a:t>TV-series</a:t>
            </a:r>
            <a:r>
              <a:rPr lang="nl-NL" sz="1200" kern="1200" dirty="0">
                <a:solidFill>
                  <a:schemeClr val="tx1"/>
                </a:solidFill>
                <a:effectLst/>
                <a:latin typeface="+mn-lt"/>
                <a:ea typeface="+mn-ea"/>
                <a:cs typeface="+mn-cs"/>
              </a:rPr>
              <a:t> en films – veel onrealistische verwachtingen van het huwelijk. Denk bijvoorbeeld dat het huwelijk er is om je gelukkig te maken. Dat het huwelijk altijd leuk is. Dat een goed huwelijk altijd romantisch is. Etc. </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71659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8806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16407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199522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080642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447667900"/>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298463398"/>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22030279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52" r:id="rId20"/>
    <p:sldLayoutId id="2147483653" r:id="rId21"/>
    <p:sldLayoutId id="2147483651" r:id="rId22"/>
    <p:sldLayoutId id="2147483659" r:id="rId23"/>
    <p:sldLayoutId id="2147483660" r:id="rId24"/>
    <p:sldLayoutId id="2147483655" r:id="rId25"/>
    <p:sldLayoutId id="2147483654" r:id="rId26"/>
    <p:sldLayoutId id="2147483657" r:id="rId27"/>
    <p:sldLayoutId id="2147483658" r:id="rId28"/>
    <p:sldLayoutId id="2147483662" r:id="rId29"/>
    <p:sldLayoutId id="2147483656" r:id="rId30"/>
    <p:sldLayoutId id="2147483663" r:id="rId31"/>
    <p:sldLayoutId id="2147483664" r:id="rId32"/>
    <p:sldLayoutId id="2147483665" r:id="rId33"/>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Het heilige huwelijk (7</a:t>
            </a:r>
            <a:r>
              <a:rPr lang="nl-NL" baseline="30000" dirty="0"/>
              <a:t>e</a:t>
            </a:r>
            <a:r>
              <a:rPr lang="nl-NL" dirty="0"/>
              <a:t> gebod)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Als je ongetrouwd blijft</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85</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6146" name="Picture 2" descr="City, Man, Person, Solo, Window, Alone, Thinking, Relax">
            <a:extLst>
              <a:ext uri="{FF2B5EF4-FFF2-40B4-BE49-F238E27FC236}">
                <a16:creationId xmlns:a16="http://schemas.microsoft.com/office/drawing/2014/main" id="{DDACAD79-5007-4216-AE0E-0DBA21FF3171}"/>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53749" t="-1924" r="199" b="192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0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Christus en Zijn gemeente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85</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7170" name="Picture 2" descr="Cross, Christ, Faith, God, Jesus, Clouds, Sun, Light">
            <a:extLst>
              <a:ext uri="{FF2B5EF4-FFF2-40B4-BE49-F238E27FC236}">
                <a16:creationId xmlns:a16="http://schemas.microsoft.com/office/drawing/2014/main" id="{7D2F5916-B10D-44D5-86F5-2CD951761CE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8224" r="282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4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86.</a:t>
            </a:r>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Het is Gods goedheid dat wij nog steeds het huwelijk hebben.</a:t>
            </a:r>
          </a:p>
          <a:p>
            <a:r>
              <a:rPr lang="nl-NL" dirty="0"/>
              <a:t>De scheppingsorde is dat God de mens mannelijk en vrouwelijk schiep.</a:t>
            </a:r>
          </a:p>
          <a:p>
            <a:r>
              <a:rPr lang="nl-NL" dirty="0"/>
              <a:t>Het huwelijk is een levenslange keuze, die ik voluit ernstig moet nemen.</a:t>
            </a:r>
          </a:p>
          <a:p>
            <a:r>
              <a:rPr lang="nl-NL" dirty="0"/>
              <a:t>De Heere geeft aan sommigen de gave van onthouding en gebruikt ook</a:t>
            </a:r>
            <a:br>
              <a:rPr lang="nl-NL" dirty="0"/>
            </a:br>
            <a:r>
              <a:rPr lang="nl-NL" dirty="0"/>
              <a:t>hen in Zijn dienst.</a:t>
            </a:r>
          </a:p>
          <a:p>
            <a:r>
              <a:rPr lang="nl-NL" dirty="0"/>
              <a:t>De hemelse Bruidegom doet mij een huwelijksaanzoek en vraagt alleen</a:t>
            </a:r>
            <a:br>
              <a:rPr lang="nl-NL" dirty="0"/>
            </a:br>
            <a:r>
              <a:rPr lang="nl-NL" dirty="0"/>
              <a:t>naar mijn schuld </a:t>
            </a:r>
            <a:br>
              <a:rPr lang="nl-NL" dirty="0"/>
            </a:br>
            <a:endParaRPr lang="nl-NL" dirty="0"/>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Binnenkomer</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Waaraan moet de jongen/meid voldoen, met wie jij verkering wil?</a:t>
            </a:r>
          </a:p>
          <a:p>
            <a:endParaRPr lang="nl-NL" dirty="0"/>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8194" name="Picture 2" descr="Checklist, Check, List, Marker, Checked, Pen, Mark">
            <a:extLst>
              <a:ext uri="{FF2B5EF4-FFF2-40B4-BE49-F238E27FC236}">
                <a16:creationId xmlns:a16="http://schemas.microsoft.com/office/drawing/2014/main" id="{496C1D33-0CE5-4A39-8C91-E3B5804684B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5643" r="256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6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Binnenkomer</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Er is geen echt verschil tussen samenwonen en trouwen.</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8198" name="Picture 6" descr="Heart, Wedding, Marriage, Hands, Romantic, Marry">
            <a:extLst>
              <a:ext uri="{FF2B5EF4-FFF2-40B4-BE49-F238E27FC236}">
                <a16:creationId xmlns:a16="http://schemas.microsoft.com/office/drawing/2014/main" id="{D58FC89E-F921-4C83-B3C7-8597B5131550}"/>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2385" t="-12483" r="15270" b="-2811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Een goede vriendin</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Een goede vriendin van je krijgt verkering met een ander meisje. Je ziet het aan hen: ze houden echt van elkaar. Je hebt je vriendin nog nooit zo gelukkig gezien. Je vraagt je af: Als het haar zó gelukkig maakt, is het dan écht verkeerd?</a:t>
            </a:r>
          </a:p>
          <a:p>
            <a:endParaRPr lang="nl-NL" dirty="0"/>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10242" name="Picture 2" descr="Gay, Lesbian, Symbol, Homosexual, Couple, Love, Lgbt">
            <a:extLst>
              <a:ext uri="{FF2B5EF4-FFF2-40B4-BE49-F238E27FC236}">
                <a16:creationId xmlns:a16="http://schemas.microsoft.com/office/drawing/2014/main" id="{D061CD07-BD9D-4327-91D2-B24DB792AB4A}"/>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72" t="-7125" r="-998" b="-2141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0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Huwelijk</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Wat verwacht jij van het huwelijk / getrouwd zijn?</a:t>
            </a:r>
          </a:p>
          <a:p>
            <a:endParaRPr lang="nl-NL" dirty="0"/>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11266" name="Picture 2" descr="Couple, Bride, Love, Wedding, Bench, Rest">
            <a:extLst>
              <a:ext uri="{FF2B5EF4-FFF2-40B4-BE49-F238E27FC236}">
                <a16:creationId xmlns:a16="http://schemas.microsoft.com/office/drawing/2014/main" id="{50F355C2-16AD-4872-8D20-E9C98DDB263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232" r="242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5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Psalm 128:1 en 2</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Genesis 2:1-9 </a:t>
            </a:r>
            <a:r>
              <a:rPr lang="en-US" dirty="0" err="1"/>
              <a:t>en</a:t>
            </a:r>
            <a:r>
              <a:rPr lang="en-US" dirty="0"/>
              <a:t> 18-25</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het </a:t>
            </a:r>
            <a:r>
              <a:rPr lang="en-US" dirty="0" err="1"/>
              <a:t>Bijbelgedeelte</a:t>
            </a:r>
            <a:r>
              <a:rPr lang="en-US" dirty="0"/>
              <a:t> op </a:t>
            </a:r>
            <a:r>
              <a:rPr lang="en-US" dirty="0" err="1"/>
              <a:t>blz</a:t>
            </a:r>
            <a:r>
              <a:rPr lang="en-US" dirty="0"/>
              <a:t>. 83</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Bespreek de binnenkomer op blz. 83.</a:t>
            </a:r>
          </a:p>
        </p:txBody>
      </p:sp>
      <p:pic>
        <p:nvPicPr>
          <p:cNvPr id="1026" name="Picture 2" descr="Book, Bible, Wedding, Ring, Heart, Love, Church">
            <a:extLst>
              <a:ext uri="{FF2B5EF4-FFF2-40B4-BE49-F238E27FC236}">
                <a16:creationId xmlns:a16="http://schemas.microsoft.com/office/drawing/2014/main" id="{5A252E21-9629-4712-AF00-E45A3E89D1B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a:t>
            </a:r>
            <a:r>
              <a:rPr lang="nl-NL" i="1" dirty="0"/>
              <a:t>weet</a:t>
            </a:r>
            <a:r>
              <a:rPr lang="nl-NL" dirty="0"/>
              <a:t> dat man en vrouw verschillend geschapen zijn door God en beiden beelddrager van God zijn.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a:t>
            </a:r>
            <a:r>
              <a:rPr lang="nl-NL" i="1" dirty="0"/>
              <a:t>besef </a:t>
            </a:r>
            <a:r>
              <a:rPr lang="nl-NL" dirty="0"/>
              <a:t>dat het huwelijk een afspiegeling is van de verbinding tussen Christus en Zijn Gemeente.</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a:t>
            </a:r>
            <a:r>
              <a:rPr lang="nl-NL" i="1" dirty="0"/>
              <a:t>kan</a:t>
            </a:r>
            <a:r>
              <a:rPr lang="nl-NL" dirty="0"/>
              <a:t>  het huwelijk tussen één man en één vrouw vanuit de Bijbel onderbouwen.</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Het huwelijk gegeven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84</a:t>
            </a:r>
          </a:p>
          <a:p>
            <a:pPr lvl="0" indent="-228600">
              <a:buFont typeface="Arial" panose="020B0604020202020204" pitchFamily="34" charset="0"/>
              <a:buChar char="•"/>
            </a:pPr>
            <a:r>
              <a:rPr lang="nl-NL" sz="1800" dirty="0">
                <a:solidFill>
                  <a:prstClr val="black"/>
                </a:solidFill>
                <a:latin typeface="Calibri" panose="020F0502020204030204"/>
              </a:rPr>
              <a:t>Welke belangrijke vraag moet je jezelf stellen in verkeringstijd?</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2052" name="Picture 4" descr="Hearts, Love, Couple, Engagement, Sunrise">
            <a:extLst>
              <a:ext uri="{FF2B5EF4-FFF2-40B4-BE49-F238E27FC236}">
                <a16:creationId xmlns:a16="http://schemas.microsoft.com/office/drawing/2014/main" id="{0543C4D9-EEA7-4944-8AE6-571D4983E46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0237" r="102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Mannelijk en vrouwelijk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84</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sp>
        <p:nvSpPr>
          <p:cNvPr id="2" name="Tijdelijke aanduiding voor afbeelding 1">
            <a:extLst>
              <a:ext uri="{FF2B5EF4-FFF2-40B4-BE49-F238E27FC236}">
                <a16:creationId xmlns:a16="http://schemas.microsoft.com/office/drawing/2014/main" id="{7DE1446B-D8BF-4C9F-8CE6-26E437EDBD40}"/>
              </a:ext>
            </a:extLst>
          </p:cNvPr>
          <p:cNvSpPr>
            <a:spLocks noGrp="1"/>
          </p:cNvSpPr>
          <p:nvPr>
            <p:ph type="pic" sz="quarter" idx="12"/>
          </p:nvPr>
        </p:nvSpPr>
        <p:spPr/>
      </p:sp>
    </p:spTree>
    <p:extLst>
      <p:ext uri="{BB962C8B-B14F-4D97-AF65-F5344CB8AC3E}">
        <p14:creationId xmlns:p14="http://schemas.microsoft.com/office/powerpoint/2010/main" val="714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Maagd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84</a:t>
            </a:r>
          </a:p>
          <a:p>
            <a:pPr lvl="0" indent="-228600">
              <a:buFont typeface="Arial" panose="020B0604020202020204" pitchFamily="34" charset="0"/>
              <a:buChar char="•"/>
            </a:pPr>
            <a:r>
              <a:rPr lang="nl-NL" sz="1800" dirty="0">
                <a:solidFill>
                  <a:prstClr val="black"/>
                </a:solidFill>
                <a:latin typeface="Calibri" panose="020F0502020204030204"/>
              </a:rPr>
              <a:t>Waarom moet je wachten met seks tot je getrouwd bent?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4098" name="Picture 2" descr="Afbeeldingsresultaat voor purity ring&quot;">
            <a:extLst>
              <a:ext uri="{FF2B5EF4-FFF2-40B4-BE49-F238E27FC236}">
                <a16:creationId xmlns:a16="http://schemas.microsoft.com/office/drawing/2014/main" id="{0FD58ACF-C846-4A40-8EC2-BA8ED00D093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1287" r="112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1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Elkaar rein bewaren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84</a:t>
            </a:r>
          </a:p>
          <a:p>
            <a:pPr lvl="0" indent="-228600">
              <a:buFont typeface="Arial" panose="020B0604020202020204" pitchFamily="34" charset="0"/>
              <a:buChar char="•"/>
            </a:pPr>
            <a:r>
              <a:rPr lang="nl-NL" sz="1800" dirty="0">
                <a:solidFill>
                  <a:prstClr val="black"/>
                </a:solidFill>
                <a:latin typeface="Calibri" panose="020F0502020204030204"/>
              </a:rPr>
              <a:t>Hoe kun je elkaar helpen rein te blijven tot het huwelijk?</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5122" name="Picture 2" descr="Adventure, Height, Climbing, Mountain, Peak, Summit">
            <a:extLst>
              <a:ext uri="{FF2B5EF4-FFF2-40B4-BE49-F238E27FC236}">
                <a16:creationId xmlns:a16="http://schemas.microsoft.com/office/drawing/2014/main" id="{92D41672-45DE-4A59-8D04-212FEB6DE109}"/>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6288" r="262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5022"/>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2</Derde_x0020_onderwerp>
    <Hoofdonderwerp xmlns="5e2d06a2-e894-4fc0-9219-8ef4d89372f1">Catechesemethode Leer mij</Hoofdonderwerp>
    <Tweede_x0020_onderwerp xmlns="5e2d06a2-e894-4fc0-9219-8ef4d89372f1">Presentaties</Tweede_x0020_onderwerp>
    <Jaar xmlns="5e2d06a2-e894-4fc0-9219-8ef4d89372f1">2020</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FB8A24DB-56A6-45FC-A793-1DEF27193D0B}"/>
</file>

<file path=customXml/itemProps2.xml><?xml version="1.0" encoding="utf-8"?>
<ds:datastoreItem xmlns:ds="http://schemas.openxmlformats.org/officeDocument/2006/customXml" ds:itemID="{2DC7E787-B534-4399-8C17-69BD73100F6F}"/>
</file>

<file path=customXml/itemProps3.xml><?xml version="1.0" encoding="utf-8"?>
<ds:datastoreItem xmlns:ds="http://schemas.openxmlformats.org/officeDocument/2006/customXml" ds:itemID="{BAF3D199-CF02-446B-B1A6-9E56CB0996B7}"/>
</file>

<file path=docProps/app.xml><?xml version="1.0" encoding="utf-8"?>
<Properties xmlns="http://schemas.openxmlformats.org/officeDocument/2006/extended-properties" xmlns:vt="http://schemas.openxmlformats.org/officeDocument/2006/docPropsVTypes">
  <Template>LeerMij-catechesatiemethode-HHJO-15-17</Template>
  <TotalTime>352</TotalTime>
  <Words>845</Words>
  <Application>Microsoft Office PowerPoint</Application>
  <PresentationFormat>Breedbeeld</PresentationFormat>
  <Paragraphs>86</Paragraphs>
  <Slides>18</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ITC Officina Serif Std Book</vt:lpstr>
      <vt:lpstr>Segoe UI</vt:lpstr>
      <vt:lpstr>Office-thema</vt:lpstr>
      <vt:lpstr>Gods geboden</vt:lpstr>
      <vt:lpstr>Opening</vt:lpstr>
      <vt:lpstr>Bijbelstudie</vt:lpstr>
      <vt:lpstr>Binnenkomer</vt:lpstr>
      <vt:lpstr>Doelen</vt:lpstr>
      <vt:lpstr>Het huwelijk gegeven </vt:lpstr>
      <vt:lpstr>Mannelijk en vrouwelijk </vt:lpstr>
      <vt:lpstr>Maagd </vt:lpstr>
      <vt:lpstr>Elkaar rein bewaren </vt:lpstr>
      <vt:lpstr>Als je ongetrouwd blijft</vt:lpstr>
      <vt:lpstr>Christus en Zijn gemeente </vt:lpstr>
      <vt:lpstr>Verwerkingsvragen</vt:lpstr>
      <vt:lpstr>Samenvatting</vt:lpstr>
      <vt:lpstr>Huiswerk volgende keer</vt:lpstr>
      <vt:lpstr>Binnenkomer</vt:lpstr>
      <vt:lpstr>Binnenkomer</vt:lpstr>
      <vt:lpstr>Een goede vriendin</vt:lpstr>
      <vt:lpstr>Huwelijk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77</cp:revision>
  <dcterms:created xsi:type="dcterms:W3CDTF">2018-01-11T12:38:21Z</dcterms:created>
  <dcterms:modified xsi:type="dcterms:W3CDTF">2020-01-20T15:56:58Z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