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2" r:id="rId7"/>
    <p:sldId id="269" r:id="rId8"/>
    <p:sldId id="263" r:id="rId9"/>
    <p:sldId id="264" r:id="rId10"/>
    <p:sldId id="270" r:id="rId11"/>
    <p:sldId id="266" r:id="rId12"/>
    <p:sldId id="267"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eluk-de Jong" initials="EGJ" lastIdx="3" clrIdx="0">
    <p:extLst>
      <p:ext uri="{19B8F6BF-5375-455C-9EA6-DF929625EA0E}">
        <p15:presenceInfo xmlns:p15="http://schemas.microsoft.com/office/powerpoint/2012/main" userId="S-1-12-1-1365410473-1083071383-1603945360-1054490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20"/>
    <p:restoredTop sz="94676"/>
  </p:normalViewPr>
  <p:slideViewPr>
    <p:cSldViewPr snapToObjects="1">
      <p:cViewPr varScale="1">
        <p:scale>
          <a:sx n="108" d="100"/>
          <a:sy n="108" d="100"/>
        </p:scale>
        <p:origin x="132" y="234"/>
      </p:cViewPr>
      <p:guideLst/>
    </p:cSldViewPr>
  </p:slideViewPr>
  <p:notesTextViewPr>
    <p:cViewPr>
      <p:scale>
        <a:sx n="1" d="1"/>
        <a:sy n="1" d="1"/>
      </p:scale>
      <p:origin x="0" y="0"/>
    </p:cViewPr>
  </p:notesTextViewPr>
  <p:notesViewPr>
    <p:cSldViewPr snapToObjects="1" showGuides="1">
      <p:cViewPr varScale="1">
        <p:scale>
          <a:sx n="164" d="100"/>
          <a:sy n="164" d="100"/>
        </p:scale>
        <p:origin x="67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3T16:12:09.917" idx="3">
    <p:pos x="10" y="10"/>
    <p:text>Wilt u de vragen bij de begrippen bedenken? Welke onderdelen uit de handleiding mogen nog worden toegevoegd?</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23T15:35:08.984" idx="1">
    <p:pos x="7558" y="120"/>
    <p:text>Is dit plaatje acceptabel? Ik vind hem zelf erg goed passen bij de tekst...</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56A2D-2F0F-4C71-845A-947025D298C9}" type="datetimeFigureOut">
              <a:rPr lang="nl-NL" smtClean="0"/>
              <a:t>24-7-2020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51D56-FB2E-45D7-8F8D-5432C2BE4009}" type="slidenum">
              <a:rPr lang="nl-NL" smtClean="0"/>
              <a:t>‹nr.›</a:t>
            </a:fld>
            <a:endParaRPr lang="nl-NL"/>
          </a:p>
        </p:txBody>
      </p:sp>
    </p:spTree>
    <p:extLst>
      <p:ext uri="{BB962C8B-B14F-4D97-AF65-F5344CB8AC3E}">
        <p14:creationId xmlns:p14="http://schemas.microsoft.com/office/powerpoint/2010/main" val="163087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5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Afbeelding: Keizer </a:t>
            </a:r>
            <a:r>
              <a:rPr lang="nl-NL" i="0" dirty="0" err="1"/>
              <a:t>Constantein</a:t>
            </a:r>
            <a:r>
              <a:rPr lang="nl-NL" i="0" dirty="0"/>
              <a:t> en de bisschoppen van het Concilie van </a:t>
            </a:r>
            <a:r>
              <a:rPr lang="nl-NL" i="0" dirty="0" err="1"/>
              <a:t>Nicea</a:t>
            </a: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Afbeelding: Keizer </a:t>
            </a:r>
            <a:r>
              <a:rPr lang="nl-NL" i="0" dirty="0" err="1"/>
              <a:t>Constantein</a:t>
            </a:r>
            <a:r>
              <a:rPr lang="nl-NL" i="0" dirty="0"/>
              <a:t> en de bisschoppen van het Concilie van </a:t>
            </a:r>
            <a:r>
              <a:rPr lang="nl-NL" i="0" dirty="0" err="1"/>
              <a:t>Nicea</a:t>
            </a: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185064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Afbeelding: Keizer </a:t>
            </a:r>
            <a:r>
              <a:rPr lang="nl-NL" i="0" dirty="0" err="1"/>
              <a:t>Constantein</a:t>
            </a:r>
            <a:r>
              <a:rPr lang="nl-NL" i="0" dirty="0"/>
              <a:t> en de bisschoppen van het Concilie van </a:t>
            </a:r>
            <a:r>
              <a:rPr lang="nl-NL" i="0" dirty="0" err="1"/>
              <a:t>Nicea</a:t>
            </a: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Afbeelding: Keizer </a:t>
            </a:r>
            <a:r>
              <a:rPr lang="nl-NL" i="0" dirty="0" err="1"/>
              <a:t>Constantein</a:t>
            </a:r>
            <a:r>
              <a:rPr lang="nl-NL" i="0" dirty="0"/>
              <a:t> en de bisschoppen van het Concilie van </a:t>
            </a:r>
            <a:r>
              <a:rPr lang="nl-NL" i="0" dirty="0" err="1"/>
              <a:t>Nicea</a:t>
            </a: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Afbeelding: Keizer </a:t>
            </a:r>
            <a:r>
              <a:rPr lang="nl-NL" i="0" dirty="0" err="1"/>
              <a:t>Constantein</a:t>
            </a:r>
            <a:r>
              <a:rPr lang="nl-NL" i="0" dirty="0"/>
              <a:t> en de bisschoppen van het Concilie van </a:t>
            </a:r>
            <a:r>
              <a:rPr lang="nl-NL" i="0" dirty="0" err="1"/>
              <a:t>Nicea</a:t>
            </a: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53369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7029B731-1534-40FC-8422-0F6FEF65F01C}"/>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39570E5F-553C-4E63-A4BA-3329F092541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8069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9627D3F7-E5E4-4A52-B16E-77E2EE500F0D}"/>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304600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4252884040"/>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E9DD4892-42B4-48FA-8DD1-3529F844D47D}"/>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191941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41715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02302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284261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1032963461"/>
      </p:ext>
    </p:extLst>
  </p:cSld>
  <p:clrMapOvr>
    <a:masterClrMapping/>
  </p:clrMapOvr>
  <p:extLst>
    <p:ext uri="{DCECCB84-F9BA-43D5-87BE-67443E8EF086}">
      <p15:sldGuideLst xmlns:p15="http://schemas.microsoft.com/office/powerpoint/2012/main">
        <p15:guide id="1" orient="horz" pos="420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3991012835"/>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userDrawn="1"/>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userDrawn="1"/>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3016306668"/>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491CF0D7-48B6-426A-8D52-CEE34B464D5A}"/>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124161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635632991"/>
      </p:ext>
    </p:extLst>
  </p:cSld>
  <p:clrMapOvr>
    <a:masterClrMapping/>
  </p:clrMapOvr>
  <p:extLst>
    <p:ext uri="{DCECCB84-F9BA-43D5-87BE-67443E8EF086}">
      <p15:sldGuideLst xmlns:p15="http://schemas.microsoft.com/office/powerpoint/2012/main">
        <p15:guide id="1" pos="27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2868349664"/>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53FED525-F17A-4AE5-A547-E58A8B0A2EA9}"/>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2308552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9C2EC905-209A-4589-A7E3-AD5926CE1AC9}"/>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219805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9D1F9922-9D84-40C7-83E3-0E588ADF11F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7726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9BFA5A11-19D7-4E48-8A12-29BEA81572C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3364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CA783E02-D3DF-4EE2-83B2-52C56B485779}"/>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1315646716"/>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FD2C3B2F-7111-49E7-A466-5B7EFA045088}"/>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25996360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50" r:id="rId17"/>
    <p:sldLayoutId id="2147483652" r:id="rId18"/>
    <p:sldLayoutId id="2147483653" r:id="rId19"/>
    <p:sldLayoutId id="2147483651" r:id="rId20"/>
    <p:sldLayoutId id="2147483659" r:id="rId21"/>
    <p:sldLayoutId id="2147483660" r:id="rId22"/>
    <p:sldLayoutId id="2147483655" r:id="rId23"/>
    <p:sldLayoutId id="2147483654" r:id="rId24"/>
    <p:sldLayoutId id="2147483657" r:id="rId25"/>
    <p:sldLayoutId id="2147483658" r:id="rId26"/>
    <p:sldLayoutId id="2147483661" r:id="rId27"/>
    <p:sldLayoutId id="2147483662" r:id="rId28"/>
    <p:sldLayoutId id="2147483656" r:id="rId29"/>
    <p:sldLayoutId id="2147483663" r:id="rId30"/>
    <p:sldLayoutId id="2147483664" r:id="rId31"/>
    <p:sldLayoutId id="2147483665"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A98509C-CF8F-C549-B0F8-F38C4C2F2B5A}"/>
              </a:ext>
            </a:extLst>
          </p:cNvPr>
          <p:cNvSpPr>
            <a:spLocks noGrp="1"/>
          </p:cNvSpPr>
          <p:nvPr>
            <p:ph type="body" sz="quarter" idx="10"/>
          </p:nvPr>
        </p:nvSpPr>
        <p:spPr/>
        <p:txBody>
          <a:bodyPr/>
          <a:lstStyle/>
          <a:p>
            <a:r>
              <a:rPr lang="nl-NL" dirty="0"/>
              <a:t>Het Heilig Avondmaal</a:t>
            </a:r>
          </a:p>
        </p:txBody>
      </p:sp>
      <p:sp>
        <p:nvSpPr>
          <p:cNvPr id="3" name="Titel 2">
            <a:extLst>
              <a:ext uri="{FF2B5EF4-FFF2-40B4-BE49-F238E27FC236}">
                <a16:creationId xmlns:a16="http://schemas.microsoft.com/office/drawing/2014/main" id="{D027BB8A-A9AF-FC46-8EF8-BA2138686082}"/>
              </a:ext>
            </a:extLst>
          </p:cNvPr>
          <p:cNvSpPr>
            <a:spLocks noGrp="1"/>
          </p:cNvSpPr>
          <p:nvPr>
            <p:ph type="title"/>
          </p:nvPr>
        </p:nvSpPr>
        <p:spPr/>
        <p:txBody>
          <a:bodyPr/>
          <a:lstStyle/>
          <a:p>
            <a:r>
              <a:rPr lang="nl-NL" dirty="0"/>
              <a:t>De genademiddelen</a:t>
            </a:r>
          </a:p>
        </p:txBody>
      </p:sp>
    </p:spTree>
    <p:extLst>
      <p:ext uri="{BB962C8B-B14F-4D97-AF65-F5344CB8AC3E}">
        <p14:creationId xmlns:p14="http://schemas.microsoft.com/office/powerpoint/2010/main" val="420724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err="1"/>
              <a:t>Belijden</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rPr>
              <a:t>Lees het stukje op bladzijde 49.</a:t>
            </a:r>
          </a:p>
          <a:p>
            <a:pPr lvl="0" indent="-228600">
              <a:buFont typeface="Arial" panose="020B0604020202020204" pitchFamily="34" charset="0"/>
              <a:buChar char="•"/>
            </a:pPr>
            <a:r>
              <a:rPr lang="nl-NL" sz="1800" dirty="0">
                <a:solidFill>
                  <a:prstClr val="black"/>
                </a:solidFill>
              </a:rPr>
              <a:t>[</a:t>
            </a:r>
            <a:r>
              <a:rPr lang="nl-NL" sz="1800" dirty="0">
                <a:solidFill>
                  <a:prstClr val="black"/>
                </a:solidFill>
                <a:highlight>
                  <a:srgbClr val="FFFF00"/>
                </a:highlight>
              </a:rPr>
              <a:t>vraag</a:t>
            </a:r>
            <a:r>
              <a:rPr lang="nl-NL" sz="1800" dirty="0">
                <a:solidFill>
                  <a:prstClr val="black"/>
                </a:solidFill>
              </a:rPr>
              <a: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9" name="Picture 2" descr="blue, orange, and gray skies">
            <a:extLst>
              <a:ext uri="{FF2B5EF4-FFF2-40B4-BE49-F238E27FC236}">
                <a16:creationId xmlns:a16="http://schemas.microsoft.com/office/drawing/2014/main" id="{9D39E1CE-81E8-4661-80BE-E81FCE6F9770}"/>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2036" b="12036"/>
          <a:stretch>
            <a:fillRect/>
          </a:stretch>
        </p:blipFill>
        <p:spPr bwMode="auto">
          <a:xfrm>
            <a:off x="6983413" y="190500"/>
            <a:ext cx="501491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07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50.</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lnSpcReduction="10000"/>
          </a:bodyPr>
          <a:lstStyle/>
          <a:p>
            <a:r>
              <a:rPr lang="nl-NL" dirty="0"/>
              <a:t>Het Avondmaal verzekert Gods beloften.</a:t>
            </a:r>
          </a:p>
          <a:p>
            <a:r>
              <a:rPr lang="nl-NL" dirty="0"/>
              <a:t>Zo zeker als je het brood eet en de wijn drinkt met een gelovig hart, zo zeker mag je zijn dat Christus Zijn leven gaf tot een volkomen verzoening van jouw zonden.</a:t>
            </a:r>
          </a:p>
          <a:p>
            <a:r>
              <a:rPr lang="nl-NL" dirty="0"/>
              <a:t>Jezelf onderzoeken is nodig voordat je aan kunt gaan aan het Avondmaal.</a:t>
            </a:r>
          </a:p>
          <a:p>
            <a:r>
              <a:rPr lang="nl-NL" dirty="0"/>
              <a:t>Het gebroken brood staat voor het gebroken lichaam van Christus. De vergoten wijn staat voor Zijn bloed dat gevloeid heeft aan het kruis.</a:t>
            </a:r>
          </a:p>
          <a:p>
            <a:r>
              <a:rPr lang="nl-NL" dirty="0"/>
              <a:t>In het Avondmaal belijd je dat je dood bent in zonden, maar levend bent gemaakt door Hem.</a:t>
            </a:r>
          </a:p>
          <a:p>
            <a:r>
              <a:rPr lang="nl-NL" dirty="0"/>
              <a:t>Ook erken je dat de Geest van Christus je vrucht laat dragen.</a:t>
            </a:r>
          </a:p>
          <a:p>
            <a:r>
              <a:rPr lang="nl-NL" dirty="0"/>
              <a:t>Het Heilig Avondmaal is ook een onderdeel van de gemeenschap der heiligen en staat in het licht van de wederkomst.</a:t>
            </a:r>
            <a:br>
              <a:rPr lang="nl-NL" dirty="0"/>
            </a:br>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solidFill>
                  <a:srgbClr val="000000"/>
                </a:solidFill>
              </a:rPr>
              <a:t>Psalm 105 vers 22 en 24</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1 </a:t>
            </a:r>
            <a:r>
              <a:rPr lang="en-US" dirty="0" err="1"/>
              <a:t>Korinthe</a:t>
            </a:r>
            <a:r>
              <a:rPr lang="en-US" dirty="0"/>
              <a:t> 11: 17, 23-34</a:t>
            </a:r>
          </a:p>
        </p:txBody>
      </p:sp>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Bespreek</a:t>
            </a:r>
            <a:r>
              <a:rPr lang="en-US" dirty="0"/>
              <a:t> de </a:t>
            </a:r>
            <a:r>
              <a:rPr lang="en-US" dirty="0" err="1"/>
              <a:t>vragen</a:t>
            </a:r>
            <a:r>
              <a:rPr lang="en-US" dirty="0"/>
              <a:t> </a:t>
            </a:r>
            <a:r>
              <a:rPr lang="en-US" dirty="0" err="1"/>
              <a:t>bij</a:t>
            </a:r>
            <a:r>
              <a:rPr lang="en-US" dirty="0"/>
              <a:t> het </a:t>
            </a:r>
            <a:r>
              <a:rPr lang="en-US" dirty="0" err="1"/>
              <a:t>Bijbelgedeelte</a:t>
            </a:r>
            <a:r>
              <a:rPr lang="en-US" dirty="0"/>
              <a:t> op </a:t>
            </a:r>
            <a:r>
              <a:rPr lang="en-US" dirty="0" err="1"/>
              <a:t>bladzijde</a:t>
            </a:r>
            <a:r>
              <a:rPr lang="en-US" dirty="0"/>
              <a:t> 35.</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r>
              <a:rPr lang="nl-NL" dirty="0"/>
              <a:t>Bespreek de binnenkomer op bladzijde 47.</a:t>
            </a:r>
          </a:p>
        </p:txBody>
      </p:sp>
      <p:pic>
        <p:nvPicPr>
          <p:cNvPr id="1028" name="Picture 4" descr="sliced of bread beside goblet">
            <a:extLst>
              <a:ext uri="{FF2B5EF4-FFF2-40B4-BE49-F238E27FC236}">
                <a16:creationId xmlns:a16="http://schemas.microsoft.com/office/drawing/2014/main" id="{08F538D9-F7BF-496F-8D0E-8628AB17B37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9029" r="1902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a:t>
            </a:r>
            <a:r>
              <a:rPr lang="nl-NL" i="1" dirty="0"/>
              <a:t>weet </a:t>
            </a:r>
            <a:r>
              <a:rPr lang="nl-NL" dirty="0"/>
              <a:t>waarom een gelovige het Heilig Avondmaal nodig heeft.</a:t>
            </a:r>
            <a:endParaRPr lang="nl-NL" i="1"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a:t>
            </a:r>
            <a:r>
              <a:rPr lang="nl-NL" i="1" dirty="0"/>
              <a:t>besef </a:t>
            </a:r>
            <a:r>
              <a:rPr lang="nl-NL" dirty="0"/>
              <a:t>dat het lijden en sterven van Christus en het geloof daarin nodig is voor de zaligheid.</a:t>
            </a:r>
            <a:endParaRPr lang="nl-NL" i="1"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a:t>
            </a:r>
            <a:r>
              <a:rPr lang="nl-NL" i="1" dirty="0"/>
              <a:t>kan </a:t>
            </a:r>
            <a:r>
              <a:rPr lang="nl-NL" dirty="0"/>
              <a:t>mij voorbereiden op de viering van het Heilig Avondmaal.</a:t>
            </a:r>
          </a:p>
        </p:txBody>
      </p:sp>
      <p:sp>
        <p:nvSpPr>
          <p:cNvPr id="6" name="Tijdelijke aanduiding voor tekst 5">
            <a:extLst>
              <a:ext uri="{FF2B5EF4-FFF2-40B4-BE49-F238E27FC236}">
                <a16:creationId xmlns:a16="http://schemas.microsoft.com/office/drawing/2014/main" id="{25F51CCC-BCDF-49D1-9149-623F4A99309C}"/>
              </a:ext>
            </a:extLst>
          </p:cNvPr>
          <p:cNvSpPr>
            <a:spLocks noGrp="1"/>
          </p:cNvSpPr>
          <p:nvPr>
            <p:ph type="body" sz="quarter" idx="14"/>
          </p:nvPr>
        </p:nvSpPr>
        <p:spPr/>
        <p:txBody>
          <a:bodyPr/>
          <a:lstStyle/>
          <a:p>
            <a:endParaRPr lang="nl-NL"/>
          </a:p>
        </p:txBody>
      </p:sp>
      <p:sp>
        <p:nvSpPr>
          <p:cNvPr id="7" name="Tijdelijke aanduiding voor tekst 6">
            <a:extLst>
              <a:ext uri="{FF2B5EF4-FFF2-40B4-BE49-F238E27FC236}">
                <a16:creationId xmlns:a16="http://schemas.microsoft.com/office/drawing/2014/main" id="{7B49E2C4-B603-49F7-8F12-E885877E37E7}"/>
              </a:ext>
            </a:extLst>
          </p:cNvPr>
          <p:cNvSpPr>
            <a:spLocks noGrp="1"/>
          </p:cNvSpPr>
          <p:nvPr>
            <p:ph type="body" sz="quarter" idx="15"/>
          </p:nvPr>
        </p:nvSpPr>
        <p:spPr/>
        <p:txBody>
          <a:bodyPr/>
          <a:lstStyle/>
          <a:p>
            <a:endParaRPr lang="nl-NL"/>
          </a:p>
        </p:txBody>
      </p:sp>
      <p:sp>
        <p:nvSpPr>
          <p:cNvPr id="8" name="Tijdelijke aanduiding voor tekst 7">
            <a:extLst>
              <a:ext uri="{FF2B5EF4-FFF2-40B4-BE49-F238E27FC236}">
                <a16:creationId xmlns:a16="http://schemas.microsoft.com/office/drawing/2014/main" id="{13F7E6E3-2156-43F2-B114-547F0DF7569B}"/>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err="1"/>
              <a:t>Versterken</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rPr>
              <a:t>Lees het stukje op bladzijde 48.</a:t>
            </a:r>
          </a:p>
          <a:p>
            <a:pPr lvl="0" indent="-228600">
              <a:buFont typeface="Arial" panose="020B0604020202020204" pitchFamily="34" charset="0"/>
              <a:buChar char="•"/>
            </a:pPr>
            <a:r>
              <a:rPr lang="nl-NL" sz="1800" dirty="0">
                <a:solidFill>
                  <a:prstClr val="black"/>
                </a:solidFill>
              </a:rPr>
              <a:t>[</a:t>
            </a:r>
            <a:r>
              <a:rPr lang="nl-NL" sz="1800" dirty="0">
                <a:solidFill>
                  <a:prstClr val="black"/>
                </a:solidFill>
                <a:highlight>
                  <a:srgbClr val="FFFF00"/>
                </a:highlight>
              </a:rPr>
              <a:t>vraag</a:t>
            </a:r>
            <a:r>
              <a:rPr lang="nl-NL" sz="1800" dirty="0">
                <a:solidFill>
                  <a:prstClr val="black"/>
                </a:solidFill>
              </a:rPr>
              <a: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9" name="Picture 2" descr="landscape shot of white cross during daytime">
            <a:extLst>
              <a:ext uri="{FF2B5EF4-FFF2-40B4-BE49-F238E27FC236}">
                <a16:creationId xmlns:a16="http://schemas.microsoft.com/office/drawing/2014/main" id="{256C7326-FD01-4A9D-B514-45AF6C29C4E8}"/>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0926" r="20926"/>
          <a:stretch>
            <a:fillRect/>
          </a:stretch>
        </p:blipFill>
        <p:spPr bwMode="auto">
          <a:xfrm>
            <a:off x="6983413" y="190500"/>
            <a:ext cx="501491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4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err="1"/>
              <a:t>Belofte</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rPr>
              <a:t>Lees het stukje op bladzijde 48.</a:t>
            </a:r>
          </a:p>
          <a:p>
            <a:pPr lvl="0" indent="-228600">
              <a:buFont typeface="Arial" panose="020B0604020202020204" pitchFamily="34" charset="0"/>
              <a:buChar char="•"/>
            </a:pPr>
            <a:r>
              <a:rPr lang="nl-NL" sz="1800" dirty="0">
                <a:solidFill>
                  <a:prstClr val="black"/>
                </a:solidFill>
              </a:rPr>
              <a:t>[</a:t>
            </a:r>
            <a:r>
              <a:rPr lang="nl-NL" sz="1800" dirty="0">
                <a:solidFill>
                  <a:prstClr val="black"/>
                </a:solidFill>
                <a:highlight>
                  <a:srgbClr val="FFFF00"/>
                </a:highlight>
              </a:rPr>
              <a:t>vraag</a:t>
            </a:r>
            <a:r>
              <a:rPr lang="nl-NL" sz="1800" dirty="0">
                <a:solidFill>
                  <a:prstClr val="black"/>
                </a:solidFill>
              </a:rPr>
              <a: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3074" name="Picture 2" descr="red and white cross pendant necklace on blue and white book">
            <a:extLst>
              <a:ext uri="{FF2B5EF4-FFF2-40B4-BE49-F238E27FC236}">
                <a16:creationId xmlns:a16="http://schemas.microsoft.com/office/drawing/2014/main" id="{BD42E52D-9038-40B9-8564-820633F6560D}"/>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78" r="241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14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err="1"/>
              <a:t>Onderzoek</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rPr>
              <a:t>Lees het stukje op bladzijde 48.</a:t>
            </a:r>
          </a:p>
          <a:p>
            <a:pPr lvl="0" indent="-228600">
              <a:buFont typeface="Arial" panose="020B0604020202020204" pitchFamily="34" charset="0"/>
              <a:buChar char="•"/>
            </a:pPr>
            <a:r>
              <a:rPr lang="nl-NL" sz="1800" dirty="0">
                <a:solidFill>
                  <a:prstClr val="black"/>
                </a:solidFill>
              </a:rPr>
              <a:t>[</a:t>
            </a:r>
            <a:r>
              <a:rPr lang="nl-NL" sz="1800" dirty="0">
                <a:solidFill>
                  <a:prstClr val="black"/>
                </a:solidFill>
                <a:highlight>
                  <a:srgbClr val="FFFF00"/>
                </a:highlight>
              </a:rPr>
              <a:t>vraag</a:t>
            </a:r>
            <a:r>
              <a:rPr lang="nl-NL" sz="1800" dirty="0">
                <a:solidFill>
                  <a:prstClr val="black"/>
                </a:solidFill>
              </a:rPr>
              <a: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4098" name="Picture 2" descr="silhouette of kneeling man">
            <a:extLst>
              <a:ext uri="{FF2B5EF4-FFF2-40B4-BE49-F238E27FC236}">
                <a16:creationId xmlns:a16="http://schemas.microsoft.com/office/drawing/2014/main" id="{1AC6926F-63B9-4400-B664-784A55398585}"/>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2010" r="220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Brood en </a:t>
            </a:r>
            <a:r>
              <a:rPr lang="en-US" dirty="0" err="1"/>
              <a:t>wijn</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rPr>
              <a:t>Lees het stukje op bladzijde 48 en 49.</a:t>
            </a:r>
          </a:p>
          <a:p>
            <a:pPr lvl="0" indent="-228600">
              <a:buFont typeface="Arial" panose="020B0604020202020204" pitchFamily="34" charset="0"/>
              <a:buChar char="•"/>
            </a:pPr>
            <a:r>
              <a:rPr lang="nl-NL" sz="1800" dirty="0">
                <a:solidFill>
                  <a:prstClr val="black"/>
                </a:solidFill>
              </a:rPr>
              <a:t>[</a:t>
            </a:r>
            <a:r>
              <a:rPr lang="nl-NL" sz="1800" dirty="0">
                <a:solidFill>
                  <a:prstClr val="black"/>
                </a:solidFill>
                <a:highlight>
                  <a:srgbClr val="FFFF00"/>
                </a:highlight>
              </a:rPr>
              <a:t>vraag</a:t>
            </a:r>
            <a:r>
              <a:rPr lang="nl-NL" sz="1800" dirty="0">
                <a:solidFill>
                  <a:prstClr val="black"/>
                </a:solidFill>
              </a:rPr>
              <a: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5122" name="Picture 2" descr="bread on white textile beside clear drinking glass">
            <a:extLst>
              <a:ext uri="{FF2B5EF4-FFF2-40B4-BE49-F238E27FC236}">
                <a16:creationId xmlns:a16="http://schemas.microsoft.com/office/drawing/2014/main" id="{71406021-D92C-48BC-84B4-5686F93F302E}"/>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78" r="241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91029"/>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375</Words>
  <Application>Microsoft Office PowerPoint</Application>
  <PresentationFormat>Breedbeeld</PresentationFormat>
  <Paragraphs>58</Paragraphs>
  <Slides>13</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ITC Officina Serif Std Book</vt:lpstr>
      <vt:lpstr>Segoe UI</vt:lpstr>
      <vt:lpstr>Office-thema</vt:lpstr>
      <vt:lpstr>De genademiddelen</vt:lpstr>
      <vt:lpstr>Opening</vt:lpstr>
      <vt:lpstr>Bijbelstudie</vt:lpstr>
      <vt:lpstr>Binnenkomer</vt:lpstr>
      <vt:lpstr>Doelen</vt:lpstr>
      <vt:lpstr>Versterken</vt:lpstr>
      <vt:lpstr>Belofte</vt:lpstr>
      <vt:lpstr>Onderzoek</vt:lpstr>
      <vt:lpstr>Brood en wijn</vt:lpstr>
      <vt:lpstr>Belijden</vt:lpstr>
      <vt:lpstr>Verwerkingsvragen</vt:lpstr>
      <vt:lpstr>Samenvatting</vt:lpstr>
      <vt:lpstr>Huiswerk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genademiddelen</dc:title>
  <dc:creator>Eveline Geluk-de Jong</dc:creator>
  <cp:lastModifiedBy>Eveline Geluk-de Jong</cp:lastModifiedBy>
  <cp:revision>11</cp:revision>
  <dcterms:created xsi:type="dcterms:W3CDTF">2020-07-24T07:17:21Z</dcterms:created>
  <dcterms:modified xsi:type="dcterms:W3CDTF">2020-07-24T13:24:05Z</dcterms:modified>
</cp:coreProperties>
</file>