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6371"/>
  </p:normalViewPr>
  <p:slideViewPr>
    <p:cSldViewPr snapToObjects="1">
      <p:cViewPr varScale="1">
        <p:scale>
          <a:sx n="119" d="100"/>
          <a:sy n="119" d="100"/>
        </p:scale>
        <p:origin x="96" y="2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64" d="100"/>
          <a:sy n="164" d="100"/>
        </p:scale>
        <p:origin x="6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7AA42-B0CA-3246-A96B-29A068FD4E7B}" type="datetimeFigureOut">
              <a:rPr lang="nl-NL" smtClean="0"/>
              <a:t>18-9-2019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5122-91A3-2642-B966-62CAF7FDF3AF}" type="slidenum">
              <a:rPr lang="nl-NL" smtClean="0"/>
              <a:t>‹nr.›</a:t>
            </a:fld>
            <a:endParaRPr lang="nl-NL"/>
          </a:p>
        </p:txBody>
      </p:sp>
    </p:spTree>
    <p:extLst>
      <p:ext uri="{BB962C8B-B14F-4D97-AF65-F5344CB8AC3E}">
        <p14:creationId xmlns:p14="http://schemas.microsoft.com/office/powerpoint/2010/main" val="232206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8pl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Afbeelding groo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032963461"/>
      </p:ext>
    </p:extLst>
  </p:cSld>
  <p:clrMapOvr>
    <a:masterClrMapping/>
  </p:clrMapOvr>
  <p:extLst>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56"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err="1"/>
              <a:t>Sola</a:t>
            </a:r>
            <a:r>
              <a:rPr lang="nl-NL" dirty="0"/>
              <a:t> Gratia</a:t>
            </a:r>
          </a:p>
        </p:txBody>
      </p:sp>
      <p:sp>
        <p:nvSpPr>
          <p:cNvPr id="3" name="Titel 2"/>
          <p:cNvSpPr>
            <a:spLocks noGrp="1"/>
          </p:cNvSpPr>
          <p:nvPr>
            <p:ph type="title"/>
          </p:nvPr>
        </p:nvSpPr>
        <p:spPr/>
        <p:txBody>
          <a:bodyPr/>
          <a:lstStyle/>
          <a:p>
            <a:r>
              <a:rPr lang="nl-NL" dirty="0"/>
              <a:t>De vijf </a:t>
            </a:r>
            <a:r>
              <a:rPr lang="nl-NL" dirty="0" err="1"/>
              <a:t>sola’s</a:t>
            </a:r>
            <a:endParaRPr lang="nl-NL" dirty="0"/>
          </a:p>
        </p:txBody>
      </p:sp>
    </p:spTree>
    <p:extLst>
      <p:ext uri="{BB962C8B-B14F-4D97-AF65-F5344CB8AC3E}">
        <p14:creationId xmlns:p14="http://schemas.microsoft.com/office/powerpoint/2010/main" val="233547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Genade en geloof</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r>
              <a:rPr lang="nl-NL" dirty="0"/>
              <a:t>Hoe ontvangen wij Gods genade?</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5122" name="Picture 2" descr="Religion, Faith, Cross, Light, Hand, Trust, God, Pray">
            <a:extLst>
              <a:ext uri="{FF2B5EF4-FFF2-40B4-BE49-F238E27FC236}">
                <a16:creationId xmlns:a16="http://schemas.microsoft.com/office/drawing/2014/main" id="{8EBF11F9-CC82-40E7-84D4-7EE632C14437}"/>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8264" r="282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9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Verwerkingsvragen</a:t>
            </a:r>
          </a:p>
        </p:txBody>
      </p:sp>
      <p:sp>
        <p:nvSpPr>
          <p:cNvPr id="2" name="Tijdelijke aanduiding voor tekst 1">
            <a:extLst>
              <a:ext uri="{FF2B5EF4-FFF2-40B4-BE49-F238E27FC236}">
                <a16:creationId xmlns:a16="http://schemas.microsoft.com/office/drawing/2014/main" id="{D9A263FE-CD0A-453F-85B4-579AFE4CAEA5}"/>
              </a:ext>
            </a:extLst>
          </p:cNvPr>
          <p:cNvSpPr>
            <a:spLocks noGrp="1"/>
          </p:cNvSpPr>
          <p:nvPr>
            <p:ph type="body" sz="quarter" idx="11"/>
          </p:nvPr>
        </p:nvSpPr>
        <p:spPr/>
        <p:txBody>
          <a:bodyPr/>
          <a:lstStyle/>
          <a:p>
            <a:r>
              <a:rPr lang="nl-NL" dirty="0"/>
              <a:t>Bespreek de verwerkingsvragen op blz. 15 </a:t>
            </a:r>
          </a:p>
        </p:txBody>
      </p:sp>
    </p:spTree>
    <p:extLst>
      <p:ext uri="{BB962C8B-B14F-4D97-AF65-F5344CB8AC3E}">
        <p14:creationId xmlns:p14="http://schemas.microsoft.com/office/powerpoint/2010/main" val="61658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Samenvatting</a:t>
            </a:r>
          </a:p>
        </p:txBody>
      </p:sp>
      <p:sp>
        <p:nvSpPr>
          <p:cNvPr id="2" name="Tijdelijke aanduiding voor tekst 1">
            <a:extLst>
              <a:ext uri="{FF2B5EF4-FFF2-40B4-BE49-F238E27FC236}">
                <a16:creationId xmlns:a16="http://schemas.microsoft.com/office/drawing/2014/main" id="{A71651CB-5D1F-4ABC-9B5D-04E846647EC3}"/>
              </a:ext>
            </a:extLst>
          </p:cNvPr>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03878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Huiswerk volgende keer</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endParaRPr lang="nl-NL"/>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r>
              <a:rPr lang="nl-NL" dirty="0"/>
              <a:t>HUISWERK VOLGENDE KEER</a:t>
            </a:r>
          </a:p>
        </p:txBody>
      </p:sp>
      <p:pic>
        <p:nvPicPr>
          <p:cNvPr id="6" name="Tijdelijke aanduiding voor inhoud 5" descr="Afbeelding met tekst&#10;&#10;Beschrijving is gegenereerd met zeer hoge betrouwbaarheid">
            <a:extLst>
              <a:ext uri="{FF2B5EF4-FFF2-40B4-BE49-F238E27FC236}">
                <a16:creationId xmlns:a16="http://schemas.microsoft.com/office/drawing/2014/main" id="{7757BE91-3EDF-4537-89F7-A7EBD11683C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116332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a:bodyPr>
          <a:lstStyle/>
          <a:p>
            <a:r>
              <a:rPr lang="nl-NL" dirty="0"/>
              <a:t>Binnenkomer</a:t>
            </a:r>
          </a:p>
        </p:txBody>
      </p:sp>
      <p:sp>
        <p:nvSpPr>
          <p:cNvPr id="6" name="Tijdelijke aanduiding voor tekst 5">
            <a:extLst>
              <a:ext uri="{FF2B5EF4-FFF2-40B4-BE49-F238E27FC236}">
                <a16:creationId xmlns:a16="http://schemas.microsoft.com/office/drawing/2014/main" id="{E686F8E6-9024-4BFF-99F0-29FB9110A606}"/>
              </a:ext>
            </a:extLst>
          </p:cNvPr>
          <p:cNvSpPr>
            <a:spLocks noGrp="1"/>
          </p:cNvSpPr>
          <p:nvPr>
            <p:ph type="body" sz="quarter" idx="11"/>
          </p:nvPr>
        </p:nvSpPr>
        <p:spPr/>
        <p:txBody>
          <a:bodyPr>
            <a:normAutofit/>
          </a:bodyPr>
          <a:lstStyle/>
          <a:p>
            <a:pPr marL="342900" indent="-342900">
              <a:buFont typeface="+mj-lt"/>
              <a:buAutoNum type="arabicPeriod"/>
            </a:pPr>
            <a:r>
              <a:rPr lang="nl-NL" dirty="0"/>
              <a:t>Bespreek in groepjes van 2 tot 5 catechisanten de volgende 3 voorbeelden:</a:t>
            </a:r>
            <a:br>
              <a:rPr lang="nl-NL" dirty="0"/>
            </a:br>
            <a:r>
              <a:rPr lang="nl-NL" dirty="0"/>
              <a:t>1. Je bent koning. Op een dag probeert een man je neer te schieten. Gelukkig mist hij, en raakt hij je schouders. Als de man opgepakt wordt, roept hij: Jij moet dood. Volgens de wet staat op een poging om de koning te doden de doodstraf. Welke straf zou jij, als koning, deze man geven?</a:t>
            </a:r>
          </a:p>
          <a:p>
            <a:pPr marL="342900" indent="-342900">
              <a:buFont typeface="+mj-lt"/>
              <a:buAutoNum type="arabicPeriod"/>
            </a:pPr>
            <a:r>
              <a:rPr lang="nl-NL" dirty="0"/>
              <a:t>Iemand heeft je moeder vermoord. Welke straf moet hij krijgen?</a:t>
            </a:r>
          </a:p>
          <a:p>
            <a:pPr marL="342900" indent="-342900">
              <a:buFont typeface="+mj-lt"/>
              <a:buAutoNum type="arabicPeriod"/>
            </a:pPr>
            <a:r>
              <a:rPr lang="nl-NL" dirty="0"/>
              <a:t>Op een dag kom je thuis en zie je, dat je huis is afgebrand. Iemand heeft je huis in de fik gestoken. Ook je fiets, je brommer, de auto, en alles wat je hebt is door de brand verwoest. Voordat de brandstichter het huis in de fik gestoken heeft, heeft hij eerst met de bankpasjes alle rekeningen en spaarrekeningen van alle bewoners leeggehaald. Welke straf moet deze man krijgen? </a:t>
            </a:r>
            <a:br>
              <a:rPr lang="nl-NL" dirty="0"/>
            </a:br>
            <a:endParaRPr lang="nl-NL" dirty="0"/>
          </a:p>
        </p:txBody>
      </p:sp>
      <p:sp>
        <p:nvSpPr>
          <p:cNvPr id="2" name="Tijdelijke aanduiding voor verticale tekst 1">
            <a:extLst>
              <a:ext uri="{FF2B5EF4-FFF2-40B4-BE49-F238E27FC236}">
                <a16:creationId xmlns:a16="http://schemas.microsoft.com/office/drawing/2014/main" id="{9D169375-94BA-497D-BA37-D0BF95087517}"/>
              </a:ext>
            </a:extLst>
          </p:cNvPr>
          <p:cNvSpPr>
            <a:spLocks noGrp="1"/>
          </p:cNvSpPr>
          <p:nvPr>
            <p:ph type="body" orient="vert" sz="quarter" idx="10"/>
          </p:nvPr>
        </p:nvSpPr>
        <p:spPr/>
        <p:txBody>
          <a:bodyPr/>
          <a:lstStyle/>
          <a:p>
            <a:endParaRPr lang="nl-NL"/>
          </a:p>
        </p:txBody>
      </p:sp>
    </p:spTree>
    <p:extLst>
      <p:ext uri="{BB962C8B-B14F-4D97-AF65-F5344CB8AC3E}">
        <p14:creationId xmlns:p14="http://schemas.microsoft.com/office/powerpoint/2010/main" val="2685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21BF2-2BD1-44C3-BF25-533DC4C979CC}"/>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D17A283B-C7D9-4835-919B-69D718873785}"/>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947746EE-8B7F-4EB4-99D7-13C1709CFC01}"/>
              </a:ext>
            </a:extLst>
          </p:cNvPr>
          <p:cNvSpPr>
            <a:spLocks noGrp="1"/>
          </p:cNvSpPr>
          <p:nvPr>
            <p:ph type="body" sz="quarter" idx="13"/>
          </p:nvPr>
        </p:nvSpPr>
        <p:spPr/>
        <p:txBody>
          <a:bodyPr/>
          <a:lstStyle/>
          <a:p>
            <a:r>
              <a:rPr lang="nl-NL" dirty="0"/>
              <a:t>Psalm 85:4 </a:t>
            </a:r>
          </a:p>
        </p:txBody>
      </p:sp>
      <p:sp>
        <p:nvSpPr>
          <p:cNvPr id="6" name="Tijdelijke aanduiding voor tekst 5">
            <a:extLst>
              <a:ext uri="{FF2B5EF4-FFF2-40B4-BE49-F238E27FC236}">
                <a16:creationId xmlns:a16="http://schemas.microsoft.com/office/drawing/2014/main" id="{E9084C7E-64F9-4575-B4FD-3B5BC1921C46}"/>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F32FAE45-5234-4D01-8853-DEB9E809ECAB}"/>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6BA7A59C-4AB9-456F-B1F1-FDF1415D2368}"/>
              </a:ext>
            </a:extLst>
          </p:cNvPr>
          <p:cNvSpPr>
            <a:spLocks noGrp="1"/>
          </p:cNvSpPr>
          <p:nvPr>
            <p:ph type="body" sz="quarter" idx="16"/>
          </p:nvPr>
        </p:nvSpPr>
        <p:spPr/>
        <p:txBody>
          <a:bodyPr/>
          <a:lstStyle/>
          <a:p>
            <a:r>
              <a:rPr lang="nl-NL" dirty="0"/>
              <a:t>Lukas 15:11-32</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708BF62C-BD84-42A6-A877-9457A0EAD4E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28614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BB61B8C-2E32-4D5D-89EE-E739367D044F}"/>
              </a:ext>
            </a:extLst>
          </p:cNvPr>
          <p:cNvSpPr>
            <a:spLocks noGrp="1"/>
          </p:cNvSpPr>
          <p:nvPr>
            <p:ph type="title"/>
          </p:nvPr>
        </p:nvSpPr>
        <p:spPr/>
        <p:txBody>
          <a:bodyPr/>
          <a:lstStyle/>
          <a:p>
            <a:r>
              <a:rPr lang="nl-NL" dirty="0"/>
              <a:t>Bijbelstudie</a:t>
            </a:r>
          </a:p>
        </p:txBody>
      </p:sp>
      <p:sp>
        <p:nvSpPr>
          <p:cNvPr id="10" name="Tijdelijke aanduiding voor tekst 9">
            <a:extLst>
              <a:ext uri="{FF2B5EF4-FFF2-40B4-BE49-F238E27FC236}">
                <a16:creationId xmlns:a16="http://schemas.microsoft.com/office/drawing/2014/main" id="{F23174EF-A8E5-4374-9658-7D345331021E}"/>
              </a:ext>
            </a:extLst>
          </p:cNvPr>
          <p:cNvSpPr>
            <a:spLocks noGrp="1"/>
          </p:cNvSpPr>
          <p:nvPr>
            <p:ph type="body" sz="quarter" idx="11"/>
          </p:nvPr>
        </p:nvSpPr>
        <p:spPr/>
        <p:txBody>
          <a:bodyPr/>
          <a:lstStyle/>
          <a:p>
            <a:r>
              <a:rPr lang="nl-NL" dirty="0"/>
              <a:t>Bespreek de Bijbelstudievragen op blz. 11.</a:t>
            </a:r>
          </a:p>
        </p:txBody>
      </p:sp>
      <p:pic>
        <p:nvPicPr>
          <p:cNvPr id="13" name="Tijdelijke aanduiding voor inhoud 5" descr="Afbeelding met binnen&#10;&#10;Beschrijving is gegenereerd met zeer hoge betrouwbaarheid">
            <a:extLst>
              <a:ext uri="{FF2B5EF4-FFF2-40B4-BE49-F238E27FC236}">
                <a16:creationId xmlns:a16="http://schemas.microsoft.com/office/drawing/2014/main" id="{5FC66429-015C-42F9-BA9D-197BFBECD2D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010" r="5010"/>
          <a:stretch/>
        </p:blipFill>
        <p:spPr>
          <a:xfrm>
            <a:off x="6983413" y="190500"/>
            <a:ext cx="5014912" cy="3132138"/>
          </a:xfrm>
          <a:prstGeom prst="rect">
            <a:avLst/>
          </a:prstGeom>
          <a:effectLst/>
        </p:spPr>
      </p:pic>
      <p:pic>
        <p:nvPicPr>
          <p:cNvPr id="14" name="Tijdelijke aanduiding voor inhoud 7" descr="Afbeelding met vloer, tafel, binnen, persoon&#10;&#10;Beschrijving is gegenereerd met zeer hoge betrouwbaarheid">
            <a:extLst>
              <a:ext uri="{FF2B5EF4-FFF2-40B4-BE49-F238E27FC236}">
                <a16:creationId xmlns:a16="http://schemas.microsoft.com/office/drawing/2014/main" id="{17066F97-B589-40E6-A361-DA4F5DF7EFC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58" b="3158"/>
          <a:stretch/>
        </p:blipFill>
        <p:spPr>
          <a:xfrm>
            <a:off x="6983413" y="3535363"/>
            <a:ext cx="5014912" cy="3132137"/>
          </a:xfrm>
          <a:prstGeom prst="rect">
            <a:avLst/>
          </a:prstGeom>
          <a:effectLst/>
        </p:spPr>
      </p:pic>
    </p:spTree>
    <p:extLst>
      <p:ext uri="{BB962C8B-B14F-4D97-AF65-F5344CB8AC3E}">
        <p14:creationId xmlns:p14="http://schemas.microsoft.com/office/powerpoint/2010/main" val="369220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E05D46A-2D91-4315-B0C1-791A75AF3F50}"/>
              </a:ext>
            </a:extLst>
          </p:cNvPr>
          <p:cNvSpPr>
            <a:spLocks noGrp="1"/>
          </p:cNvSpPr>
          <p:nvPr>
            <p:ph type="title"/>
          </p:nvPr>
        </p:nvSpPr>
        <p:spPr/>
        <p:txBody>
          <a:bodyPr/>
          <a:lstStyle/>
          <a:p>
            <a:r>
              <a:rPr lang="nl-NL" dirty="0"/>
              <a:t>Binnenkomer</a:t>
            </a:r>
          </a:p>
        </p:txBody>
      </p:sp>
      <p:sp>
        <p:nvSpPr>
          <p:cNvPr id="10" name="Tijdelijke aanduiding voor tekst 9">
            <a:extLst>
              <a:ext uri="{FF2B5EF4-FFF2-40B4-BE49-F238E27FC236}">
                <a16:creationId xmlns:a16="http://schemas.microsoft.com/office/drawing/2014/main" id="{56D57D1E-16E0-42E5-B6AC-DD5AA9CDB4F5}"/>
              </a:ext>
            </a:extLst>
          </p:cNvPr>
          <p:cNvSpPr>
            <a:spLocks noGrp="1"/>
          </p:cNvSpPr>
          <p:nvPr>
            <p:ph type="body" sz="quarter" idx="11"/>
          </p:nvPr>
        </p:nvSpPr>
        <p:spPr/>
        <p:txBody>
          <a:bodyPr/>
          <a:lstStyle/>
          <a:p>
            <a:r>
              <a:rPr lang="nl-NL" dirty="0"/>
              <a:t>Bespreek de binnenkomer op blz. 11</a:t>
            </a:r>
          </a:p>
        </p:txBody>
      </p:sp>
      <p:pic>
        <p:nvPicPr>
          <p:cNvPr id="1030" name="Picture 6" descr="Person, Homeless, Bullied, Hiding, Alone, Sadness, Male">
            <a:extLst>
              <a:ext uri="{FF2B5EF4-FFF2-40B4-BE49-F238E27FC236}">
                <a16:creationId xmlns:a16="http://schemas.microsoft.com/office/drawing/2014/main" id="{94D78C8E-40A2-4C94-8E63-A7FD3A2AD445}"/>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232" r="242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142857B-8345-4A20-B11B-7B5FDF26CC5E}"/>
              </a:ext>
            </a:extLst>
          </p:cNvPr>
          <p:cNvSpPr>
            <a:spLocks noGrp="1"/>
          </p:cNvSpPr>
          <p:nvPr>
            <p:ph type="title"/>
          </p:nvPr>
        </p:nvSpPr>
        <p:spPr/>
        <p:txBody>
          <a:bodyPr/>
          <a:lstStyle/>
          <a:p>
            <a:r>
              <a:rPr lang="nl-NL" dirty="0"/>
              <a:t>Doelen</a:t>
            </a:r>
          </a:p>
        </p:txBody>
      </p:sp>
      <p:sp>
        <p:nvSpPr>
          <p:cNvPr id="10" name="Tijdelijke aanduiding voor tekst 9">
            <a:extLst>
              <a:ext uri="{FF2B5EF4-FFF2-40B4-BE49-F238E27FC236}">
                <a16:creationId xmlns:a16="http://schemas.microsoft.com/office/drawing/2014/main" id="{99898972-796E-4276-A418-F5692D42F435}"/>
              </a:ext>
            </a:extLst>
          </p:cNvPr>
          <p:cNvSpPr>
            <a:spLocks noGrp="1"/>
          </p:cNvSpPr>
          <p:nvPr>
            <p:ph type="body" sz="quarter" idx="11"/>
          </p:nvPr>
        </p:nvSpPr>
        <p:spPr/>
        <p:txBody>
          <a:bodyPr/>
          <a:lstStyle/>
          <a:p>
            <a:r>
              <a:rPr lang="nl-NL" dirty="0"/>
              <a:t>Ik </a:t>
            </a:r>
            <a:r>
              <a:rPr lang="nl-NL" i="1" dirty="0"/>
              <a:t>weet </a:t>
            </a:r>
            <a:r>
              <a:rPr lang="nl-NL" dirty="0"/>
              <a:t>dat ik alleen door onverdiende genade met God verzoend kan worden. </a:t>
            </a:r>
            <a:br>
              <a:rPr lang="nl-NL" dirty="0"/>
            </a:br>
            <a:r>
              <a:rPr lang="nl-NL" dirty="0"/>
              <a:t> </a:t>
            </a:r>
          </a:p>
        </p:txBody>
      </p:sp>
      <p:sp>
        <p:nvSpPr>
          <p:cNvPr id="11" name="Tijdelijke aanduiding voor tekst 10">
            <a:extLst>
              <a:ext uri="{FF2B5EF4-FFF2-40B4-BE49-F238E27FC236}">
                <a16:creationId xmlns:a16="http://schemas.microsoft.com/office/drawing/2014/main" id="{408A46FE-5EEF-41CD-806C-AC2CD8A1D3A1}"/>
              </a:ext>
            </a:extLst>
          </p:cNvPr>
          <p:cNvSpPr>
            <a:spLocks noGrp="1"/>
          </p:cNvSpPr>
          <p:nvPr>
            <p:ph type="body" sz="quarter" idx="12"/>
          </p:nvPr>
        </p:nvSpPr>
        <p:spPr/>
        <p:txBody>
          <a:bodyPr/>
          <a:lstStyle/>
          <a:p>
            <a:r>
              <a:rPr lang="nl-NL" dirty="0"/>
              <a:t>Ik </a:t>
            </a:r>
            <a:r>
              <a:rPr lang="nl-NL" i="1" dirty="0"/>
              <a:t>besef</a:t>
            </a:r>
            <a:r>
              <a:rPr lang="nl-NL" dirty="0"/>
              <a:t> dat in mijn hart verzet tegen genade bestaat. </a:t>
            </a:r>
            <a:br>
              <a:rPr lang="nl-NL" dirty="0"/>
            </a:br>
            <a:endParaRPr lang="nl-NL" dirty="0"/>
          </a:p>
        </p:txBody>
      </p:sp>
      <p:sp>
        <p:nvSpPr>
          <p:cNvPr id="12" name="Tijdelijke aanduiding voor tekst 11">
            <a:extLst>
              <a:ext uri="{FF2B5EF4-FFF2-40B4-BE49-F238E27FC236}">
                <a16:creationId xmlns:a16="http://schemas.microsoft.com/office/drawing/2014/main" id="{63884E0B-BEA2-4D3F-8D51-B239E6E9A768}"/>
              </a:ext>
            </a:extLst>
          </p:cNvPr>
          <p:cNvSpPr>
            <a:spLocks noGrp="1"/>
          </p:cNvSpPr>
          <p:nvPr>
            <p:ph type="body" sz="quarter" idx="13"/>
          </p:nvPr>
        </p:nvSpPr>
        <p:spPr/>
        <p:txBody>
          <a:bodyPr/>
          <a:lstStyle/>
          <a:p>
            <a:r>
              <a:rPr lang="nl-NL" dirty="0"/>
              <a:t>Ik </a:t>
            </a:r>
            <a:r>
              <a:rPr lang="nl-NL" i="1" dirty="0"/>
              <a:t>kan</a:t>
            </a:r>
            <a:r>
              <a:rPr lang="nl-NL" dirty="0"/>
              <a:t> duidelijk maken dat het </a:t>
            </a:r>
            <a:r>
              <a:rPr lang="nl-NL" dirty="0" err="1"/>
              <a:t>Sola</a:t>
            </a:r>
            <a:r>
              <a:rPr lang="nl-NL" dirty="0"/>
              <a:t> Gratia een Bijbelse boodschap is. </a:t>
            </a:r>
            <a:br>
              <a:rPr lang="nl-NL" dirty="0"/>
            </a:br>
            <a:endParaRPr lang="nl-NL" dirty="0"/>
          </a:p>
        </p:txBody>
      </p:sp>
      <p:sp>
        <p:nvSpPr>
          <p:cNvPr id="13" name="Tijdelijke aanduiding voor tekst 12">
            <a:extLst>
              <a:ext uri="{FF2B5EF4-FFF2-40B4-BE49-F238E27FC236}">
                <a16:creationId xmlns:a16="http://schemas.microsoft.com/office/drawing/2014/main" id="{05F5BC24-883F-433E-A27C-34B2FE47B4E3}"/>
              </a:ext>
            </a:extLst>
          </p:cNvPr>
          <p:cNvSpPr>
            <a:spLocks noGrp="1"/>
          </p:cNvSpPr>
          <p:nvPr>
            <p:ph type="body" sz="quarter" idx="14"/>
          </p:nvPr>
        </p:nvSpPr>
        <p:spPr/>
        <p:txBody>
          <a:bodyPr/>
          <a:lstStyle/>
          <a:p>
            <a:r>
              <a:rPr lang="nl-NL" dirty="0"/>
              <a:t>Hoofd - weten</a:t>
            </a:r>
          </a:p>
        </p:txBody>
      </p:sp>
      <p:sp>
        <p:nvSpPr>
          <p:cNvPr id="14" name="Tijdelijke aanduiding voor tekst 13">
            <a:extLst>
              <a:ext uri="{FF2B5EF4-FFF2-40B4-BE49-F238E27FC236}">
                <a16:creationId xmlns:a16="http://schemas.microsoft.com/office/drawing/2014/main" id="{39781C1C-B34B-4D12-BF86-20D46752E83C}"/>
              </a:ext>
            </a:extLst>
          </p:cNvPr>
          <p:cNvSpPr>
            <a:spLocks noGrp="1"/>
          </p:cNvSpPr>
          <p:nvPr>
            <p:ph type="body" sz="quarter" idx="15"/>
          </p:nvPr>
        </p:nvSpPr>
        <p:spPr/>
        <p:txBody>
          <a:bodyPr/>
          <a:lstStyle/>
          <a:p>
            <a:r>
              <a:rPr lang="nl-NL" dirty="0"/>
              <a:t>Hart - beseffen</a:t>
            </a:r>
          </a:p>
        </p:txBody>
      </p:sp>
      <p:sp>
        <p:nvSpPr>
          <p:cNvPr id="15" name="Tijdelijke aanduiding voor tekst 14">
            <a:extLst>
              <a:ext uri="{FF2B5EF4-FFF2-40B4-BE49-F238E27FC236}">
                <a16:creationId xmlns:a16="http://schemas.microsoft.com/office/drawing/2014/main" id="{F811D642-4161-4FA9-B8C5-0762F72CECC4}"/>
              </a:ext>
            </a:extLst>
          </p:cNvPr>
          <p:cNvSpPr>
            <a:spLocks noGrp="1"/>
          </p:cNvSpPr>
          <p:nvPr>
            <p:ph type="body" sz="quarter" idx="16"/>
          </p:nvPr>
        </p:nvSpPr>
        <p:spPr/>
        <p:txBody>
          <a:bodyPr/>
          <a:lstStyle/>
          <a:p>
            <a:r>
              <a:rPr lang="nl-NL" dirty="0"/>
              <a:t>Handen - kunnen</a:t>
            </a:r>
          </a:p>
        </p:txBody>
      </p:sp>
    </p:spTree>
    <p:extLst>
      <p:ext uri="{BB962C8B-B14F-4D97-AF65-F5344CB8AC3E}">
        <p14:creationId xmlns:p14="http://schemas.microsoft.com/office/powerpoint/2010/main" val="38268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Alleen genade</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r>
              <a:rPr lang="nl-NL" dirty="0"/>
              <a:t>De kernvraag achter </a:t>
            </a:r>
            <a:r>
              <a:rPr lang="nl-NL" dirty="0" err="1"/>
              <a:t>Sola</a:t>
            </a:r>
            <a:r>
              <a:rPr lang="nl-NL" dirty="0"/>
              <a:t> Gratia is:</a:t>
            </a:r>
          </a:p>
          <a:p>
            <a:r>
              <a:rPr lang="nl-NL" i="1" dirty="0"/>
              <a:t>Hoe komt het goed tussen God en mij?</a:t>
            </a:r>
            <a:r>
              <a:rPr lang="nl-NL" dirty="0"/>
              <a:t> </a:t>
            </a:r>
          </a:p>
          <a:p>
            <a:endParaRPr lang="nl-NL" dirty="0"/>
          </a:p>
          <a:p>
            <a:r>
              <a:rPr lang="nl-NL" dirty="0"/>
              <a:t>Antwoord: Alleen door Gods genade.</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050" name="Picture 2" descr="Lifebelt, Lake, Sunset, Buoy, Life, Lifebuoy, Water">
            <a:extLst>
              <a:ext uri="{FF2B5EF4-FFF2-40B4-BE49-F238E27FC236}">
                <a16:creationId xmlns:a16="http://schemas.microsoft.com/office/drawing/2014/main" id="{F630AC18-718F-4B3F-B556-4C0150142FCF}"/>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Genade en schuld</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r>
              <a:rPr lang="nl-NL" dirty="0"/>
              <a:t>Wij hebben genade nodig, omdat we schuldig zijn</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3074" name="Picture 2" descr="Justice, Right, Case-Law, Court, Lady Justice, Scale">
            <a:extLst>
              <a:ext uri="{FF2B5EF4-FFF2-40B4-BE49-F238E27FC236}">
                <a16:creationId xmlns:a16="http://schemas.microsoft.com/office/drawing/2014/main" id="{1D9082C0-7DBD-4013-909A-AFE084559095}"/>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0965" r="209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Genade en onze natuur</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r>
              <a:rPr lang="nl-NL" dirty="0"/>
              <a:t>Wij zijn totaal verdorven.</a:t>
            </a:r>
          </a:p>
          <a:p>
            <a:r>
              <a:rPr lang="nl-NL" dirty="0"/>
              <a:t>Onze zaligheid hangt </a:t>
            </a:r>
            <a:r>
              <a:rPr lang="nl-NL" i="1" dirty="0"/>
              <a:t>helemaal</a:t>
            </a:r>
            <a:r>
              <a:rPr lang="nl-NL" dirty="0"/>
              <a:t> af van genade</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4098" name="Picture 2" descr="Sunflower, Blossom, Bloom, Head, Faded, Withered">
            <a:extLst>
              <a:ext uri="{FF2B5EF4-FFF2-40B4-BE49-F238E27FC236}">
                <a16:creationId xmlns:a16="http://schemas.microsoft.com/office/drawing/2014/main" id="{5760D201-5A69-4231-BC9D-6E5646892C53}"/>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24191" r="241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Genade en onze verdienste</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r>
              <a:rPr lang="nl-NL" dirty="0"/>
              <a:t>Waarom kunnen wij door goed te leven niet opklimmen naar de hemel?</a:t>
            </a:r>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6" name="Picture 4" descr="Head, Success, Beyond, Clouds, Sky, God, Religion, Rays">
            <a:extLst>
              <a:ext uri="{FF2B5EF4-FFF2-40B4-BE49-F238E27FC236}">
                <a16:creationId xmlns:a16="http://schemas.microsoft.com/office/drawing/2014/main" id="{7CAF6DB5-5C3E-4CC9-8305-F70268F0CAB7}"/>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28224" r="28224"/>
          <a:stretch/>
        </p:blipFill>
        <p:spPr bwMode="auto">
          <a:xfrm>
            <a:off x="6983413" y="190500"/>
            <a:ext cx="5014912" cy="647700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22964"/>
      </p:ext>
    </p:extLst>
  </p:cSld>
  <p:clrMapOvr>
    <a:masterClrMapping/>
  </p:clrMapOvr>
</p:sld>
</file>

<file path=ppt/theme/theme1.xml><?xml version="1.0" encoding="utf-8"?>
<a:theme xmlns:a="http://schemas.openxmlformats.org/drawingml/2006/main" name="Leer Mij 18plus">
  <a:themeElements>
    <a:clrScheme name="Leer mij - 18plus">
      <a:dk1>
        <a:srgbClr val="CB094B"/>
      </a:dk1>
      <a:lt1>
        <a:srgbClr val="FFFFFF"/>
      </a:lt1>
      <a:dk2>
        <a:srgbClr val="DFDB2C"/>
      </a:dk2>
      <a:lt2>
        <a:srgbClr val="E7E6E6"/>
      </a:lt2>
      <a:accent1>
        <a:srgbClr val="4472C4"/>
      </a:accent1>
      <a:accent2>
        <a:srgbClr val="ED7D31"/>
      </a:accent2>
      <a:accent3>
        <a:srgbClr val="A5A5A5"/>
      </a:accent3>
      <a:accent4>
        <a:srgbClr val="FFC000"/>
      </a:accent4>
      <a:accent5>
        <a:srgbClr val="5B9BD5"/>
      </a:accent5>
      <a:accent6>
        <a:srgbClr val="DFDB2C"/>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presentatie-18plus-sjab" id="{4BB35A61-6A7C-4DC8-83ED-E5AA1DBEFBAF}" vid="{16AA78EF-D829-494D-BDD3-3F58760D06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18+</Derde_x0020_onderwerp>
    <Hoofdonderwerp xmlns="5e2d06a2-e894-4fc0-9219-8ef4d89372f1">Catechesemethode Leer mij</Hoofdonderwerp>
    <Tweede_x0020_onderwerp xmlns="5e2d06a2-e894-4fc0-9219-8ef4d89372f1">Inhoud methode</Tweede_x0020_onderwerp>
    <Jaar xmlns="5e2d06a2-e894-4fc0-9219-8ef4d89372f1">2019</Jaar>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86BC9E11-6DAD-46A3-8F6A-5563B3025DE7}"/>
</file>

<file path=customXml/itemProps2.xml><?xml version="1.0" encoding="utf-8"?>
<ds:datastoreItem xmlns:ds="http://schemas.openxmlformats.org/officeDocument/2006/customXml" ds:itemID="{2B2E3634-9F8C-438C-B5A3-4F4AA4E3779F}"/>
</file>

<file path=customXml/itemProps3.xml><?xml version="1.0" encoding="utf-8"?>
<ds:datastoreItem xmlns:ds="http://schemas.openxmlformats.org/officeDocument/2006/customXml" ds:itemID="{9B494288-E5DE-459C-A255-ECB52C7FC075}"/>
</file>

<file path=docProps/app.xml><?xml version="1.0" encoding="utf-8"?>
<Properties xmlns="http://schemas.openxmlformats.org/officeDocument/2006/extended-properties" xmlns:vt="http://schemas.openxmlformats.org/officeDocument/2006/docPropsVTypes">
  <Template>LeerMij-catechesatiemethode-HHJO-18plus</Template>
  <TotalTime>35</TotalTime>
  <Words>186</Words>
  <Application>Microsoft Office PowerPoint</Application>
  <PresentationFormat>Breedbeeld</PresentationFormat>
  <Paragraphs>42</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ITC Officina Serif Std Book</vt:lpstr>
      <vt:lpstr>Segoe UI</vt:lpstr>
      <vt:lpstr>Leer Mij 18plus</vt:lpstr>
      <vt:lpstr>De vijf sola’s</vt:lpstr>
      <vt:lpstr>Opening</vt:lpstr>
      <vt:lpstr>Bijbelstudie</vt:lpstr>
      <vt:lpstr>Binnenkomer</vt:lpstr>
      <vt:lpstr>Doelen</vt:lpstr>
      <vt:lpstr>Alleen genade</vt:lpstr>
      <vt:lpstr>Genade en schuld</vt:lpstr>
      <vt:lpstr>Genade en onze natuur</vt:lpstr>
      <vt:lpstr>Genade en onze verdienste</vt:lpstr>
      <vt:lpstr>Genade en geloof</vt:lpstr>
      <vt:lpstr>Verwerkingsvragen</vt:lpstr>
      <vt:lpstr>Samenvatting</vt:lpstr>
      <vt:lpstr>Huiswerk volgende keer</vt:lpstr>
      <vt:lpstr>Binnenkomer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 Lagendijk</dc:creator>
  <cp:lastModifiedBy>S.T. Lagendijk</cp:lastModifiedBy>
  <cp:revision>26</cp:revision>
  <dcterms:created xsi:type="dcterms:W3CDTF">2019-09-18T09:58:23Z</dcterms:created>
  <dcterms:modified xsi:type="dcterms:W3CDTF">2019-09-18T11:13:32Z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ies>
</file>