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371"/>
  </p:normalViewPr>
  <p:slideViewPr>
    <p:cSldViewPr snapToObjects="1">
      <p:cViewPr varScale="1">
        <p:scale>
          <a:sx n="108" d="100"/>
          <a:sy n="108" d="100"/>
        </p:scale>
        <p:origin x="540"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164" d="100"/>
          <a:sy n="164" d="100"/>
        </p:scale>
        <p:origin x="67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7AA42-B0CA-3246-A96B-29A068FD4E7B}" type="datetimeFigureOut">
              <a:rPr lang="nl-NL" smtClean="0"/>
              <a:t>28-10-2019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25122-91A3-2642-B966-62CAF7FDF3AF}" type="slidenum">
              <a:rPr lang="nl-NL" smtClean="0"/>
              <a:t>‹nr.›</a:t>
            </a:fld>
            <a:endParaRPr lang="nl-NL"/>
          </a:p>
        </p:txBody>
      </p:sp>
    </p:spTree>
    <p:extLst>
      <p:ext uri="{BB962C8B-B14F-4D97-AF65-F5344CB8AC3E}">
        <p14:creationId xmlns:p14="http://schemas.microsoft.com/office/powerpoint/2010/main" val="232206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untuit.nl/nieuws/gerline-ik-heb-hem-lief-maar-durf-niet-aan-te-gaa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Geef alle jongeren 3 Post-It’s. </a:t>
            </a:r>
          </a:p>
          <a:p>
            <a:r>
              <a:rPr lang="nl-NL" sz="1200" kern="1200" dirty="0">
                <a:solidFill>
                  <a:schemeClr val="tx1"/>
                </a:solidFill>
                <a:effectLst/>
                <a:latin typeface="+mn-lt"/>
                <a:ea typeface="+mn-ea"/>
                <a:cs typeface="+mn-cs"/>
              </a:rPr>
              <a:t>Vraag ze op te schrijven waar ze aan denken bij ‘ware Kerk’ en laat ze dit op het bord plakken (Of deel bordstiften uit en vraag jongeren de antwoorden op het bord te schrijven). </a:t>
            </a:r>
          </a:p>
          <a:p>
            <a:r>
              <a:rPr lang="nl-NL" sz="1200" kern="1200" dirty="0">
                <a:solidFill>
                  <a:schemeClr val="tx1"/>
                </a:solidFill>
                <a:effectLst/>
                <a:latin typeface="+mn-lt"/>
                <a:ea typeface="+mn-ea"/>
                <a:cs typeface="+mn-cs"/>
              </a:rPr>
              <a:t>Groepeer de antwoorden en bespreek de gegeven antwoorden. </a:t>
            </a:r>
          </a:p>
          <a:p>
            <a:r>
              <a:rPr lang="nl-NL" sz="1200" kern="1200" dirty="0">
                <a:solidFill>
                  <a:schemeClr val="tx1"/>
                </a:solidFill>
                <a:effectLst/>
                <a:latin typeface="+mn-lt"/>
                <a:ea typeface="+mn-ea"/>
                <a:cs typeface="+mn-cs"/>
              </a:rPr>
              <a:t>Kom hier eventueel later in de les nog op terug.</a:t>
            </a:r>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14</a:t>
            </a:fld>
            <a:endParaRPr lang="nl-NL"/>
          </a:p>
        </p:txBody>
      </p:sp>
    </p:spTree>
    <p:extLst>
      <p:ext uri="{BB962C8B-B14F-4D97-AF65-F5344CB8AC3E}">
        <p14:creationId xmlns:p14="http://schemas.microsoft.com/office/powerpoint/2010/main" val="368647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Druk </a:t>
            </a:r>
            <a:r>
              <a:rPr lang="nl-NL" sz="1200" kern="1200" dirty="0" err="1">
                <a:solidFill>
                  <a:schemeClr val="tx1"/>
                </a:solidFill>
                <a:effectLst/>
                <a:latin typeface="+mn-lt"/>
                <a:ea typeface="+mn-ea"/>
                <a:cs typeface="+mn-cs"/>
              </a:rPr>
              <a:t>hetvolgende</a:t>
            </a:r>
            <a:r>
              <a:rPr lang="nl-NL" sz="1200" kern="1200" dirty="0">
                <a:solidFill>
                  <a:schemeClr val="tx1"/>
                </a:solidFill>
                <a:effectLst/>
                <a:latin typeface="+mn-lt"/>
                <a:ea typeface="+mn-ea"/>
                <a:cs typeface="+mn-cs"/>
              </a:rPr>
              <a:t> artikel af en deel dit uit: </a:t>
            </a:r>
            <a:r>
              <a:rPr lang="nl-NL" sz="1200" u="sng" kern="1200" dirty="0">
                <a:solidFill>
                  <a:schemeClr val="tx1"/>
                </a:solidFill>
                <a:effectLst/>
                <a:latin typeface="+mn-lt"/>
                <a:ea typeface="+mn-ea"/>
                <a:cs typeface="+mn-cs"/>
                <a:hlinkClick r:id="rId3"/>
              </a:rPr>
              <a:t>http://www.puntuit.nl/nieuws/gerline-ik-heb-hem-lief-maar-durf-niet-aan-te-gaan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Lees het artikel en bespreek daarna: Hoe ervaar jij de beschreven situatie in jouw gemeente?</a:t>
            </a:r>
          </a:p>
          <a:p>
            <a:endParaRPr lang="nl-NL" dirty="0"/>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16</a:t>
            </a:fld>
            <a:endParaRPr lang="nl-NL"/>
          </a:p>
        </p:txBody>
      </p:sp>
    </p:spTree>
    <p:extLst>
      <p:ext uri="{BB962C8B-B14F-4D97-AF65-F5344CB8AC3E}">
        <p14:creationId xmlns:p14="http://schemas.microsoft.com/office/powerpoint/2010/main" val="1889988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8pl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Afbeelding groo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1032963461"/>
      </p:ext>
    </p:extLst>
  </p:cSld>
  <p:clrMapOvr>
    <a:masterClrMapping/>
  </p:clrMapOvr>
  <p:extLst>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56"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a:t>De ene, ware Kerk</a:t>
            </a:r>
          </a:p>
        </p:txBody>
      </p:sp>
      <p:sp>
        <p:nvSpPr>
          <p:cNvPr id="3" name="Titel 2"/>
          <p:cNvSpPr>
            <a:spLocks noGrp="1"/>
          </p:cNvSpPr>
          <p:nvPr>
            <p:ph type="title"/>
          </p:nvPr>
        </p:nvSpPr>
        <p:spPr/>
        <p:txBody>
          <a:bodyPr/>
          <a:lstStyle/>
          <a:p>
            <a:r>
              <a:rPr lang="nl-NL" dirty="0"/>
              <a:t>De kerk</a:t>
            </a:r>
          </a:p>
        </p:txBody>
      </p:sp>
    </p:spTree>
    <p:extLst>
      <p:ext uri="{BB962C8B-B14F-4D97-AF65-F5344CB8AC3E}">
        <p14:creationId xmlns:p14="http://schemas.microsoft.com/office/powerpoint/2010/main" val="233547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Echte leden</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37</a:t>
            </a:r>
          </a:p>
          <a:p>
            <a:pPr marL="285750" indent="-285750">
              <a:buFont typeface="Arial" panose="020B0604020202020204" pitchFamily="34" charset="0"/>
              <a:buChar char="•"/>
            </a:pPr>
            <a:r>
              <a:rPr lang="nl-NL" dirty="0"/>
              <a:t>Wanneer ben je een echt (waar) lid van de Kerk?</a:t>
            </a:r>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6146" name="Picture 2" descr="Cross, Sunset, Humility, Devotion, Silhouette, Human">
            <a:extLst>
              <a:ext uri="{FF2B5EF4-FFF2-40B4-BE49-F238E27FC236}">
                <a16:creationId xmlns:a16="http://schemas.microsoft.com/office/drawing/2014/main" id="{EABF0C86-CD46-480A-8D80-057B1F84B10C}"/>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28411" r="1997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4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Verwerkingsvragen</a:t>
            </a:r>
          </a:p>
        </p:txBody>
      </p:sp>
      <p:sp>
        <p:nvSpPr>
          <p:cNvPr id="2" name="Tijdelijke aanduiding voor tekst 1">
            <a:extLst>
              <a:ext uri="{FF2B5EF4-FFF2-40B4-BE49-F238E27FC236}">
                <a16:creationId xmlns:a16="http://schemas.microsoft.com/office/drawing/2014/main" id="{D9A263FE-CD0A-453F-85B4-579AFE4CAEA5}"/>
              </a:ext>
            </a:extLst>
          </p:cNvPr>
          <p:cNvSpPr>
            <a:spLocks noGrp="1"/>
          </p:cNvSpPr>
          <p:nvPr>
            <p:ph type="body" sz="quarter" idx="11"/>
          </p:nvPr>
        </p:nvSpPr>
        <p:spPr/>
        <p:txBody>
          <a:bodyPr/>
          <a:lstStyle/>
          <a:p>
            <a:r>
              <a:rPr lang="nl-NL" dirty="0"/>
              <a:t>Bespreek de verwerkingsvragen op blz. 38</a:t>
            </a:r>
          </a:p>
        </p:txBody>
      </p:sp>
    </p:spTree>
    <p:extLst>
      <p:ext uri="{BB962C8B-B14F-4D97-AF65-F5344CB8AC3E}">
        <p14:creationId xmlns:p14="http://schemas.microsoft.com/office/powerpoint/2010/main" val="61658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Samenvatting</a:t>
            </a:r>
          </a:p>
        </p:txBody>
      </p:sp>
      <p:sp>
        <p:nvSpPr>
          <p:cNvPr id="2" name="Tijdelijke aanduiding voor tekst 1">
            <a:extLst>
              <a:ext uri="{FF2B5EF4-FFF2-40B4-BE49-F238E27FC236}">
                <a16:creationId xmlns:a16="http://schemas.microsoft.com/office/drawing/2014/main" id="{A71651CB-5D1F-4ABC-9B5D-04E846647EC3}"/>
              </a:ext>
            </a:extLst>
          </p:cNvPr>
          <p:cNvSpPr>
            <a:spLocks noGrp="1"/>
          </p:cNvSpPr>
          <p:nvPr>
            <p:ph type="body" sz="quarter" idx="11"/>
          </p:nvPr>
        </p:nvSpPr>
        <p:spPr/>
        <p:txBody>
          <a:bodyPr>
            <a:normAutofit/>
          </a:bodyPr>
          <a:lstStyle/>
          <a:p>
            <a:r>
              <a:rPr lang="nl-NL" dirty="0"/>
              <a:t> De kerk is een vergadering van echte gelovigen.</a:t>
            </a:r>
          </a:p>
          <a:p>
            <a:r>
              <a:rPr lang="nl-NL" dirty="0"/>
              <a:t>De kerk kent ook leden die alleen uiterlijk lid zijn, zonder dat zij met hun hart echt geloven.</a:t>
            </a:r>
          </a:p>
          <a:p>
            <a:r>
              <a:rPr lang="nl-NL" dirty="0"/>
              <a:t>De kerk is er altijd geweest en zal er altijd zijn.</a:t>
            </a:r>
          </a:p>
          <a:p>
            <a:r>
              <a:rPr lang="nl-NL" dirty="0"/>
              <a:t>De kerk is niet beperkt tot een bepaalde regio, maar van alle plaatsen.</a:t>
            </a:r>
          </a:p>
          <a:p>
            <a:r>
              <a:rPr lang="nl-NL" dirty="0"/>
              <a:t>Hypocrieten horen niet bij de kerk.</a:t>
            </a:r>
          </a:p>
          <a:p>
            <a:r>
              <a:rPr lang="nl-NL" dirty="0"/>
              <a:t>De ware kerk kenmerkt zich door een prediking van het Evangelie, de bediening van de sacramenten en de kerkelijke tucht.</a:t>
            </a:r>
          </a:p>
          <a:p>
            <a:r>
              <a:rPr lang="nl-NL" dirty="0"/>
              <a:t>De leden zijn te herkennen aan hun geloof in Christus en hun verlangen om naar de wil van God en tot Zijn eer te leven.</a:t>
            </a:r>
          </a:p>
        </p:txBody>
      </p:sp>
    </p:spTree>
    <p:extLst>
      <p:ext uri="{BB962C8B-B14F-4D97-AF65-F5344CB8AC3E}">
        <p14:creationId xmlns:p14="http://schemas.microsoft.com/office/powerpoint/2010/main" val="403878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Huiswerk volgende keer</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endParaRPr lang="nl-NL"/>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r>
              <a:rPr lang="nl-NL" dirty="0"/>
              <a:t>HUISWERK VOLGENDE KEER</a:t>
            </a:r>
          </a:p>
        </p:txBody>
      </p:sp>
      <p:pic>
        <p:nvPicPr>
          <p:cNvPr id="6" name="Tijdelijke aanduiding voor inhoud 5" descr="Afbeelding met tekst&#10;&#10;Beschrijving is gegenereerd met zeer hoge betrouwbaarheid">
            <a:extLst>
              <a:ext uri="{FF2B5EF4-FFF2-40B4-BE49-F238E27FC236}">
                <a16:creationId xmlns:a16="http://schemas.microsoft.com/office/drawing/2014/main" id="{7757BE91-3EDF-4537-89F7-A7EBD11683C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116332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De ware kerk</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7172" name="Picture 4" descr="Blank Note">
            <a:extLst>
              <a:ext uri="{FF2B5EF4-FFF2-40B4-BE49-F238E27FC236}">
                <a16:creationId xmlns:a16="http://schemas.microsoft.com/office/drawing/2014/main" id="{CF4C6163-A822-4558-BBBD-28319C33F82C}"/>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506" r="1650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Psalmen</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r>
              <a:rPr lang="nl-NL" dirty="0"/>
              <a:t>Voor doeners: </a:t>
            </a:r>
          </a:p>
          <a:p>
            <a:pPr marL="285750" indent="-285750">
              <a:buFont typeface="Arial" panose="020B0604020202020204" pitchFamily="34" charset="0"/>
              <a:buChar char="•"/>
            </a:pPr>
            <a:r>
              <a:rPr lang="nl-NL" dirty="0"/>
              <a:t>Zoek 4 psalmen op die passen bij het thema kerk. Welke vind je het mooist?</a:t>
            </a:r>
          </a:p>
          <a:p>
            <a:r>
              <a:rPr lang="nl-NL" dirty="0"/>
              <a:t>Voor denkers/dromers: </a:t>
            </a:r>
          </a:p>
          <a:p>
            <a:pPr marL="285750" indent="-285750">
              <a:buFont typeface="Arial" panose="020B0604020202020204" pitchFamily="34" charset="0"/>
              <a:buChar char="•"/>
            </a:pPr>
            <a:r>
              <a:rPr lang="nl-NL" dirty="0"/>
              <a:t>Welke van de genoemde psalmen omschrijft het best de sfeer in jullie gemeente?</a:t>
            </a:r>
          </a:p>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8194" name="Picture 2" descr="Bible">
            <a:extLst>
              <a:ext uri="{FF2B5EF4-FFF2-40B4-BE49-F238E27FC236}">
                <a16:creationId xmlns:a16="http://schemas.microsoft.com/office/drawing/2014/main" id="{DEF66C19-9F8E-4C3C-82E1-E620FD70F186}"/>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8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Artikel</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artikel</a:t>
            </a:r>
          </a:p>
          <a:p>
            <a:pPr marL="285750" indent="-285750">
              <a:buFont typeface="Arial" panose="020B0604020202020204" pitchFamily="34" charset="0"/>
              <a:buChar char="•"/>
            </a:pPr>
            <a:r>
              <a:rPr lang="nl-NL" dirty="0"/>
              <a:t>Hoe ervaar jij de beschreven situatie in jouw gemeente?</a:t>
            </a:r>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9218" name="Picture 2" descr="Newspaper, Read, Information, News, Inform, Reports">
            <a:extLst>
              <a:ext uri="{FF2B5EF4-FFF2-40B4-BE49-F238E27FC236}">
                <a16:creationId xmlns:a16="http://schemas.microsoft.com/office/drawing/2014/main" id="{59B21A05-FFF9-4402-895E-D2051F3D663F}"/>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2846" t="-111" r="35536" b="11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0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21BF2-2BD1-44C3-BF25-533DC4C979CC}"/>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D17A283B-C7D9-4835-919B-69D718873785}"/>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947746EE-8B7F-4EB4-99D7-13C1709CFC01}"/>
              </a:ext>
            </a:extLst>
          </p:cNvPr>
          <p:cNvSpPr>
            <a:spLocks noGrp="1"/>
          </p:cNvSpPr>
          <p:nvPr>
            <p:ph type="body" sz="quarter" idx="13"/>
          </p:nvPr>
        </p:nvSpPr>
        <p:spPr/>
        <p:txBody>
          <a:bodyPr/>
          <a:lstStyle/>
          <a:p>
            <a:r>
              <a:rPr lang="nl-NL" dirty="0"/>
              <a:t>Psalm 145:4</a:t>
            </a:r>
          </a:p>
        </p:txBody>
      </p:sp>
      <p:sp>
        <p:nvSpPr>
          <p:cNvPr id="6" name="Tijdelijke aanduiding voor tekst 5">
            <a:extLst>
              <a:ext uri="{FF2B5EF4-FFF2-40B4-BE49-F238E27FC236}">
                <a16:creationId xmlns:a16="http://schemas.microsoft.com/office/drawing/2014/main" id="{E9084C7E-64F9-4575-B4FD-3B5BC1921C46}"/>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F32FAE45-5234-4D01-8853-DEB9E809ECAB}"/>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6BA7A59C-4AB9-456F-B1F1-FDF1415D2368}"/>
              </a:ext>
            </a:extLst>
          </p:cNvPr>
          <p:cNvSpPr>
            <a:spLocks noGrp="1"/>
          </p:cNvSpPr>
          <p:nvPr>
            <p:ph type="body" sz="quarter" idx="16"/>
          </p:nvPr>
        </p:nvSpPr>
        <p:spPr/>
        <p:txBody>
          <a:bodyPr/>
          <a:lstStyle/>
          <a:p>
            <a:r>
              <a:rPr lang="nl-NL" dirty="0"/>
              <a:t>Openbaring 2:1-7</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708BF62C-BD84-42A6-A877-9457A0EAD4E5}"/>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286147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BB61B8C-2E32-4D5D-89EE-E739367D044F}"/>
              </a:ext>
            </a:extLst>
          </p:cNvPr>
          <p:cNvSpPr>
            <a:spLocks noGrp="1"/>
          </p:cNvSpPr>
          <p:nvPr>
            <p:ph type="title"/>
          </p:nvPr>
        </p:nvSpPr>
        <p:spPr/>
        <p:txBody>
          <a:bodyPr/>
          <a:lstStyle/>
          <a:p>
            <a:r>
              <a:rPr lang="nl-NL" dirty="0"/>
              <a:t>Bijbelstudie</a:t>
            </a:r>
          </a:p>
        </p:txBody>
      </p:sp>
      <p:sp>
        <p:nvSpPr>
          <p:cNvPr id="10" name="Tijdelijke aanduiding voor tekst 9">
            <a:extLst>
              <a:ext uri="{FF2B5EF4-FFF2-40B4-BE49-F238E27FC236}">
                <a16:creationId xmlns:a16="http://schemas.microsoft.com/office/drawing/2014/main" id="{F23174EF-A8E5-4374-9658-7D345331021E}"/>
              </a:ext>
            </a:extLst>
          </p:cNvPr>
          <p:cNvSpPr>
            <a:spLocks noGrp="1"/>
          </p:cNvSpPr>
          <p:nvPr>
            <p:ph type="body" sz="quarter" idx="11"/>
          </p:nvPr>
        </p:nvSpPr>
        <p:spPr/>
        <p:txBody>
          <a:bodyPr/>
          <a:lstStyle/>
          <a:p>
            <a:r>
              <a:rPr lang="nl-NL" dirty="0"/>
              <a:t>Bespreek de vragen bij het Bijbelgedeelte op blz. 35.</a:t>
            </a:r>
          </a:p>
        </p:txBody>
      </p:sp>
      <p:pic>
        <p:nvPicPr>
          <p:cNvPr id="13" name="Tijdelijke aanduiding voor inhoud 5" descr="Afbeelding met binnen&#10;&#10;Beschrijving is gegenereerd met zeer hoge betrouwbaarheid">
            <a:extLst>
              <a:ext uri="{FF2B5EF4-FFF2-40B4-BE49-F238E27FC236}">
                <a16:creationId xmlns:a16="http://schemas.microsoft.com/office/drawing/2014/main" id="{5FC66429-015C-42F9-BA9D-197BFBECD2D0}"/>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5010" r="5010"/>
          <a:stretch/>
        </p:blipFill>
        <p:spPr>
          <a:xfrm>
            <a:off x="6983413" y="190500"/>
            <a:ext cx="5014912" cy="3132138"/>
          </a:xfrm>
          <a:prstGeom prst="rect">
            <a:avLst/>
          </a:prstGeom>
          <a:effectLst/>
        </p:spPr>
      </p:pic>
      <p:pic>
        <p:nvPicPr>
          <p:cNvPr id="14" name="Tijdelijke aanduiding voor inhoud 7" descr="Afbeelding met vloer, tafel, binnen, persoon&#10;&#10;Beschrijving is gegenereerd met zeer hoge betrouwbaarheid">
            <a:extLst>
              <a:ext uri="{FF2B5EF4-FFF2-40B4-BE49-F238E27FC236}">
                <a16:creationId xmlns:a16="http://schemas.microsoft.com/office/drawing/2014/main" id="{17066F97-B589-40E6-A361-DA4F5DF7EFC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158" b="3158"/>
          <a:stretch/>
        </p:blipFill>
        <p:spPr>
          <a:xfrm>
            <a:off x="6983413" y="3535363"/>
            <a:ext cx="5014912" cy="3132137"/>
          </a:xfrm>
          <a:prstGeom prst="rect">
            <a:avLst/>
          </a:prstGeom>
          <a:effectLst/>
        </p:spPr>
      </p:pic>
    </p:spTree>
    <p:extLst>
      <p:ext uri="{BB962C8B-B14F-4D97-AF65-F5344CB8AC3E}">
        <p14:creationId xmlns:p14="http://schemas.microsoft.com/office/powerpoint/2010/main" val="369220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E05D46A-2D91-4315-B0C1-791A75AF3F50}"/>
              </a:ext>
            </a:extLst>
          </p:cNvPr>
          <p:cNvSpPr>
            <a:spLocks noGrp="1"/>
          </p:cNvSpPr>
          <p:nvPr>
            <p:ph type="title"/>
          </p:nvPr>
        </p:nvSpPr>
        <p:spPr/>
        <p:txBody>
          <a:bodyPr/>
          <a:lstStyle/>
          <a:p>
            <a:r>
              <a:rPr lang="nl-NL" dirty="0"/>
              <a:t>Binnenkomer</a:t>
            </a:r>
          </a:p>
        </p:txBody>
      </p:sp>
      <p:sp>
        <p:nvSpPr>
          <p:cNvPr id="10" name="Tijdelijke aanduiding voor tekst 9">
            <a:extLst>
              <a:ext uri="{FF2B5EF4-FFF2-40B4-BE49-F238E27FC236}">
                <a16:creationId xmlns:a16="http://schemas.microsoft.com/office/drawing/2014/main" id="{56D57D1E-16E0-42E5-B6AC-DD5AA9CDB4F5}"/>
              </a:ext>
            </a:extLst>
          </p:cNvPr>
          <p:cNvSpPr>
            <a:spLocks noGrp="1"/>
          </p:cNvSpPr>
          <p:nvPr>
            <p:ph type="body" sz="quarter" idx="11"/>
          </p:nvPr>
        </p:nvSpPr>
        <p:spPr/>
        <p:txBody>
          <a:bodyPr/>
          <a:lstStyle/>
          <a:p>
            <a:r>
              <a:rPr lang="nl-NL" dirty="0"/>
              <a:t>Bespreek de binnenkomer op blz. 35.</a:t>
            </a:r>
          </a:p>
        </p:txBody>
      </p:sp>
      <p:pic>
        <p:nvPicPr>
          <p:cNvPr id="1026" name="Picture 2" descr="Bible, Worship, Christian, Religious, Christianity">
            <a:extLst>
              <a:ext uri="{FF2B5EF4-FFF2-40B4-BE49-F238E27FC236}">
                <a16:creationId xmlns:a16="http://schemas.microsoft.com/office/drawing/2014/main" id="{CC558DA9-DC3C-428F-9173-F47B240405A0}"/>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142857B-8345-4A20-B11B-7B5FDF26CC5E}"/>
              </a:ext>
            </a:extLst>
          </p:cNvPr>
          <p:cNvSpPr>
            <a:spLocks noGrp="1"/>
          </p:cNvSpPr>
          <p:nvPr>
            <p:ph type="title"/>
          </p:nvPr>
        </p:nvSpPr>
        <p:spPr/>
        <p:txBody>
          <a:bodyPr/>
          <a:lstStyle/>
          <a:p>
            <a:r>
              <a:rPr lang="nl-NL" dirty="0"/>
              <a:t>Doelen</a:t>
            </a:r>
          </a:p>
        </p:txBody>
      </p:sp>
      <p:sp>
        <p:nvSpPr>
          <p:cNvPr id="10" name="Tijdelijke aanduiding voor tekst 9">
            <a:extLst>
              <a:ext uri="{FF2B5EF4-FFF2-40B4-BE49-F238E27FC236}">
                <a16:creationId xmlns:a16="http://schemas.microsoft.com/office/drawing/2014/main" id="{99898972-796E-4276-A418-F5692D42F435}"/>
              </a:ext>
            </a:extLst>
          </p:cNvPr>
          <p:cNvSpPr>
            <a:spLocks noGrp="1"/>
          </p:cNvSpPr>
          <p:nvPr>
            <p:ph type="body" sz="quarter" idx="11"/>
          </p:nvPr>
        </p:nvSpPr>
        <p:spPr/>
        <p:txBody>
          <a:bodyPr/>
          <a:lstStyle/>
          <a:p>
            <a:r>
              <a:rPr lang="nl-NL" dirty="0"/>
              <a:t>Ik </a:t>
            </a:r>
            <a:r>
              <a:rPr lang="nl-NL" i="1" dirty="0"/>
              <a:t>weet </a:t>
            </a:r>
            <a:r>
              <a:rPr lang="nl-NL" dirty="0"/>
              <a:t>dat alleen ware gelovigen samen de kerk vormen, de anderen horen niet met het hart bij de kerk.</a:t>
            </a:r>
          </a:p>
        </p:txBody>
      </p:sp>
      <p:sp>
        <p:nvSpPr>
          <p:cNvPr id="11" name="Tijdelijke aanduiding voor tekst 10">
            <a:extLst>
              <a:ext uri="{FF2B5EF4-FFF2-40B4-BE49-F238E27FC236}">
                <a16:creationId xmlns:a16="http://schemas.microsoft.com/office/drawing/2014/main" id="{408A46FE-5EEF-41CD-806C-AC2CD8A1D3A1}"/>
              </a:ext>
            </a:extLst>
          </p:cNvPr>
          <p:cNvSpPr>
            <a:spLocks noGrp="1"/>
          </p:cNvSpPr>
          <p:nvPr>
            <p:ph type="body" sz="quarter" idx="12"/>
          </p:nvPr>
        </p:nvSpPr>
        <p:spPr/>
        <p:txBody>
          <a:bodyPr/>
          <a:lstStyle/>
          <a:p>
            <a:r>
              <a:rPr lang="nl-NL" dirty="0"/>
              <a:t>Ik </a:t>
            </a:r>
            <a:r>
              <a:rPr lang="nl-NL" i="1" dirty="0"/>
              <a:t>besef </a:t>
            </a:r>
            <a:r>
              <a:rPr lang="nl-NL" dirty="0"/>
              <a:t>dat ik het bloed van Christus nodig heb en alles alleen van Hem moet verwachten om een ware gelovige te zijn en dat alleen lid-zijn van een kerk, niet genoeg is voor mijn zaligheid.</a:t>
            </a:r>
          </a:p>
        </p:txBody>
      </p:sp>
      <p:sp>
        <p:nvSpPr>
          <p:cNvPr id="12" name="Tijdelijke aanduiding voor tekst 11">
            <a:extLst>
              <a:ext uri="{FF2B5EF4-FFF2-40B4-BE49-F238E27FC236}">
                <a16:creationId xmlns:a16="http://schemas.microsoft.com/office/drawing/2014/main" id="{63884E0B-BEA2-4D3F-8D51-B239E6E9A768}"/>
              </a:ext>
            </a:extLst>
          </p:cNvPr>
          <p:cNvSpPr>
            <a:spLocks noGrp="1"/>
          </p:cNvSpPr>
          <p:nvPr>
            <p:ph type="body" sz="quarter" idx="13"/>
          </p:nvPr>
        </p:nvSpPr>
        <p:spPr/>
        <p:txBody>
          <a:bodyPr/>
          <a:lstStyle/>
          <a:p>
            <a:r>
              <a:rPr lang="nl-NL" dirty="0"/>
              <a:t>Ik </a:t>
            </a:r>
            <a:r>
              <a:rPr lang="nl-NL" i="1" dirty="0"/>
              <a:t>kan</a:t>
            </a:r>
            <a:r>
              <a:rPr lang="nl-NL" dirty="0"/>
              <a:t> uitleggen dat ware gelovigen met hart en wil verenigd zijn door één Geest en door de kracht van het geloof.</a:t>
            </a:r>
          </a:p>
        </p:txBody>
      </p:sp>
      <p:sp>
        <p:nvSpPr>
          <p:cNvPr id="13" name="Tijdelijke aanduiding voor tekst 12">
            <a:extLst>
              <a:ext uri="{FF2B5EF4-FFF2-40B4-BE49-F238E27FC236}">
                <a16:creationId xmlns:a16="http://schemas.microsoft.com/office/drawing/2014/main" id="{05F5BC24-883F-433E-A27C-34B2FE47B4E3}"/>
              </a:ext>
            </a:extLst>
          </p:cNvPr>
          <p:cNvSpPr>
            <a:spLocks noGrp="1"/>
          </p:cNvSpPr>
          <p:nvPr>
            <p:ph type="body" sz="quarter" idx="14"/>
          </p:nvPr>
        </p:nvSpPr>
        <p:spPr/>
        <p:txBody>
          <a:bodyPr/>
          <a:lstStyle/>
          <a:p>
            <a:r>
              <a:rPr lang="nl-NL" dirty="0"/>
              <a:t>Hoofd - weten</a:t>
            </a:r>
          </a:p>
        </p:txBody>
      </p:sp>
      <p:sp>
        <p:nvSpPr>
          <p:cNvPr id="14" name="Tijdelijke aanduiding voor tekst 13">
            <a:extLst>
              <a:ext uri="{FF2B5EF4-FFF2-40B4-BE49-F238E27FC236}">
                <a16:creationId xmlns:a16="http://schemas.microsoft.com/office/drawing/2014/main" id="{39781C1C-B34B-4D12-BF86-20D46752E83C}"/>
              </a:ext>
            </a:extLst>
          </p:cNvPr>
          <p:cNvSpPr>
            <a:spLocks noGrp="1"/>
          </p:cNvSpPr>
          <p:nvPr>
            <p:ph type="body" sz="quarter" idx="15"/>
          </p:nvPr>
        </p:nvSpPr>
        <p:spPr/>
        <p:txBody>
          <a:bodyPr/>
          <a:lstStyle/>
          <a:p>
            <a:r>
              <a:rPr lang="nl-NL" dirty="0"/>
              <a:t>Hart - beseffen</a:t>
            </a:r>
          </a:p>
        </p:txBody>
      </p:sp>
      <p:sp>
        <p:nvSpPr>
          <p:cNvPr id="15" name="Tijdelijke aanduiding voor tekst 14">
            <a:extLst>
              <a:ext uri="{FF2B5EF4-FFF2-40B4-BE49-F238E27FC236}">
                <a16:creationId xmlns:a16="http://schemas.microsoft.com/office/drawing/2014/main" id="{F811D642-4161-4FA9-B8C5-0762F72CECC4}"/>
              </a:ext>
            </a:extLst>
          </p:cNvPr>
          <p:cNvSpPr>
            <a:spLocks noGrp="1"/>
          </p:cNvSpPr>
          <p:nvPr>
            <p:ph type="body" sz="quarter" idx="16"/>
          </p:nvPr>
        </p:nvSpPr>
        <p:spPr/>
        <p:txBody>
          <a:bodyPr/>
          <a:lstStyle/>
          <a:p>
            <a:r>
              <a:rPr lang="nl-NL" dirty="0"/>
              <a:t>Handen - kunnen</a:t>
            </a:r>
          </a:p>
        </p:txBody>
      </p:sp>
    </p:spTree>
    <p:extLst>
      <p:ext uri="{BB962C8B-B14F-4D97-AF65-F5344CB8AC3E}">
        <p14:creationId xmlns:p14="http://schemas.microsoft.com/office/powerpoint/2010/main" val="38268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Een heilige vergadering</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36</a:t>
            </a:r>
          </a:p>
          <a:p>
            <a:pPr marL="285750" indent="-285750">
              <a:buFont typeface="Arial" panose="020B0604020202020204" pitchFamily="34" charset="0"/>
              <a:buChar char="•"/>
            </a:pPr>
            <a:r>
              <a:rPr lang="nl-NL" dirty="0"/>
              <a:t>Welke drie kenmerken noemt de Nederlandse Geloofsbelijdenis voor mensen die tot de Kerk (met een hoofdletter) behoren?</a:t>
            </a:r>
          </a:p>
          <a:p>
            <a:pPr marL="285750" indent="-285750">
              <a:buFont typeface="Arial" panose="020B0604020202020204" pitchFamily="34" charset="0"/>
              <a:buChar char="•"/>
            </a:pPr>
            <a:r>
              <a:rPr lang="nl-NL" dirty="0"/>
              <a:t>Is iedereen in de kerk een lid van de Kerk met een hoofdletter?</a:t>
            </a:r>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2052" name="Picture 4" descr="Prayer, Hands, Church, Light">
            <a:extLst>
              <a:ext uri="{FF2B5EF4-FFF2-40B4-BE49-F238E27FC236}">
                <a16:creationId xmlns:a16="http://schemas.microsoft.com/office/drawing/2014/main" id="{4C56EBDA-0326-4C3F-8FE0-22FE042190AD}"/>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6195" r="4202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Van alle tijden en plaatsen</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37</a:t>
            </a:r>
          </a:p>
          <a:p>
            <a:pPr marL="285750" indent="-285750">
              <a:buFont typeface="Arial" panose="020B0604020202020204" pitchFamily="34" charset="0"/>
              <a:buChar char="•"/>
            </a:pPr>
            <a:r>
              <a:rPr lang="nl-NL" dirty="0"/>
              <a:t>Wat bedoelen we met de Kerk van alle tijden?</a:t>
            </a:r>
          </a:p>
          <a:p>
            <a:pPr marL="285750" indent="-285750">
              <a:buFont typeface="Arial" panose="020B0604020202020204" pitchFamily="34" charset="0"/>
              <a:buChar char="•"/>
            </a:pPr>
            <a:r>
              <a:rPr lang="nl-NL" dirty="0"/>
              <a:t>Hoe ben jij verbonden met de Kerk van alle tijden?</a:t>
            </a:r>
          </a:p>
          <a:p>
            <a:pPr marL="285750" indent="-285750">
              <a:buFont typeface="Arial" panose="020B0604020202020204" pitchFamily="34" charset="0"/>
              <a:buChar char="•"/>
            </a:pPr>
            <a:r>
              <a:rPr lang="nl-NL" dirty="0"/>
              <a:t>Wat bedoelen we met de Kerk van alle plaatsen?</a:t>
            </a:r>
          </a:p>
          <a:p>
            <a:pPr marL="285750" indent="-285750">
              <a:buFont typeface="Arial" panose="020B0604020202020204" pitchFamily="34" charset="0"/>
              <a:buChar char="•"/>
            </a:pPr>
            <a:r>
              <a:rPr lang="nl-NL" dirty="0"/>
              <a:t>Hoe ben jij verbonden met de Kerk van alle plaatsen?</a:t>
            </a:r>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3074" name="Picture 2" descr="Web, Map, Flat, Design, Pin, World, Travel, Gps, Local">
            <a:extLst>
              <a:ext uri="{FF2B5EF4-FFF2-40B4-BE49-F238E27FC236}">
                <a16:creationId xmlns:a16="http://schemas.microsoft.com/office/drawing/2014/main" id="{F4C593FE-9272-494E-BA09-23C66CD8B6A0}"/>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757" t="-61294" r="-1206" b="-6129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4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De ware kerk</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37</a:t>
            </a:r>
          </a:p>
          <a:p>
            <a:pPr marL="285750" indent="-285750">
              <a:buFont typeface="Arial" panose="020B0604020202020204" pitchFamily="34" charset="0"/>
              <a:buChar char="•"/>
            </a:pPr>
            <a:r>
              <a:rPr lang="nl-NL" dirty="0"/>
              <a:t>Aan welke drie eisen moet een ware kerk voldoen?</a:t>
            </a:r>
          </a:p>
          <a:p>
            <a:pPr marL="285750" indent="-285750">
              <a:buFont typeface="Arial" panose="020B0604020202020204" pitchFamily="34" charset="0"/>
              <a:buChar char="•"/>
            </a:pPr>
            <a:r>
              <a:rPr lang="nl-NL" dirty="0"/>
              <a:t>Voldoet jouw gemeente aan deze drie eisen?</a:t>
            </a:r>
          </a:p>
          <a:p>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4098" name="Picture 2" descr="Church, Pew, Church Pews, Chapel, Wood, Architecture">
            <a:extLst>
              <a:ext uri="{FF2B5EF4-FFF2-40B4-BE49-F238E27FC236}">
                <a16:creationId xmlns:a16="http://schemas.microsoft.com/office/drawing/2014/main" id="{291066C9-74A6-49CD-9A1C-AE45B94F1C77}"/>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8224" r="282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13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Hypocrieten</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37</a:t>
            </a:r>
          </a:p>
          <a:p>
            <a:pPr marL="285750" indent="-285750">
              <a:buFont typeface="Arial" panose="020B0604020202020204" pitchFamily="34" charset="0"/>
              <a:buChar char="•"/>
            </a:pPr>
            <a:r>
              <a:rPr lang="nl-NL" dirty="0"/>
              <a:t>Wanneer ben je een </a:t>
            </a:r>
            <a:r>
              <a:rPr lang="nl-NL" dirty="0" err="1"/>
              <a:t>hypcoriet</a:t>
            </a:r>
            <a:r>
              <a:rPr lang="nl-NL" dirty="0"/>
              <a:t>?</a:t>
            </a:r>
          </a:p>
          <a:p>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5122" name="Picture 2" descr="Road Sign, Attention, Shield, Hand, Stop, Stop Sign">
            <a:extLst>
              <a:ext uri="{FF2B5EF4-FFF2-40B4-BE49-F238E27FC236}">
                <a16:creationId xmlns:a16="http://schemas.microsoft.com/office/drawing/2014/main" id="{B23857C0-B444-4D8E-BD17-BAD9A8D43B69}"/>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2659" r="226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22964"/>
      </p:ext>
    </p:extLst>
  </p:cSld>
  <p:clrMapOvr>
    <a:masterClrMapping/>
  </p:clrMapOvr>
</p:sld>
</file>

<file path=ppt/theme/theme1.xml><?xml version="1.0" encoding="utf-8"?>
<a:theme xmlns:a="http://schemas.openxmlformats.org/drawingml/2006/main" name="Leer Mij 18plus">
  <a:themeElements>
    <a:clrScheme name="Leer mij - 18plus">
      <a:dk1>
        <a:srgbClr val="CB094B"/>
      </a:dk1>
      <a:lt1>
        <a:srgbClr val="FFFFFF"/>
      </a:lt1>
      <a:dk2>
        <a:srgbClr val="DFDB2C"/>
      </a:dk2>
      <a:lt2>
        <a:srgbClr val="E7E6E6"/>
      </a:lt2>
      <a:accent1>
        <a:srgbClr val="4472C4"/>
      </a:accent1>
      <a:accent2>
        <a:srgbClr val="ED7D31"/>
      </a:accent2>
      <a:accent3>
        <a:srgbClr val="A5A5A5"/>
      </a:accent3>
      <a:accent4>
        <a:srgbClr val="FFC000"/>
      </a:accent4>
      <a:accent5>
        <a:srgbClr val="5B9BD5"/>
      </a:accent5>
      <a:accent6>
        <a:srgbClr val="DFDB2C"/>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presentatie-18plus-sjab" id="{4BB35A61-6A7C-4DC8-83ED-E5AA1DBEFBAF}" vid="{16AA78EF-D829-494D-BDD3-3F58760D068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LeerMij-catechesatiemethode-HHJO-18plus</Template>
  <TotalTime>40</TotalTime>
  <Words>578</Words>
  <Application>Microsoft Office PowerPoint</Application>
  <PresentationFormat>Breedbeeld</PresentationFormat>
  <Paragraphs>68</Paragraphs>
  <Slides>16</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ITC Officina Serif Std Book</vt:lpstr>
      <vt:lpstr>Segoe UI</vt:lpstr>
      <vt:lpstr>Leer Mij 18plus</vt:lpstr>
      <vt:lpstr>De kerk</vt:lpstr>
      <vt:lpstr>Opening</vt:lpstr>
      <vt:lpstr>Bijbelstudie</vt:lpstr>
      <vt:lpstr>Binnenkomer</vt:lpstr>
      <vt:lpstr>Doelen</vt:lpstr>
      <vt:lpstr>Een heilige vergadering</vt:lpstr>
      <vt:lpstr>Van alle tijden en plaatsen</vt:lpstr>
      <vt:lpstr>De ware kerk</vt:lpstr>
      <vt:lpstr>Hypocrieten</vt:lpstr>
      <vt:lpstr>Echte leden</vt:lpstr>
      <vt:lpstr>Verwerkingsvragen</vt:lpstr>
      <vt:lpstr>Samenvatting</vt:lpstr>
      <vt:lpstr>Huiswerk volgende keer</vt:lpstr>
      <vt:lpstr>De ware kerk</vt:lpstr>
      <vt:lpstr>Psalmen</vt:lpstr>
      <vt:lpstr>Artikel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 Lagendijk</dc:creator>
  <cp:lastModifiedBy>S.T. Lagendijk</cp:lastModifiedBy>
  <cp:revision>49</cp:revision>
  <dcterms:created xsi:type="dcterms:W3CDTF">2019-09-18T09:58:23Z</dcterms:created>
  <dcterms:modified xsi:type="dcterms:W3CDTF">2019-10-28T16:02:06Z</dcterms:modified>
</cp:coreProperties>
</file>