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371"/>
  </p:normalViewPr>
  <p:slideViewPr>
    <p:cSldViewPr snapToObjects="1">
      <p:cViewPr varScale="1">
        <p:scale>
          <a:sx n="119" d="100"/>
          <a:sy n="119" d="100"/>
        </p:scale>
        <p:origin x="96" y="2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164" d="100"/>
          <a:sy n="164" d="100"/>
        </p:scale>
        <p:origin x="67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7AA42-B0CA-3246-A96B-29A068FD4E7B}" type="datetimeFigureOut">
              <a:rPr lang="nl-NL" smtClean="0"/>
              <a:t>28-10-2019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25122-91A3-2642-B966-62CAF7FDF3AF}" type="slidenum">
              <a:rPr lang="nl-NL" smtClean="0"/>
              <a:t>‹nr.›</a:t>
            </a:fld>
            <a:endParaRPr lang="nl-NL"/>
          </a:p>
        </p:txBody>
      </p:sp>
    </p:spTree>
    <p:extLst>
      <p:ext uri="{BB962C8B-B14F-4D97-AF65-F5344CB8AC3E}">
        <p14:creationId xmlns:p14="http://schemas.microsoft.com/office/powerpoint/2010/main" val="232206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8pl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Afbeelding groo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p:ext uri="{DCECCB84-F9BA-43D5-87BE-67443E8EF086}">
      <p15:sldGuideLst xmlns:p15="http://schemas.microsoft.com/office/powerpoint/2012/main">
        <p15:guide id="1"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Klikken om de tekststijl van het model te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1032963461"/>
      </p:ext>
    </p:extLst>
  </p:cSld>
  <p:clrMapOvr>
    <a:masterClrMapping/>
  </p:clrMapOvr>
  <p:extLst>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Klikken om de tekststijl van het model te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56"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a:t>De recente kerkgeschiedenis</a:t>
            </a:r>
          </a:p>
        </p:txBody>
      </p:sp>
      <p:sp>
        <p:nvSpPr>
          <p:cNvPr id="3" name="Titel 2"/>
          <p:cNvSpPr>
            <a:spLocks noGrp="1"/>
          </p:cNvSpPr>
          <p:nvPr>
            <p:ph type="title"/>
          </p:nvPr>
        </p:nvSpPr>
        <p:spPr/>
        <p:txBody>
          <a:bodyPr/>
          <a:lstStyle/>
          <a:p>
            <a:r>
              <a:rPr lang="nl-NL"/>
              <a:t>De Kerk</a:t>
            </a:r>
          </a:p>
        </p:txBody>
      </p:sp>
    </p:spTree>
    <p:extLst>
      <p:ext uri="{BB962C8B-B14F-4D97-AF65-F5344CB8AC3E}">
        <p14:creationId xmlns:p14="http://schemas.microsoft.com/office/powerpoint/2010/main" val="233547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De Hersteld Hervormde Kerk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54.</a:t>
            </a:r>
          </a:p>
          <a:p>
            <a:pPr marL="285750" indent="-285750">
              <a:buFont typeface="Arial" panose="020B0604020202020204" pitchFamily="34" charset="0"/>
              <a:buChar char="•"/>
            </a:pPr>
            <a:r>
              <a:rPr lang="nl-NL" dirty="0"/>
              <a:t>Waarom is de Hersteld Hervormde Kerk ontstaan?</a:t>
            </a:r>
          </a:p>
          <a:p>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2" name="Tijdelijke aanduiding voor afbeelding 1">
            <a:extLst>
              <a:ext uri="{FF2B5EF4-FFF2-40B4-BE49-F238E27FC236}">
                <a16:creationId xmlns:a16="http://schemas.microsoft.com/office/drawing/2014/main" id="{46594C03-AB64-4323-9E27-5CB0609C1EA2}"/>
              </a:ext>
            </a:extLst>
          </p:cNvPr>
          <p:cNvPicPr>
            <a:picLocks noGrp="1" noChangeAspect="1"/>
          </p:cNvPicPr>
          <p:nvPr>
            <p:ph type="pic" sz="quarter" idx="12"/>
          </p:nvPr>
        </p:nvPicPr>
        <p:blipFill rotWithShape="1">
          <a:blip r:embed="rId2"/>
          <a:srcRect l="-331" t="-100243" r="-775" b="-182649"/>
          <a:stretch/>
        </p:blipFill>
        <p:spPr>
          <a:xfrm>
            <a:off x="6984000" y="190800"/>
            <a:ext cx="5014800" cy="6476400"/>
          </a:xfrm>
          <a:prstGeom prst="rect">
            <a:avLst/>
          </a:prstGeom>
        </p:spPr>
      </p:pic>
    </p:spTree>
    <p:extLst>
      <p:ext uri="{BB962C8B-B14F-4D97-AF65-F5344CB8AC3E}">
        <p14:creationId xmlns:p14="http://schemas.microsoft.com/office/powerpoint/2010/main" val="214894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Verwerkingsvragen</a:t>
            </a:r>
          </a:p>
        </p:txBody>
      </p:sp>
      <p:sp>
        <p:nvSpPr>
          <p:cNvPr id="2" name="Tijdelijke aanduiding voor tekst 1">
            <a:extLst>
              <a:ext uri="{FF2B5EF4-FFF2-40B4-BE49-F238E27FC236}">
                <a16:creationId xmlns:a16="http://schemas.microsoft.com/office/drawing/2014/main" id="{D9A263FE-CD0A-453F-85B4-579AFE4CAEA5}"/>
              </a:ext>
            </a:extLst>
          </p:cNvPr>
          <p:cNvSpPr>
            <a:spLocks noGrp="1"/>
          </p:cNvSpPr>
          <p:nvPr>
            <p:ph type="body" sz="quarter" idx="11"/>
          </p:nvPr>
        </p:nvSpPr>
        <p:spPr/>
        <p:txBody>
          <a:bodyPr/>
          <a:lstStyle/>
          <a:p>
            <a:r>
              <a:rPr lang="nl-NL" dirty="0"/>
              <a:t>Bespreek de verwerkingsvragen op blz. 56</a:t>
            </a:r>
          </a:p>
        </p:txBody>
      </p:sp>
    </p:spTree>
    <p:extLst>
      <p:ext uri="{BB962C8B-B14F-4D97-AF65-F5344CB8AC3E}">
        <p14:creationId xmlns:p14="http://schemas.microsoft.com/office/powerpoint/2010/main" val="61658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Samenvatting</a:t>
            </a:r>
          </a:p>
        </p:txBody>
      </p:sp>
      <p:sp>
        <p:nvSpPr>
          <p:cNvPr id="2" name="Tijdelijke aanduiding voor tekst 1">
            <a:extLst>
              <a:ext uri="{FF2B5EF4-FFF2-40B4-BE49-F238E27FC236}">
                <a16:creationId xmlns:a16="http://schemas.microsoft.com/office/drawing/2014/main" id="{A71651CB-5D1F-4ABC-9B5D-04E846647EC3}"/>
              </a:ext>
            </a:extLst>
          </p:cNvPr>
          <p:cNvSpPr>
            <a:spLocks noGrp="1"/>
          </p:cNvSpPr>
          <p:nvPr>
            <p:ph type="body" sz="quarter" idx="11"/>
          </p:nvPr>
        </p:nvSpPr>
        <p:spPr/>
        <p:txBody>
          <a:bodyPr/>
          <a:lstStyle/>
          <a:p>
            <a:r>
              <a:rPr lang="nl-NL" dirty="0"/>
              <a:t> In 1816 veranderde de naam van de kerk in de naam Hervormde Kerk.</a:t>
            </a:r>
          </a:p>
          <a:p>
            <a:r>
              <a:rPr lang="nl-NL" dirty="0"/>
              <a:t>In 1834 vond de Afscheiding plaats onder leiding van met name ds. H. de Cock.</a:t>
            </a:r>
          </a:p>
          <a:p>
            <a:r>
              <a:rPr lang="nl-NL" dirty="0"/>
              <a:t>• In 1886 vond de Doleantie plaats onder leiding van ds. A. Kuyper.</a:t>
            </a:r>
          </a:p>
          <a:p>
            <a:r>
              <a:rPr lang="nl-NL" dirty="0"/>
              <a:t>In 2004 fuseerden de Lutherse kerk, de Gereformeerde Kerken in Nederland en de Hervormde Kerk en ontstond de PKN.</a:t>
            </a:r>
          </a:p>
          <a:p>
            <a:r>
              <a:rPr lang="nl-NL" dirty="0"/>
              <a:t>De leden van de Hervormde Kerk die het synodebesluit niet konden volgen, bleven en groepeerden zich in de Hersteld Hervormde Kerk.</a:t>
            </a:r>
          </a:p>
        </p:txBody>
      </p:sp>
    </p:spTree>
    <p:extLst>
      <p:ext uri="{BB962C8B-B14F-4D97-AF65-F5344CB8AC3E}">
        <p14:creationId xmlns:p14="http://schemas.microsoft.com/office/powerpoint/2010/main" val="403878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Huiswerk volgende keer</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endParaRPr lang="nl-NL"/>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r>
              <a:rPr lang="nl-NL" dirty="0"/>
              <a:t>HUISWERK VOLGENDE KEER</a:t>
            </a:r>
          </a:p>
        </p:txBody>
      </p:sp>
      <p:pic>
        <p:nvPicPr>
          <p:cNvPr id="6" name="Tijdelijke aanduiding voor inhoud 5" descr="Afbeelding met tekst&#10;&#10;Beschrijving is gegenereerd met zeer hoge betrouwbaarheid">
            <a:extLst>
              <a:ext uri="{FF2B5EF4-FFF2-40B4-BE49-F238E27FC236}">
                <a16:creationId xmlns:a16="http://schemas.microsoft.com/office/drawing/2014/main" id="{7757BE91-3EDF-4537-89F7-A7EBD11683C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116332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Waarom Hersteld Hervormd?</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r>
              <a:rPr lang="nl-NL" dirty="0"/>
              <a:t>Beantwoord de volgende vragen: </a:t>
            </a:r>
          </a:p>
          <a:p>
            <a:pPr marL="342900" lvl="0" indent="-342900">
              <a:buFont typeface="+mj-lt"/>
              <a:buAutoNum type="arabicPeriod"/>
            </a:pPr>
            <a:r>
              <a:rPr lang="nl-NL" dirty="0"/>
              <a:t>Waarom ben jij lid van de Hersteld Hervormde Kerk? </a:t>
            </a:r>
          </a:p>
          <a:p>
            <a:pPr marL="342900" lvl="0" indent="-342900">
              <a:buFont typeface="+mj-lt"/>
              <a:buAutoNum type="arabicPeriod"/>
            </a:pPr>
            <a:r>
              <a:rPr lang="nl-NL" dirty="0"/>
              <a:t>Leg uit wat de HHK onderscheidt van andere kerken.</a:t>
            </a:r>
          </a:p>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6" name="Tijdelijke aanduiding voor afbeelding 1">
            <a:extLst>
              <a:ext uri="{FF2B5EF4-FFF2-40B4-BE49-F238E27FC236}">
                <a16:creationId xmlns:a16="http://schemas.microsoft.com/office/drawing/2014/main" id="{B8DFF89F-5F78-4CBF-8C81-FF7B3AA064DF}"/>
              </a:ext>
            </a:extLst>
          </p:cNvPr>
          <p:cNvPicPr>
            <a:picLocks noGrp="1" noChangeAspect="1"/>
          </p:cNvPicPr>
          <p:nvPr>
            <p:ph type="pic" sz="quarter" idx="12"/>
          </p:nvPr>
        </p:nvPicPr>
        <p:blipFill rotWithShape="1">
          <a:blip r:embed="rId2"/>
          <a:srcRect l="-8" t="-117348" r="575" b="-159214"/>
          <a:stretch/>
        </p:blipFill>
        <p:spPr>
          <a:xfrm>
            <a:off x="6983413" y="190500"/>
            <a:ext cx="5014912" cy="6477000"/>
          </a:xfrm>
          <a:prstGeom prst="rect">
            <a:avLst/>
          </a:prstGeom>
        </p:spPr>
      </p:pic>
    </p:spTree>
    <p:extLst>
      <p:ext uri="{BB962C8B-B14F-4D97-AF65-F5344CB8AC3E}">
        <p14:creationId xmlns:p14="http://schemas.microsoft.com/office/powerpoint/2010/main" val="2685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Kerken op het dorp of in de stad</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Maak groepjes van 3 tot 5</a:t>
            </a:r>
          </a:p>
          <a:p>
            <a:pPr marL="285750" indent="-285750">
              <a:buFont typeface="Arial" panose="020B0604020202020204" pitchFamily="34" charset="0"/>
              <a:buChar char="•"/>
            </a:pPr>
            <a:r>
              <a:rPr lang="nl-NL" dirty="0"/>
              <a:t>Maak een overzicht van de kerken in jullie dorp of stad. </a:t>
            </a:r>
          </a:p>
          <a:p>
            <a:pPr marL="285750" indent="-285750">
              <a:buFont typeface="Arial" panose="020B0604020202020204" pitchFamily="34" charset="0"/>
              <a:buChar char="•"/>
            </a:pPr>
            <a:r>
              <a:rPr lang="nl-NL" dirty="0"/>
              <a:t>Wat zijn de overeenkomsten en wat zijn de verschillen?</a:t>
            </a:r>
          </a:p>
          <a:p>
            <a:pPr marL="285750" indent="-285750">
              <a:buFont typeface="Arial" panose="020B0604020202020204" pitchFamily="34" charset="0"/>
              <a:buChar char="•"/>
            </a:pPr>
            <a:r>
              <a:rPr lang="nl-NL" dirty="0"/>
              <a:t> Inventariseer op welke vlakken samenwerking met andere kerkverbanden gewenst/mogelijk is en hoe dit vormgegeven kan worden.</a:t>
            </a:r>
          </a:p>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5122" name="Picture 2" descr="City, Historic Center, Landshut, Architecture, Building">
            <a:extLst>
              <a:ext uri="{FF2B5EF4-FFF2-40B4-BE49-F238E27FC236}">
                <a16:creationId xmlns:a16="http://schemas.microsoft.com/office/drawing/2014/main" id="{CD75B560-B121-49E0-B212-C7AEA819A483}"/>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20072" t="2946" r="54200" b="-294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0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Apologetisch gesprek</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r>
              <a:rPr lang="nl-NL" dirty="0"/>
              <a:t>Voer in tweetallen een gesprek over waarom er verschillende kerken zijn.</a:t>
            </a:r>
          </a:p>
          <a:p>
            <a:pPr marL="285750" indent="-285750">
              <a:buFont typeface="Arial" panose="020B0604020202020204" pitchFamily="34" charset="0"/>
              <a:buChar char="•"/>
            </a:pPr>
            <a:r>
              <a:rPr lang="nl-NL" dirty="0"/>
              <a:t>De één gelooft niet: met zoveel kerken, die vaak ook nog ruzie maken, geloof ik niet dat er een God is.</a:t>
            </a:r>
          </a:p>
          <a:p>
            <a:pPr marL="285750" indent="-285750">
              <a:buFont typeface="Arial" panose="020B0604020202020204" pitchFamily="34" charset="0"/>
              <a:buChar char="•"/>
            </a:pPr>
            <a:r>
              <a:rPr lang="nl-NL" dirty="0"/>
              <a:t>De ander moet uitleggen en verdedigen hoe het kan, dat er zoveel kerken zijn.</a:t>
            </a:r>
          </a:p>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7170" name="Picture 2" descr="Feedback, Exchange Of Ideas, Debate, Discussion">
            <a:extLst>
              <a:ext uri="{FF2B5EF4-FFF2-40B4-BE49-F238E27FC236}">
                <a16:creationId xmlns:a16="http://schemas.microsoft.com/office/drawing/2014/main" id="{178BCF26-2386-4A94-A27D-E826CD38C24D}"/>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174" t="-66824" r="731" b="-18345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95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Bijbelteksten opzoeken</a:t>
            </a:r>
          </a:p>
        </p:txBody>
      </p:sp>
      <p:sp>
        <p:nvSpPr>
          <p:cNvPr id="4" name="Tijdelijke aanduiding voor tekst 3">
            <a:extLst>
              <a:ext uri="{FF2B5EF4-FFF2-40B4-BE49-F238E27FC236}">
                <a16:creationId xmlns:a16="http://schemas.microsoft.com/office/drawing/2014/main" id="{1048C50D-97B2-4D77-92F9-A59C3B37CD52}"/>
              </a:ext>
            </a:extLst>
          </p:cNvPr>
          <p:cNvSpPr>
            <a:spLocks noGrp="1"/>
          </p:cNvSpPr>
          <p:nvPr>
            <p:ph type="body" sz="quarter" idx="11"/>
          </p:nvPr>
        </p:nvSpPr>
        <p:spPr/>
        <p:txBody>
          <a:bodyPr/>
          <a:lstStyle/>
          <a:p>
            <a:r>
              <a:rPr lang="nl-NL" dirty="0"/>
              <a:t>Zoek 3 Bijbelteksten op die gaan over eenheid in de kerk.</a:t>
            </a:r>
          </a:p>
          <a:p>
            <a:r>
              <a:rPr lang="nl-NL" dirty="0"/>
              <a:t>Leg uit waarom deze tekst jou aanspreekt.</a:t>
            </a:r>
          </a:p>
          <a:p>
            <a:r>
              <a:rPr lang="nl-NL" dirty="0"/>
              <a:t> </a:t>
            </a:r>
          </a:p>
          <a:p>
            <a:r>
              <a:rPr lang="nl-NL" dirty="0"/>
              <a:t>Zoek in je Bijbel Handelingen 2 op.</a:t>
            </a:r>
          </a:p>
          <a:p>
            <a:pPr marL="285750" lvl="0" indent="-285750">
              <a:buFont typeface="Arial" panose="020B0604020202020204" pitchFamily="34" charset="0"/>
              <a:buChar char="•"/>
            </a:pPr>
            <a:r>
              <a:rPr lang="nl-NL" dirty="0"/>
              <a:t>Wat kenmerkte de eerste christengemeente? </a:t>
            </a:r>
          </a:p>
          <a:p>
            <a:pPr marL="285750" lvl="0" indent="-285750">
              <a:buFont typeface="Arial" panose="020B0604020202020204" pitchFamily="34" charset="0"/>
              <a:buChar char="•"/>
            </a:pPr>
            <a:r>
              <a:rPr lang="nl-NL" dirty="0"/>
              <a:t>Hoe functioneert dit in jouw gemeente? </a:t>
            </a:r>
          </a:p>
          <a:p>
            <a:pPr marL="285750" lvl="0" indent="-285750">
              <a:buFont typeface="Arial" panose="020B0604020202020204" pitchFamily="34" charset="0"/>
              <a:buChar char="•"/>
            </a:pPr>
            <a:r>
              <a:rPr lang="nl-NL" dirty="0"/>
              <a:t>Op welke manier kun jij zelf hieraan bijdragen?</a:t>
            </a:r>
          </a:p>
          <a:p>
            <a:endParaRPr lang="nl-NL" dirty="0"/>
          </a:p>
        </p:txBody>
      </p:sp>
      <p:sp>
        <p:nvSpPr>
          <p:cNvPr id="3" name="Tijdelijke aanduiding voor verticale tekst 2">
            <a:extLst>
              <a:ext uri="{FF2B5EF4-FFF2-40B4-BE49-F238E27FC236}">
                <a16:creationId xmlns:a16="http://schemas.microsoft.com/office/drawing/2014/main" id="{A566318D-28EF-4DEC-BB86-03E3B09295F6}"/>
              </a:ext>
            </a:extLst>
          </p:cNvPr>
          <p:cNvSpPr>
            <a:spLocks noGrp="1"/>
          </p:cNvSpPr>
          <p:nvPr>
            <p:ph type="body" orient="vert" sz="quarter" idx="10"/>
          </p:nvPr>
        </p:nvSpPr>
        <p:spPr/>
        <p:txBody>
          <a:bodyPr/>
          <a:lstStyle/>
          <a:p>
            <a:endParaRPr lang="nl-NL"/>
          </a:p>
        </p:txBody>
      </p:sp>
      <p:pic>
        <p:nvPicPr>
          <p:cNvPr id="8194" name="Picture 2" descr="People, Man, Office, Business, Religion, Bible, Church">
            <a:extLst>
              <a:ext uri="{FF2B5EF4-FFF2-40B4-BE49-F238E27FC236}">
                <a16:creationId xmlns:a16="http://schemas.microsoft.com/office/drawing/2014/main" id="{5F461B63-E863-4C90-B2A7-7091D3129E7F}"/>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34275" t="1145" r="10639" b="-1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8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21BF2-2BD1-44C3-BF25-533DC4C979CC}"/>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D17A283B-C7D9-4835-919B-69D718873785}"/>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947746EE-8B7F-4EB4-99D7-13C1709CFC01}"/>
              </a:ext>
            </a:extLst>
          </p:cNvPr>
          <p:cNvSpPr>
            <a:spLocks noGrp="1"/>
          </p:cNvSpPr>
          <p:nvPr>
            <p:ph type="body" sz="quarter" idx="13"/>
          </p:nvPr>
        </p:nvSpPr>
        <p:spPr/>
        <p:txBody>
          <a:bodyPr/>
          <a:lstStyle/>
          <a:p>
            <a:r>
              <a:rPr lang="nl-NL" dirty="0"/>
              <a:t>Psalm 60:1</a:t>
            </a:r>
          </a:p>
        </p:txBody>
      </p:sp>
      <p:sp>
        <p:nvSpPr>
          <p:cNvPr id="6" name="Tijdelijke aanduiding voor tekst 5">
            <a:extLst>
              <a:ext uri="{FF2B5EF4-FFF2-40B4-BE49-F238E27FC236}">
                <a16:creationId xmlns:a16="http://schemas.microsoft.com/office/drawing/2014/main" id="{E9084C7E-64F9-4575-B4FD-3B5BC1921C46}"/>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F32FAE45-5234-4D01-8853-DEB9E809ECAB}"/>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6BA7A59C-4AB9-456F-B1F1-FDF1415D2368}"/>
              </a:ext>
            </a:extLst>
          </p:cNvPr>
          <p:cNvSpPr>
            <a:spLocks noGrp="1"/>
          </p:cNvSpPr>
          <p:nvPr>
            <p:ph type="body" sz="quarter" idx="16"/>
          </p:nvPr>
        </p:nvSpPr>
        <p:spPr/>
        <p:txBody>
          <a:bodyPr/>
          <a:lstStyle/>
          <a:p>
            <a:r>
              <a:rPr lang="nl-NL" dirty="0"/>
              <a:t>1 Korinthe 3:1-23</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708BF62C-BD84-42A6-A877-9457A0EAD4E5}"/>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xfrm>
            <a:off x="6983413" y="190500"/>
            <a:ext cx="5014912" cy="6477000"/>
          </a:xfrm>
          <a:prstGeom prst="rect">
            <a:avLst/>
          </a:prstGeom>
          <a:effectLst/>
        </p:spPr>
      </p:pic>
    </p:spTree>
    <p:extLst>
      <p:ext uri="{BB962C8B-B14F-4D97-AF65-F5344CB8AC3E}">
        <p14:creationId xmlns:p14="http://schemas.microsoft.com/office/powerpoint/2010/main" val="286147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BB61B8C-2E32-4D5D-89EE-E739367D044F}"/>
              </a:ext>
            </a:extLst>
          </p:cNvPr>
          <p:cNvSpPr>
            <a:spLocks noGrp="1"/>
          </p:cNvSpPr>
          <p:nvPr>
            <p:ph type="title"/>
          </p:nvPr>
        </p:nvSpPr>
        <p:spPr/>
        <p:txBody>
          <a:bodyPr/>
          <a:lstStyle/>
          <a:p>
            <a:r>
              <a:rPr lang="nl-NL" dirty="0"/>
              <a:t>Bijbelstudie</a:t>
            </a:r>
          </a:p>
        </p:txBody>
      </p:sp>
      <p:sp>
        <p:nvSpPr>
          <p:cNvPr id="10" name="Tijdelijke aanduiding voor tekst 9">
            <a:extLst>
              <a:ext uri="{FF2B5EF4-FFF2-40B4-BE49-F238E27FC236}">
                <a16:creationId xmlns:a16="http://schemas.microsoft.com/office/drawing/2014/main" id="{F23174EF-A8E5-4374-9658-7D345331021E}"/>
              </a:ext>
            </a:extLst>
          </p:cNvPr>
          <p:cNvSpPr>
            <a:spLocks noGrp="1"/>
          </p:cNvSpPr>
          <p:nvPr>
            <p:ph type="body" sz="quarter" idx="11"/>
          </p:nvPr>
        </p:nvSpPr>
        <p:spPr/>
        <p:txBody>
          <a:bodyPr/>
          <a:lstStyle/>
          <a:p>
            <a:r>
              <a:rPr lang="nl-NL" dirty="0"/>
              <a:t>Bespreek de vragen bij het Bijbelgedeelte op blz. 53</a:t>
            </a:r>
          </a:p>
        </p:txBody>
      </p:sp>
      <p:pic>
        <p:nvPicPr>
          <p:cNvPr id="13" name="Tijdelijke aanduiding voor inhoud 5" descr="Afbeelding met binnen&#10;&#10;Beschrijving is gegenereerd met zeer hoge betrouwbaarheid">
            <a:extLst>
              <a:ext uri="{FF2B5EF4-FFF2-40B4-BE49-F238E27FC236}">
                <a16:creationId xmlns:a16="http://schemas.microsoft.com/office/drawing/2014/main" id="{5FC66429-015C-42F9-BA9D-197BFBECD2D0}"/>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5010" r="5010"/>
          <a:stretch/>
        </p:blipFill>
        <p:spPr>
          <a:xfrm>
            <a:off x="6983413" y="190500"/>
            <a:ext cx="5014912" cy="3132138"/>
          </a:xfrm>
          <a:prstGeom prst="rect">
            <a:avLst/>
          </a:prstGeom>
          <a:effectLst/>
        </p:spPr>
      </p:pic>
      <p:pic>
        <p:nvPicPr>
          <p:cNvPr id="14" name="Tijdelijke aanduiding voor inhoud 7" descr="Afbeelding met vloer, tafel, binnen, persoon&#10;&#10;Beschrijving is gegenereerd met zeer hoge betrouwbaarheid">
            <a:extLst>
              <a:ext uri="{FF2B5EF4-FFF2-40B4-BE49-F238E27FC236}">
                <a16:creationId xmlns:a16="http://schemas.microsoft.com/office/drawing/2014/main" id="{17066F97-B589-40E6-A361-DA4F5DF7EFC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158" b="3158"/>
          <a:stretch/>
        </p:blipFill>
        <p:spPr>
          <a:xfrm>
            <a:off x="6983413" y="3535363"/>
            <a:ext cx="5014912" cy="3132137"/>
          </a:xfrm>
          <a:prstGeom prst="rect">
            <a:avLst/>
          </a:prstGeom>
          <a:effectLst/>
        </p:spPr>
      </p:pic>
    </p:spTree>
    <p:extLst>
      <p:ext uri="{BB962C8B-B14F-4D97-AF65-F5344CB8AC3E}">
        <p14:creationId xmlns:p14="http://schemas.microsoft.com/office/powerpoint/2010/main" val="369220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E05D46A-2D91-4315-B0C1-791A75AF3F50}"/>
              </a:ext>
            </a:extLst>
          </p:cNvPr>
          <p:cNvSpPr>
            <a:spLocks noGrp="1"/>
          </p:cNvSpPr>
          <p:nvPr>
            <p:ph type="title"/>
          </p:nvPr>
        </p:nvSpPr>
        <p:spPr/>
        <p:txBody>
          <a:bodyPr/>
          <a:lstStyle/>
          <a:p>
            <a:r>
              <a:rPr lang="nl-NL" dirty="0"/>
              <a:t>Binnenkomer</a:t>
            </a:r>
          </a:p>
        </p:txBody>
      </p:sp>
      <p:sp>
        <p:nvSpPr>
          <p:cNvPr id="10" name="Tijdelijke aanduiding voor tekst 9">
            <a:extLst>
              <a:ext uri="{FF2B5EF4-FFF2-40B4-BE49-F238E27FC236}">
                <a16:creationId xmlns:a16="http://schemas.microsoft.com/office/drawing/2014/main" id="{56D57D1E-16E0-42E5-B6AC-DD5AA9CDB4F5}"/>
              </a:ext>
            </a:extLst>
          </p:cNvPr>
          <p:cNvSpPr>
            <a:spLocks noGrp="1"/>
          </p:cNvSpPr>
          <p:nvPr>
            <p:ph type="body" sz="quarter" idx="11"/>
          </p:nvPr>
        </p:nvSpPr>
        <p:spPr/>
        <p:txBody>
          <a:bodyPr/>
          <a:lstStyle/>
          <a:p>
            <a:r>
              <a:rPr lang="nl-NL" dirty="0"/>
              <a:t>Bespreek de binnenkomer op blz. 53</a:t>
            </a:r>
          </a:p>
        </p:txBody>
      </p:sp>
      <p:pic>
        <p:nvPicPr>
          <p:cNvPr id="1026" name="Picture 2" descr="God, Religion, Cross, Christianity, Religious">
            <a:extLst>
              <a:ext uri="{FF2B5EF4-FFF2-40B4-BE49-F238E27FC236}">
                <a16:creationId xmlns:a16="http://schemas.microsoft.com/office/drawing/2014/main" id="{AE8702BA-5F72-41CF-BED9-E4C674FF9643}"/>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14328" r="3405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7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142857B-8345-4A20-B11B-7B5FDF26CC5E}"/>
              </a:ext>
            </a:extLst>
          </p:cNvPr>
          <p:cNvSpPr>
            <a:spLocks noGrp="1"/>
          </p:cNvSpPr>
          <p:nvPr>
            <p:ph type="title"/>
          </p:nvPr>
        </p:nvSpPr>
        <p:spPr/>
        <p:txBody>
          <a:bodyPr/>
          <a:lstStyle/>
          <a:p>
            <a:r>
              <a:rPr lang="nl-NL" dirty="0"/>
              <a:t>Doelen</a:t>
            </a:r>
          </a:p>
        </p:txBody>
      </p:sp>
      <p:sp>
        <p:nvSpPr>
          <p:cNvPr id="10" name="Tijdelijke aanduiding voor tekst 9">
            <a:extLst>
              <a:ext uri="{FF2B5EF4-FFF2-40B4-BE49-F238E27FC236}">
                <a16:creationId xmlns:a16="http://schemas.microsoft.com/office/drawing/2014/main" id="{99898972-796E-4276-A418-F5692D42F435}"/>
              </a:ext>
            </a:extLst>
          </p:cNvPr>
          <p:cNvSpPr>
            <a:spLocks noGrp="1"/>
          </p:cNvSpPr>
          <p:nvPr>
            <p:ph type="body" sz="quarter" idx="11"/>
          </p:nvPr>
        </p:nvSpPr>
        <p:spPr/>
        <p:txBody>
          <a:bodyPr/>
          <a:lstStyle/>
          <a:p>
            <a:r>
              <a:rPr lang="nl-NL" dirty="0"/>
              <a:t>Ik </a:t>
            </a:r>
            <a:r>
              <a:rPr lang="nl-NL" i="1" dirty="0"/>
              <a:t>ken </a:t>
            </a:r>
            <a:r>
              <a:rPr lang="nl-NL" dirty="0"/>
              <a:t>de wortels van de Hersteld Hervormde Kerk en de redenen voor de grondlegging ervan. </a:t>
            </a:r>
          </a:p>
        </p:txBody>
      </p:sp>
      <p:sp>
        <p:nvSpPr>
          <p:cNvPr id="11" name="Tijdelijke aanduiding voor tekst 10">
            <a:extLst>
              <a:ext uri="{FF2B5EF4-FFF2-40B4-BE49-F238E27FC236}">
                <a16:creationId xmlns:a16="http://schemas.microsoft.com/office/drawing/2014/main" id="{408A46FE-5EEF-41CD-806C-AC2CD8A1D3A1}"/>
              </a:ext>
            </a:extLst>
          </p:cNvPr>
          <p:cNvSpPr>
            <a:spLocks noGrp="1"/>
          </p:cNvSpPr>
          <p:nvPr>
            <p:ph type="body" sz="quarter" idx="12"/>
          </p:nvPr>
        </p:nvSpPr>
        <p:spPr/>
        <p:txBody>
          <a:bodyPr/>
          <a:lstStyle/>
          <a:p>
            <a:r>
              <a:rPr lang="nl-NL" dirty="0"/>
              <a:t>Ik </a:t>
            </a:r>
            <a:r>
              <a:rPr lang="nl-NL" i="1" dirty="0"/>
              <a:t>besef </a:t>
            </a:r>
            <a:r>
              <a:rPr lang="nl-NL" dirty="0"/>
              <a:t>dat de kerkelijke verdeeldheid een scheur betekent in het lichaam van Christus. Daarnaast besef ik dat het niet gaat om de dominee of de naam op de kerkdeur, maar dat het er uiteindelijk om gaat of ik van Christus ben.</a:t>
            </a:r>
          </a:p>
        </p:txBody>
      </p:sp>
      <p:sp>
        <p:nvSpPr>
          <p:cNvPr id="12" name="Tijdelijke aanduiding voor tekst 11">
            <a:extLst>
              <a:ext uri="{FF2B5EF4-FFF2-40B4-BE49-F238E27FC236}">
                <a16:creationId xmlns:a16="http://schemas.microsoft.com/office/drawing/2014/main" id="{63884E0B-BEA2-4D3F-8D51-B239E6E9A768}"/>
              </a:ext>
            </a:extLst>
          </p:cNvPr>
          <p:cNvSpPr>
            <a:spLocks noGrp="1"/>
          </p:cNvSpPr>
          <p:nvPr>
            <p:ph type="body" sz="quarter" idx="13"/>
          </p:nvPr>
        </p:nvSpPr>
        <p:spPr/>
        <p:txBody>
          <a:bodyPr/>
          <a:lstStyle/>
          <a:p>
            <a:r>
              <a:rPr lang="nl-NL" dirty="0"/>
              <a:t>Ik </a:t>
            </a:r>
            <a:r>
              <a:rPr lang="nl-NL" i="1" dirty="0"/>
              <a:t>kan</a:t>
            </a:r>
            <a:r>
              <a:rPr lang="nl-NL" dirty="0"/>
              <a:t> tegenover onkerkelijken uitleggen waarom er zoveel kerken in Nederland zijn.</a:t>
            </a:r>
          </a:p>
        </p:txBody>
      </p:sp>
      <p:sp>
        <p:nvSpPr>
          <p:cNvPr id="13" name="Tijdelijke aanduiding voor tekst 12">
            <a:extLst>
              <a:ext uri="{FF2B5EF4-FFF2-40B4-BE49-F238E27FC236}">
                <a16:creationId xmlns:a16="http://schemas.microsoft.com/office/drawing/2014/main" id="{05F5BC24-883F-433E-A27C-34B2FE47B4E3}"/>
              </a:ext>
            </a:extLst>
          </p:cNvPr>
          <p:cNvSpPr>
            <a:spLocks noGrp="1"/>
          </p:cNvSpPr>
          <p:nvPr>
            <p:ph type="body" sz="quarter" idx="14"/>
          </p:nvPr>
        </p:nvSpPr>
        <p:spPr/>
        <p:txBody>
          <a:bodyPr/>
          <a:lstStyle/>
          <a:p>
            <a:r>
              <a:rPr lang="nl-NL" dirty="0"/>
              <a:t>Hoofd - weten</a:t>
            </a:r>
          </a:p>
        </p:txBody>
      </p:sp>
      <p:sp>
        <p:nvSpPr>
          <p:cNvPr id="14" name="Tijdelijke aanduiding voor tekst 13">
            <a:extLst>
              <a:ext uri="{FF2B5EF4-FFF2-40B4-BE49-F238E27FC236}">
                <a16:creationId xmlns:a16="http://schemas.microsoft.com/office/drawing/2014/main" id="{39781C1C-B34B-4D12-BF86-20D46752E83C}"/>
              </a:ext>
            </a:extLst>
          </p:cNvPr>
          <p:cNvSpPr>
            <a:spLocks noGrp="1"/>
          </p:cNvSpPr>
          <p:nvPr>
            <p:ph type="body" sz="quarter" idx="15"/>
          </p:nvPr>
        </p:nvSpPr>
        <p:spPr/>
        <p:txBody>
          <a:bodyPr/>
          <a:lstStyle/>
          <a:p>
            <a:r>
              <a:rPr lang="nl-NL" dirty="0"/>
              <a:t>Hart - beseffen</a:t>
            </a:r>
          </a:p>
        </p:txBody>
      </p:sp>
      <p:sp>
        <p:nvSpPr>
          <p:cNvPr id="15" name="Tijdelijke aanduiding voor tekst 14">
            <a:extLst>
              <a:ext uri="{FF2B5EF4-FFF2-40B4-BE49-F238E27FC236}">
                <a16:creationId xmlns:a16="http://schemas.microsoft.com/office/drawing/2014/main" id="{F811D642-4161-4FA9-B8C5-0762F72CECC4}"/>
              </a:ext>
            </a:extLst>
          </p:cNvPr>
          <p:cNvSpPr>
            <a:spLocks noGrp="1"/>
          </p:cNvSpPr>
          <p:nvPr>
            <p:ph type="body" sz="quarter" idx="16"/>
          </p:nvPr>
        </p:nvSpPr>
        <p:spPr/>
        <p:txBody>
          <a:bodyPr/>
          <a:lstStyle/>
          <a:p>
            <a:r>
              <a:rPr lang="nl-NL" dirty="0"/>
              <a:t>Handen - kunnen</a:t>
            </a:r>
          </a:p>
        </p:txBody>
      </p:sp>
    </p:spTree>
    <p:extLst>
      <p:ext uri="{BB962C8B-B14F-4D97-AF65-F5344CB8AC3E}">
        <p14:creationId xmlns:p14="http://schemas.microsoft.com/office/powerpoint/2010/main" val="38268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De Hervormde Kerk </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54.</a:t>
            </a:r>
          </a:p>
          <a:p>
            <a:pPr marL="285750" indent="-285750">
              <a:buFont typeface="Arial" panose="020B0604020202020204" pitchFamily="34" charset="0"/>
              <a:buChar char="•"/>
            </a:pPr>
            <a:r>
              <a:rPr lang="nl-NL" dirty="0"/>
              <a:t>Hoeveel gereformeerde kerken waren er in de tijd van de Reformatie in Nederland?</a:t>
            </a:r>
          </a:p>
          <a:p>
            <a:pPr marL="285750" indent="-285750">
              <a:buFont typeface="Arial" panose="020B0604020202020204" pitchFamily="34" charset="0"/>
              <a:buChar char="•"/>
            </a:pPr>
            <a:r>
              <a:rPr lang="nl-NL" dirty="0"/>
              <a:t>Hoe heette de Hervormde Kerk eerst?</a:t>
            </a:r>
          </a:p>
          <a:p>
            <a:pPr marL="285750" indent="-285750">
              <a:buFont typeface="Arial" panose="020B0604020202020204" pitchFamily="34" charset="0"/>
              <a:buChar char="•"/>
            </a:pPr>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2050" name="Picture 2" descr="Facade, Mural, Art, Luther, Luther Was Here">
            <a:extLst>
              <a:ext uri="{FF2B5EF4-FFF2-40B4-BE49-F238E27FC236}">
                <a16:creationId xmlns:a16="http://schemas.microsoft.com/office/drawing/2014/main" id="{A5A6AB5A-64FE-4467-9FEC-A93AD1615B69}"/>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4693" t="2946" r="43689" b="-294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lstStyle/>
          <a:p>
            <a:r>
              <a:rPr lang="nl-NL" dirty="0"/>
              <a:t>De Afscheiding</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54.</a:t>
            </a:r>
          </a:p>
          <a:p>
            <a:pPr marL="285750" indent="-285750">
              <a:buFont typeface="Arial" panose="020B0604020202020204" pitchFamily="34" charset="0"/>
              <a:buChar char="•"/>
            </a:pPr>
            <a:r>
              <a:rPr lang="nl-NL" dirty="0"/>
              <a:t>Wanneer was de Afscheiding?</a:t>
            </a:r>
          </a:p>
          <a:p>
            <a:pPr marL="285750" indent="-285750">
              <a:buFont typeface="Arial" panose="020B0604020202020204" pitchFamily="34" charset="0"/>
              <a:buChar char="•"/>
            </a:pPr>
            <a:r>
              <a:rPr lang="nl-NL" dirty="0"/>
              <a:t>Welke kerken zijn er uit de Afscheiding ontstaan?</a:t>
            </a:r>
          </a:p>
          <a:p>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2" name="Tijdelijke aanduiding voor afbeelding 1">
            <a:extLst>
              <a:ext uri="{FF2B5EF4-FFF2-40B4-BE49-F238E27FC236}">
                <a16:creationId xmlns:a16="http://schemas.microsoft.com/office/drawing/2014/main" id="{A3B037F6-E3E7-4538-B105-A60D5884C554}"/>
              </a:ext>
            </a:extLst>
          </p:cNvPr>
          <p:cNvPicPr>
            <a:picLocks noGrp="1" noChangeAspect="1"/>
          </p:cNvPicPr>
          <p:nvPr>
            <p:ph type="pic" sz="quarter" idx="12"/>
          </p:nvPr>
        </p:nvPicPr>
        <p:blipFill>
          <a:blip r:embed="rId2"/>
          <a:srcRect l="15883" r="15883"/>
          <a:stretch>
            <a:fillRect/>
          </a:stretch>
        </p:blipFill>
        <p:spPr>
          <a:prstGeom prst="rect">
            <a:avLst/>
          </a:prstGeom>
        </p:spPr>
      </p:pic>
    </p:spTree>
    <p:extLst>
      <p:ext uri="{BB962C8B-B14F-4D97-AF65-F5344CB8AC3E}">
        <p14:creationId xmlns:p14="http://schemas.microsoft.com/office/powerpoint/2010/main" val="45949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De Doleantie </a:t>
            </a:r>
            <a:br>
              <a:rPr lang="nl-NL" dirty="0"/>
            </a:br>
            <a:endParaRPr lang="nl-NL" dirty="0"/>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54.</a:t>
            </a:r>
          </a:p>
          <a:p>
            <a:pPr marL="285750" indent="-285750">
              <a:buFont typeface="Arial" panose="020B0604020202020204" pitchFamily="34" charset="0"/>
              <a:buChar char="•"/>
            </a:pPr>
            <a:r>
              <a:rPr lang="nl-NL" dirty="0"/>
              <a:t>Wanneer vond de Doleantie plaats?</a:t>
            </a:r>
          </a:p>
          <a:p>
            <a:pPr marL="285750" indent="-285750">
              <a:buFont typeface="Arial" panose="020B0604020202020204" pitchFamily="34" charset="0"/>
              <a:buChar char="•"/>
            </a:pPr>
            <a:r>
              <a:rPr lang="nl-NL" dirty="0"/>
              <a:t>Welke kerken zijn er uit de Doleantie ontstaan?</a:t>
            </a:r>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2" name="Tijdelijke aanduiding voor afbeelding 1">
            <a:extLst>
              <a:ext uri="{FF2B5EF4-FFF2-40B4-BE49-F238E27FC236}">
                <a16:creationId xmlns:a16="http://schemas.microsoft.com/office/drawing/2014/main" id="{A3409260-2293-4FC0-806A-9E2A2D6FB633}"/>
              </a:ext>
            </a:extLst>
          </p:cNvPr>
          <p:cNvPicPr>
            <a:picLocks noGrp="1" noChangeAspect="1"/>
          </p:cNvPicPr>
          <p:nvPr>
            <p:ph type="pic" sz="quarter" idx="12"/>
          </p:nvPr>
        </p:nvPicPr>
        <p:blipFill rotWithShape="1">
          <a:blip r:embed="rId2"/>
          <a:srcRect l="36524" t="-29" b="29"/>
          <a:stretch/>
        </p:blipFill>
        <p:spPr>
          <a:xfrm>
            <a:off x="6984000" y="190800"/>
            <a:ext cx="5014800" cy="6476400"/>
          </a:xfrm>
          <a:prstGeom prst="rect">
            <a:avLst/>
          </a:prstGeom>
        </p:spPr>
      </p:pic>
    </p:spTree>
    <p:extLst>
      <p:ext uri="{BB962C8B-B14F-4D97-AF65-F5344CB8AC3E}">
        <p14:creationId xmlns:p14="http://schemas.microsoft.com/office/powerpoint/2010/main" val="132813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A69B8CAE-770A-4C58-92C7-D9475330D4F1}"/>
              </a:ext>
            </a:extLst>
          </p:cNvPr>
          <p:cNvSpPr>
            <a:spLocks noGrp="1"/>
          </p:cNvSpPr>
          <p:nvPr>
            <p:ph type="title"/>
          </p:nvPr>
        </p:nvSpPr>
        <p:spPr/>
        <p:txBody>
          <a:bodyPr>
            <a:normAutofit fontScale="90000"/>
          </a:bodyPr>
          <a:lstStyle/>
          <a:p>
            <a:r>
              <a:rPr lang="nl-NL" dirty="0"/>
              <a:t>Het Samen op Weg-proces</a:t>
            </a:r>
          </a:p>
        </p:txBody>
      </p:sp>
      <p:sp>
        <p:nvSpPr>
          <p:cNvPr id="11" name="Tijdelijke aanduiding voor tekst 10">
            <a:extLst>
              <a:ext uri="{FF2B5EF4-FFF2-40B4-BE49-F238E27FC236}">
                <a16:creationId xmlns:a16="http://schemas.microsoft.com/office/drawing/2014/main" id="{06D258A4-7605-4943-9AF6-521350406AF7}"/>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Lees het stukje op blz. 54.</a:t>
            </a:r>
          </a:p>
          <a:p>
            <a:pPr marL="285750" indent="-285750">
              <a:buFont typeface="Arial" panose="020B0604020202020204" pitchFamily="34" charset="0"/>
              <a:buChar char="•"/>
            </a:pPr>
            <a:r>
              <a:rPr lang="nl-NL" dirty="0"/>
              <a:t>Wanneer is het </a:t>
            </a:r>
            <a:r>
              <a:rPr lang="nl-NL" i="1" dirty="0"/>
              <a:t>Samen op Weg</a:t>
            </a:r>
            <a:r>
              <a:rPr lang="nl-NL" dirty="0"/>
              <a:t> proces begonnen?</a:t>
            </a:r>
          </a:p>
          <a:p>
            <a:pPr marL="285750" indent="-285750">
              <a:buFont typeface="Arial" panose="020B0604020202020204" pitchFamily="34" charset="0"/>
              <a:buChar char="•"/>
            </a:pPr>
            <a:r>
              <a:rPr lang="nl-NL" dirty="0"/>
              <a:t>Welke kerken zijn er in de PKN opgegaan?</a:t>
            </a:r>
          </a:p>
          <a:p>
            <a:endParaRPr lang="nl-NL" dirty="0"/>
          </a:p>
        </p:txBody>
      </p:sp>
      <p:sp>
        <p:nvSpPr>
          <p:cNvPr id="10" name="Tijdelijke aanduiding voor verticale tekst 9">
            <a:extLst>
              <a:ext uri="{FF2B5EF4-FFF2-40B4-BE49-F238E27FC236}">
                <a16:creationId xmlns:a16="http://schemas.microsoft.com/office/drawing/2014/main" id="{9E4AEB55-2B17-46D6-B2F9-3B5A21C62AA7}"/>
              </a:ext>
            </a:extLst>
          </p:cNvPr>
          <p:cNvSpPr>
            <a:spLocks noGrp="1"/>
          </p:cNvSpPr>
          <p:nvPr>
            <p:ph type="body" orient="vert" sz="quarter" idx="10"/>
          </p:nvPr>
        </p:nvSpPr>
        <p:spPr/>
        <p:txBody>
          <a:bodyPr/>
          <a:lstStyle/>
          <a:p>
            <a:endParaRPr lang="nl-NL"/>
          </a:p>
        </p:txBody>
      </p:sp>
      <p:pic>
        <p:nvPicPr>
          <p:cNvPr id="3074" name="Picture 2" descr="Afbeeldingsresultaat voor Samen op Weg-proces">
            <a:extLst>
              <a:ext uri="{FF2B5EF4-FFF2-40B4-BE49-F238E27FC236}">
                <a16:creationId xmlns:a16="http://schemas.microsoft.com/office/drawing/2014/main" id="{E1BDCD35-63C5-4FE4-90F2-5E5A945639DD}"/>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11984" r="8105" b="-2749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22964"/>
      </p:ext>
    </p:extLst>
  </p:cSld>
  <p:clrMapOvr>
    <a:masterClrMapping/>
  </p:clrMapOvr>
</p:sld>
</file>

<file path=ppt/theme/theme1.xml><?xml version="1.0" encoding="utf-8"?>
<a:theme xmlns:a="http://schemas.openxmlformats.org/drawingml/2006/main" name="Leer Mij 18plus">
  <a:themeElements>
    <a:clrScheme name="Leer mij - 18plus">
      <a:dk1>
        <a:srgbClr val="CB094B"/>
      </a:dk1>
      <a:lt1>
        <a:srgbClr val="FFFFFF"/>
      </a:lt1>
      <a:dk2>
        <a:srgbClr val="DFDB2C"/>
      </a:dk2>
      <a:lt2>
        <a:srgbClr val="E7E6E6"/>
      </a:lt2>
      <a:accent1>
        <a:srgbClr val="4472C4"/>
      </a:accent1>
      <a:accent2>
        <a:srgbClr val="ED7D31"/>
      </a:accent2>
      <a:accent3>
        <a:srgbClr val="A5A5A5"/>
      </a:accent3>
      <a:accent4>
        <a:srgbClr val="FFC000"/>
      </a:accent4>
      <a:accent5>
        <a:srgbClr val="5B9BD5"/>
      </a:accent5>
      <a:accent6>
        <a:srgbClr val="DFDB2C"/>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presentatie-18plus-sjab" id="{4BB35A61-6A7C-4DC8-83ED-E5AA1DBEFBAF}" vid="{16AA78EF-D829-494D-BDD3-3F58760D068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LeerMij-catechesatiemethode-HHJO-18plus</Template>
  <TotalTime>81</TotalTime>
  <Words>499</Words>
  <Application>Microsoft Office PowerPoint</Application>
  <PresentationFormat>Breedbeeld</PresentationFormat>
  <Paragraphs>69</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ITC Officina Serif Std Book</vt:lpstr>
      <vt:lpstr>Segoe UI</vt:lpstr>
      <vt:lpstr>Leer Mij 18plus</vt:lpstr>
      <vt:lpstr>De Kerk</vt:lpstr>
      <vt:lpstr>Opening</vt:lpstr>
      <vt:lpstr>Bijbelstudie</vt:lpstr>
      <vt:lpstr>Binnenkomer</vt:lpstr>
      <vt:lpstr>Doelen</vt:lpstr>
      <vt:lpstr>De Hervormde Kerk </vt:lpstr>
      <vt:lpstr>De Afscheiding</vt:lpstr>
      <vt:lpstr>De Doleantie  </vt:lpstr>
      <vt:lpstr>Het Samen op Weg-proces</vt:lpstr>
      <vt:lpstr>De Hersteld Hervormde Kerk </vt:lpstr>
      <vt:lpstr>Verwerkingsvragen</vt:lpstr>
      <vt:lpstr>Samenvatting</vt:lpstr>
      <vt:lpstr>Huiswerk volgende keer</vt:lpstr>
      <vt:lpstr>Waarom Hersteld Hervormd?</vt:lpstr>
      <vt:lpstr>Kerken op het dorp of in de stad</vt:lpstr>
      <vt:lpstr>Apologetisch gesprek</vt:lpstr>
      <vt:lpstr>Bijbelteksten opzoeken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 Lagendijk</dc:creator>
  <cp:lastModifiedBy>S.T. Lagendijk</cp:lastModifiedBy>
  <cp:revision>38</cp:revision>
  <dcterms:created xsi:type="dcterms:W3CDTF">2019-09-18T09:58:23Z</dcterms:created>
  <dcterms:modified xsi:type="dcterms:W3CDTF">2019-10-28T18:01:12Z</dcterms:modified>
</cp:coreProperties>
</file>