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Afbeelding 27">
            <a:extLst>
              <a:ext uri="{FF2B5EF4-FFF2-40B4-BE49-F238E27FC236}">
                <a16:creationId xmlns:a16="http://schemas.microsoft.com/office/drawing/2014/main" id="{B1A76B52-24C2-49CD-9157-546B24782E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27"/>
          <a:stretch/>
        </p:blipFill>
        <p:spPr>
          <a:xfrm>
            <a:off x="0" y="4161918"/>
            <a:ext cx="12192000" cy="2696082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844DDE9-BBD9-4671-91DA-DAC7F9803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525" y="4989421"/>
            <a:ext cx="1353097" cy="1271911"/>
          </a:xfrm>
          <a:prstGeom prst="rect">
            <a:avLst/>
          </a:prstGeom>
        </p:spPr>
      </p:pic>
      <p:sp>
        <p:nvSpPr>
          <p:cNvPr id="22" name="Titel 21">
            <a:extLst>
              <a:ext uri="{FF2B5EF4-FFF2-40B4-BE49-F238E27FC236}">
                <a16:creationId xmlns:a16="http://schemas.microsoft.com/office/drawing/2014/main" id="{60E32DFE-9064-493D-97F8-E6D6563E8B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6750" y="4886857"/>
            <a:ext cx="7562850" cy="74768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FFE64430-ADF7-4526-A836-5EA06A00D1E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66749" y="5711640"/>
            <a:ext cx="7562849" cy="498475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9342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49B94D-4CFE-4AE6-932B-133E4C422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31" y="1785668"/>
            <a:ext cx="11516264" cy="4908430"/>
          </a:xfr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19897FA9-1221-45DF-BB5F-D24FF0321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68" y="1070992"/>
            <a:ext cx="11516264" cy="576653"/>
          </a:xfrm>
        </p:spPr>
        <p:txBody>
          <a:bodyPr>
            <a:normAutofit/>
          </a:bodyPr>
          <a:lstStyle>
            <a:lvl1pPr>
              <a:defRPr sz="3800">
                <a:latin typeface="Advent Pro Light" panose="02000506040000020004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060F1A13-707C-4739-AF9C-6E1078B6960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6431" y="715868"/>
            <a:ext cx="1838116" cy="3378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  <a:latin typeface="Advent Pro Light" panose="02000506040000020004" pitchFamily="2" charset="0"/>
              </a:defRPr>
            </a:lvl1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21079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3E145-ABD7-41A7-B183-FE2754737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04EB40-0811-42F8-9E43-5E73391CE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915F35-8C0F-41D4-8293-22BF6053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02BC-B0BE-43B3-A318-476101D0C8EC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E3182B-848F-4168-959E-F8233344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A6135D-74BB-455C-903B-CAD9718D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233D-4970-41B4-8BD8-873C428E66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80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823F6-1E8E-4401-A0FA-5904BFE9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9BD668-3C10-493E-A7FF-C7CAD094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7A0746-BDE1-48BF-AEB3-3D8196BA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6F6A-C9B8-4740-A745-D4CCD2A67A4F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595BB4-F57E-4E89-84FC-9E9C4E73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25D94D-C429-43F4-97DA-8AC6F4B2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A415-B85A-4505-BC91-F86908D83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80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C2FA724-1934-461C-A0DA-EB7A77AA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68" y="1070992"/>
            <a:ext cx="11516264" cy="747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6C7C81-FD4A-4A15-B80E-7C74F5C39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6431" y="2001328"/>
            <a:ext cx="11516264" cy="4295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355350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ller Light" panose="02000503000000020004" pitchFamily="2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ller Light" panose="02000503000000020004" pitchFamily="2" charset="0"/>
        <a:buChar char="›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ller Light" panose="02000503000000020004" pitchFamily="2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Gerelateerde afbeelding">
            <a:extLst>
              <a:ext uri="{FF2B5EF4-FFF2-40B4-BE49-F238E27FC236}">
                <a16:creationId xmlns:a16="http://schemas.microsoft.com/office/drawing/2014/main" id="{4F6B5EC4-5FF4-4BA4-B7B8-6E1B017E110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t="25610" r="-112" b="11124"/>
          <a:stretch/>
        </p:blipFill>
        <p:spPr bwMode="auto">
          <a:xfrm>
            <a:off x="-1" y="-36141"/>
            <a:ext cx="12298784" cy="58273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4F6540A-47B6-4A4A-BC12-3ADA113D7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2323"/>
            <a:ext cx="12298782" cy="358851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C4D2FD6-B2CF-4394-ADFD-4B6416FCB660}"/>
              </a:ext>
            </a:extLst>
          </p:cNvPr>
          <p:cNvSpPr txBox="1"/>
          <p:nvPr/>
        </p:nvSpPr>
        <p:spPr>
          <a:xfrm>
            <a:off x="351889" y="5696943"/>
            <a:ext cx="9321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chemeClr val="accent4"/>
                </a:solidFill>
                <a:latin typeface="+mj-lt"/>
              </a:rPr>
              <a:t>Geven in liefde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1D0FF49-D55C-4F4C-BFAF-4596041AC3FA}"/>
              </a:ext>
            </a:extLst>
          </p:cNvPr>
          <p:cNvSpPr txBox="1"/>
          <p:nvPr/>
        </p:nvSpPr>
        <p:spPr>
          <a:xfrm>
            <a:off x="351889" y="5299821"/>
            <a:ext cx="637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5"/>
                </a:solidFill>
                <a:latin typeface="Advent Pro Light" panose="02000506040000020004" pitchFamily="2" charset="0"/>
              </a:rPr>
              <a:t>Bijbelstudie 16- | Wie goed doet, goed ontmoet</a:t>
            </a:r>
          </a:p>
        </p:txBody>
      </p:sp>
      <p:pic>
        <p:nvPicPr>
          <p:cNvPr id="11" name="Afbeelding 10" descr="Afbeelding met teken&#10;&#10;Automatisch gegenereerde beschrijving">
            <a:extLst>
              <a:ext uri="{FF2B5EF4-FFF2-40B4-BE49-F238E27FC236}">
                <a16:creationId xmlns:a16="http://schemas.microsoft.com/office/drawing/2014/main" id="{A5769210-2E13-4D61-87CB-91173E617C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579" y="5288837"/>
            <a:ext cx="1118966" cy="105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Bijbelstudieopdracht 3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574765" y="1426771"/>
            <a:ext cx="10786426" cy="494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6 vers 1 tot 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Aan welke ‘voorwaarden’ moeten deze zeven mannen voldoen?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Welke naam krijgt de functie van deze zeven mannen?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Wie van de zeven mannen herken je? Waar ken je hen/hun naam van?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Welke taken blijven er over voor de apostelen?</a:t>
            </a:r>
          </a:p>
          <a:p>
            <a:endParaRPr lang="nl-NL" sz="2400" dirty="0">
              <a:latin typeface="Advent Pro Light" panose="02000506040000020004" pitchFamily="2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0C81DA8-FE76-4D6A-8EB8-0B58C9742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49774"/>
              </p:ext>
            </p:extLst>
          </p:nvPr>
        </p:nvGraphicFramePr>
        <p:xfrm>
          <a:off x="569684" y="2001838"/>
          <a:ext cx="10796588" cy="2446458"/>
        </p:xfrm>
        <a:graphic>
          <a:graphicData uri="http://schemas.openxmlformats.org/drawingml/2006/table">
            <a:tbl>
              <a:tblPr/>
              <a:tblGrid>
                <a:gridCol w="10796588">
                  <a:extLst>
                    <a:ext uri="{9D8B030D-6E8A-4147-A177-3AD203B41FA5}">
                      <a16:colId xmlns:a16="http://schemas.microsoft.com/office/drawing/2014/main" val="3052823024"/>
                    </a:ext>
                  </a:extLst>
                </a:gridCol>
              </a:tblGrid>
              <a:tr h="432627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1 EN in dezelve dagen, als de discipelen vermenigvuldigden, ontstond een murmurering der Grieksen tegen de Hebreeën, omdat hun weduwen in de dagelijkse bediening verzuimd werden.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81051"/>
                  </a:ext>
                </a:extLst>
              </a:tr>
              <a:tr h="332790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2 En de twaalve riepen de menigte der discipelen tot zich, en zeiden: Het is niet behoorlijk dat wij het Woord Gods nalaten en de tafelen dienen.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369007"/>
                  </a:ext>
                </a:extLst>
              </a:tr>
              <a:tr h="332790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3 Ziet dan om, broeders, naar zeven mannen uit u, die </a:t>
                      </a:r>
                      <a:r>
                        <a:rPr lang="nl-NL" sz="1200" i="1">
                          <a:effectLst/>
                        </a:rPr>
                        <a:t>goede</a:t>
                      </a:r>
                      <a:r>
                        <a:rPr lang="nl-NL" sz="1200">
                          <a:effectLst/>
                        </a:rPr>
                        <a:t> getuigenis hebben, vol des Heiligen Geestes en der wijsheid, welke wij mogen stellen over deze nodige zaak.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767615"/>
                  </a:ext>
                </a:extLst>
              </a:tr>
              <a:tr h="232953">
                <a:tc>
                  <a:txBody>
                    <a:bodyPr/>
                    <a:lstStyle/>
                    <a:p>
                      <a:pPr algn="just"/>
                      <a:r>
                        <a:rPr lang="nl-NL" sz="1200" dirty="0">
                          <a:effectLst/>
                        </a:rPr>
                        <a:t>4 Maar wij zullen volharden in het gebed en in de bediening des </a:t>
                      </a:r>
                      <a:r>
                        <a:rPr lang="nl-NL" sz="1200" dirty="0" err="1">
                          <a:effectLst/>
                        </a:rPr>
                        <a:t>Woords</a:t>
                      </a:r>
                      <a:r>
                        <a:rPr lang="nl-NL" sz="1200" dirty="0">
                          <a:effectLst/>
                        </a:rPr>
                        <a:t>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484569"/>
                  </a:ext>
                </a:extLst>
              </a:tr>
              <a:tr h="432627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5 En dit woord behaagde al de menigte; en zij verkoren Stéfanus, een man vol des geloofs en des Heiligen Geestes, en Filippus, en Próchorus, en Nikánor, en Timon, en Pármenas, en Nikoláüs, een Jodengenoot van Antiochíë;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96158"/>
                  </a:ext>
                </a:extLst>
              </a:tr>
              <a:tr h="232953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6 Welke zij voor de apostelen stelden; en </a:t>
                      </a:r>
                      <a:r>
                        <a:rPr lang="nl-NL" sz="1200" i="1">
                          <a:effectLst/>
                        </a:rPr>
                        <a:t>dezen</a:t>
                      </a:r>
                      <a:r>
                        <a:rPr lang="nl-NL" sz="1200">
                          <a:effectLst/>
                        </a:rPr>
                        <a:t>, als zij gebeden hadden, legden hun de handen op.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033969"/>
                  </a:ext>
                </a:extLst>
              </a:tr>
              <a:tr h="332790">
                <a:tc>
                  <a:txBody>
                    <a:bodyPr/>
                    <a:lstStyle/>
                    <a:p>
                      <a:pPr algn="just"/>
                      <a:r>
                        <a:rPr lang="nl-NL" sz="1200" dirty="0">
                          <a:effectLst/>
                        </a:rPr>
                        <a:t>7 En het Woord Gods wies, en het getal der discipelen vermenigvuldigde te Jeruzalem zeer; en een grote schare der priesters werd het geloof gehoorzaam.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73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83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Sluiting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1434853"/>
            <a:ext cx="10885715" cy="50953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rgbClr val="000000"/>
                </a:solidFill>
                <a:effectLst/>
                <a:ea typeface="Aller Light" panose="02000503000000020004" pitchFamily="2" charset="0"/>
                <a:cs typeface="Times New Roman" panose="02020603050405020304" pitchFamily="18" charset="0"/>
              </a:rPr>
              <a:t>Zingen Psalm 146:5</a:t>
            </a:r>
            <a:endParaRPr lang="nl-NL" sz="2000" dirty="0">
              <a:effectLst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rgbClr val="000000"/>
                </a:solidFill>
              </a:rPr>
              <a:t>'t Is de HEER, die 't recht der armen,</a:t>
            </a:r>
            <a:br>
              <a:rPr lang="nl-NL" sz="2000" dirty="0">
                <a:solidFill>
                  <a:srgbClr val="000000"/>
                </a:solidFill>
              </a:rPr>
            </a:br>
            <a:r>
              <a:rPr lang="nl-NL" sz="2000" dirty="0">
                <a:solidFill>
                  <a:srgbClr val="000000"/>
                </a:solidFill>
              </a:rPr>
              <a:t>Der verdrukten gelden doet;</a:t>
            </a:r>
            <a:br>
              <a:rPr lang="nl-NL" sz="2000" dirty="0">
                <a:solidFill>
                  <a:srgbClr val="000000"/>
                </a:solidFill>
              </a:rPr>
            </a:br>
            <a:r>
              <a:rPr lang="nl-NL" sz="2000" dirty="0">
                <a:solidFill>
                  <a:srgbClr val="000000"/>
                </a:solidFill>
              </a:rPr>
              <a:t>Die, uit liefderijk erbarmen,</a:t>
            </a:r>
            <a:br>
              <a:rPr lang="nl-NL" sz="2000" dirty="0">
                <a:solidFill>
                  <a:srgbClr val="000000"/>
                </a:solidFill>
              </a:rPr>
            </a:br>
            <a:r>
              <a:rPr lang="nl-NL" sz="2000" dirty="0" err="1">
                <a:solidFill>
                  <a:srgbClr val="000000"/>
                </a:solidFill>
              </a:rPr>
              <a:t>Hongerigen</a:t>
            </a:r>
            <a:r>
              <a:rPr lang="nl-NL" sz="2000" dirty="0">
                <a:solidFill>
                  <a:srgbClr val="000000"/>
                </a:solidFill>
              </a:rPr>
              <a:t> </a:t>
            </a:r>
            <a:r>
              <a:rPr lang="nl-NL" sz="2000" dirty="0" err="1">
                <a:solidFill>
                  <a:srgbClr val="000000"/>
                </a:solidFill>
              </a:rPr>
              <a:t>mild'lijk</a:t>
            </a:r>
            <a:r>
              <a:rPr lang="nl-NL" sz="2000" dirty="0">
                <a:solidFill>
                  <a:srgbClr val="000000"/>
                </a:solidFill>
              </a:rPr>
              <a:t> voedt;</a:t>
            </a:r>
            <a:br>
              <a:rPr lang="nl-NL" sz="2000" dirty="0">
                <a:solidFill>
                  <a:srgbClr val="000000"/>
                </a:solidFill>
              </a:rPr>
            </a:br>
            <a:r>
              <a:rPr lang="nl-NL" sz="2000" dirty="0">
                <a:solidFill>
                  <a:srgbClr val="000000"/>
                </a:solidFill>
              </a:rPr>
              <a:t>Die </a:t>
            </a:r>
            <a:r>
              <a:rPr lang="nl-NL" sz="2000" dirty="0" err="1">
                <a:solidFill>
                  <a:srgbClr val="000000"/>
                </a:solidFill>
              </a:rPr>
              <a:t>gevang'nen</a:t>
            </a:r>
            <a:r>
              <a:rPr lang="nl-NL" sz="2000" dirty="0">
                <a:solidFill>
                  <a:srgbClr val="000000"/>
                </a:solidFill>
              </a:rPr>
              <a:t> vrijheid schenkt,</a:t>
            </a:r>
            <a:br>
              <a:rPr lang="nl-NL" sz="2000" dirty="0">
                <a:solidFill>
                  <a:srgbClr val="000000"/>
                </a:solidFill>
              </a:rPr>
            </a:br>
            <a:r>
              <a:rPr lang="nl-NL" sz="2000" dirty="0">
                <a:solidFill>
                  <a:srgbClr val="000000"/>
                </a:solidFill>
              </a:rPr>
              <a:t>En aan hun ellende denkt.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2000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1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Opening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1434853"/>
            <a:ext cx="10885715" cy="5057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dirty="0"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Gebed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Lezen Handelingen 6: 1-7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i="1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“Het vasthouden van mensen aan wat van henzelf is en het grijpen naar hetgeen meer is dan van henzelf vormen de oorsprong van oorlogen en gevechten.”</a:t>
            </a: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solidFill>
                  <a:schemeClr val="accent5"/>
                </a:solidFill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Matthew Henry</a:t>
            </a: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FBD0AF4-5978-43DB-B446-ADF420C80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588525"/>
              </p:ext>
            </p:extLst>
          </p:nvPr>
        </p:nvGraphicFramePr>
        <p:xfrm>
          <a:off x="574765" y="2523206"/>
          <a:ext cx="10728960" cy="2415808"/>
        </p:xfrm>
        <a:graphic>
          <a:graphicData uri="http://schemas.openxmlformats.org/drawingml/2006/table">
            <a:tbl>
              <a:tblPr/>
              <a:tblGrid>
                <a:gridCol w="10728960">
                  <a:extLst>
                    <a:ext uri="{9D8B030D-6E8A-4147-A177-3AD203B41FA5}">
                      <a16:colId xmlns:a16="http://schemas.microsoft.com/office/drawing/2014/main" val="920160988"/>
                    </a:ext>
                  </a:extLst>
                </a:gridCol>
              </a:tblGrid>
              <a:tr h="419853">
                <a:tc>
                  <a:txBody>
                    <a:bodyPr/>
                    <a:lstStyle/>
                    <a:p>
                      <a:pPr algn="just"/>
                      <a:r>
                        <a:rPr lang="nl-NL" sz="1200" dirty="0">
                          <a:effectLst/>
                        </a:rPr>
                        <a:t>1 En in dezelve dagen, als de discipelen vermenigvuldigden, ontstond een </a:t>
                      </a:r>
                      <a:r>
                        <a:rPr lang="nl-NL" sz="1200" dirty="0" err="1">
                          <a:effectLst/>
                        </a:rPr>
                        <a:t>murmurering</a:t>
                      </a:r>
                      <a:r>
                        <a:rPr lang="nl-NL" sz="1200" dirty="0">
                          <a:effectLst/>
                        </a:rPr>
                        <a:t> der </a:t>
                      </a:r>
                      <a:r>
                        <a:rPr lang="nl-NL" sz="1200" dirty="0" err="1">
                          <a:effectLst/>
                        </a:rPr>
                        <a:t>Grieksen</a:t>
                      </a:r>
                      <a:r>
                        <a:rPr lang="nl-NL" sz="1200" dirty="0">
                          <a:effectLst/>
                        </a:rPr>
                        <a:t> tegen de Hebreeën, omdat hun weduwen in de dagelijkse bediening verzuimd werden.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98412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pPr algn="just"/>
                      <a:r>
                        <a:rPr lang="nl-NL" sz="1200" dirty="0">
                          <a:effectLst/>
                        </a:rPr>
                        <a:t>2 En de </a:t>
                      </a:r>
                      <a:r>
                        <a:rPr lang="nl-NL" sz="1200" dirty="0" err="1">
                          <a:effectLst/>
                        </a:rPr>
                        <a:t>twaalve</a:t>
                      </a:r>
                      <a:r>
                        <a:rPr lang="nl-NL" sz="1200" dirty="0">
                          <a:effectLst/>
                        </a:rPr>
                        <a:t> riepen de menigte der discipelen tot zich, en zeiden: Het is niet behoorlijk dat wij het Woord Gods nalaten en de tafelen dienen.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35027"/>
                  </a:ext>
                </a:extLst>
              </a:tr>
              <a:tr h="375707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3 Ziet dan om, broeders, naar zeven mannen uit u, die </a:t>
                      </a:r>
                      <a:r>
                        <a:rPr lang="nl-NL" sz="1200" i="1">
                          <a:effectLst/>
                        </a:rPr>
                        <a:t>goede</a:t>
                      </a:r>
                      <a:r>
                        <a:rPr lang="nl-NL" sz="1200">
                          <a:effectLst/>
                        </a:rPr>
                        <a:t> getuigenis hebben, vol des Heiligen Geestes en der wijsheid, welke wij mogen stellen over deze nodige zaak.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538093"/>
                  </a:ext>
                </a:extLst>
              </a:tr>
              <a:tr h="226074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4 Maar wij zullen volharden in het gebed en in de bediening des Woords.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839047"/>
                  </a:ext>
                </a:extLst>
              </a:tr>
              <a:tr h="419853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5 En dit woord behaagde al de menigte; en zij verkoren Stéfanus, een man vol des geloofs en des Heiligen Geestes, en Filippus, en Próchorus, en Nikánor, en Timon, en Pármenas, en Nikoláüs, een Jodengenoot van Antiochíë;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18857"/>
                  </a:ext>
                </a:extLst>
              </a:tr>
              <a:tr h="226074">
                <a:tc>
                  <a:txBody>
                    <a:bodyPr/>
                    <a:lstStyle/>
                    <a:p>
                      <a:pPr algn="just"/>
                      <a:r>
                        <a:rPr lang="nl-NL" sz="1200">
                          <a:effectLst/>
                        </a:rPr>
                        <a:t>6 Welke zij voor de apostelen stelden; en </a:t>
                      </a:r>
                      <a:r>
                        <a:rPr lang="nl-NL" sz="1200" i="1">
                          <a:effectLst/>
                        </a:rPr>
                        <a:t>dezen</a:t>
                      </a:r>
                      <a:r>
                        <a:rPr lang="nl-NL" sz="1200">
                          <a:effectLst/>
                        </a:rPr>
                        <a:t>, als zij gebeden hadden, legden hun de handen op.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46075"/>
                  </a:ext>
                </a:extLst>
              </a:tr>
              <a:tr h="322964">
                <a:tc>
                  <a:txBody>
                    <a:bodyPr/>
                    <a:lstStyle/>
                    <a:p>
                      <a:pPr algn="just"/>
                      <a:r>
                        <a:rPr lang="nl-NL" sz="1200" dirty="0">
                          <a:effectLst/>
                        </a:rPr>
                        <a:t>7 En het Woord Gods wies, en het getal der discipelen vermenigvuldigde te Jeruzalem zeer; en een grote schare der priesters werd het geloof gehoorzaam.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055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2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Opening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1434853"/>
            <a:ext cx="10885715" cy="562865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Zingen Psalm 108:1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0" dirty="0">
                <a:solidFill>
                  <a:srgbClr val="000000"/>
                </a:solidFill>
                <a:effectLst/>
              </a:rPr>
              <a:t>Mijn hart, o Hemelmajesteit,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Is tot Uw dienst en lof bereid.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'k Zal zingen voor den Opperheer;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'k Zal psalmen zingen tot Zijn eer.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Gij, zachte harp, gij schelle luit,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Waakt op; dat niets uw klanken stuit';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'k Zal in den dageraad ontwaken,</a:t>
            </a:r>
            <a:br>
              <a:rPr lang="nl-NL" sz="2000" dirty="0"/>
            </a:br>
            <a:r>
              <a:rPr lang="nl-NL" sz="2000" b="0" dirty="0">
                <a:solidFill>
                  <a:srgbClr val="000000"/>
                </a:solidFill>
                <a:effectLst/>
              </a:rPr>
              <a:t>En met gezang mijn God genaken.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2000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3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Startopdracht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EDAD317-2D70-41AE-9ACE-1B7D1FE60C29}"/>
              </a:ext>
            </a:extLst>
          </p:cNvPr>
          <p:cNvSpPr txBox="1"/>
          <p:nvPr/>
        </p:nvSpPr>
        <p:spPr>
          <a:xfrm>
            <a:off x="475986" y="2413337"/>
            <a:ext cx="10791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solidFill>
                  <a:schemeClr val="accent5"/>
                </a:solidFill>
                <a:latin typeface="+mj-lt"/>
              </a:rPr>
              <a:t>Waar ben jij aan gehecht?</a:t>
            </a:r>
          </a:p>
        </p:txBody>
      </p:sp>
    </p:spTree>
    <p:extLst>
      <p:ext uri="{BB962C8B-B14F-4D97-AF65-F5344CB8AC3E}">
        <p14:creationId xmlns:p14="http://schemas.microsoft.com/office/powerpoint/2010/main" val="274434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Kern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830809" y="2165735"/>
            <a:ext cx="10530382" cy="334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solidFill>
                  <a:schemeClr val="accent5"/>
                </a:solidFill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Kerntekst </a:t>
            </a:r>
            <a:r>
              <a:rPr lang="nl-NL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Aller Light" panose="02000503000000020004" pitchFamily="2" charset="0"/>
                <a:cs typeface="Times New Roman" panose="02020603050405020304" pitchFamily="18" charset="0"/>
              </a:rPr>
              <a:t>–</a:t>
            </a:r>
            <a:r>
              <a:rPr lang="nl-NL" sz="2400" dirty="0">
                <a:solidFill>
                  <a:schemeClr val="accent5"/>
                </a:solidFill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 Handelingen 6:3</a:t>
            </a:r>
            <a:endParaRPr lang="nl-NL" sz="2400" dirty="0">
              <a:solidFill>
                <a:schemeClr val="accent5"/>
              </a:solidFill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‘Ziet dan om, broeders, naar zeven mannen uit u, die goede getuigenis hebben,</a:t>
            </a:r>
            <a:b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vol des Heiligen </a:t>
            </a:r>
            <a:r>
              <a:rPr lang="nl-NL" sz="2400" dirty="0" err="1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Geestes</a:t>
            </a:r>
            <a: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 en der wijsheid (…).’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NL" sz="2400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solidFill>
                  <a:schemeClr val="accent5"/>
                </a:solidFill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Kerngedachte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Al jouw bezittingen heb jij van de Heere in bruikleen om daarmee je naasten te helpen.</a:t>
            </a:r>
            <a:endParaRPr lang="nl-NL" sz="24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2528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Bijbelstudieopdracht 1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574765" y="1450267"/>
            <a:ext cx="10530382" cy="523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2 vers 41 tot 47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 beeld krijg je in dit gedeelte van de eerste christengemeente?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Wat spreekt jou aan in hun ‘levensstijl’?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Waarin zou jij op hen willen lijken?</a:t>
            </a:r>
          </a:p>
          <a:p>
            <a:endParaRPr lang="nl-NL" sz="2400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E9D3CC7D-F93B-489B-8361-154CBBC31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501607"/>
              </p:ext>
            </p:extLst>
          </p:nvPr>
        </p:nvGraphicFramePr>
        <p:xfrm>
          <a:off x="574765" y="1925914"/>
          <a:ext cx="11119930" cy="2769797"/>
        </p:xfrm>
        <a:graphic>
          <a:graphicData uri="http://schemas.openxmlformats.org/drawingml/2006/table">
            <a:tbl>
              <a:tblPr/>
              <a:tblGrid>
                <a:gridCol w="11119930">
                  <a:extLst>
                    <a:ext uri="{9D8B030D-6E8A-4147-A177-3AD203B41FA5}">
                      <a16:colId xmlns:a16="http://schemas.microsoft.com/office/drawing/2014/main" val="57849330"/>
                    </a:ext>
                  </a:extLst>
                </a:gridCol>
              </a:tblGrid>
              <a:tr h="485482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41 Die dan zijn woord gaarne aannamen, werden gedoopt; en er werden op dien dag </a:t>
                      </a:r>
                      <a:r>
                        <a:rPr lang="nl-NL" sz="1500" i="1" dirty="0">
                          <a:effectLst/>
                        </a:rPr>
                        <a:t>tot hen</a:t>
                      </a:r>
                      <a:r>
                        <a:rPr lang="nl-NL" sz="1500" dirty="0">
                          <a:effectLst/>
                        </a:rPr>
                        <a:t> toegedaan omtrent drieduizend zielen.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129191"/>
                  </a:ext>
                </a:extLst>
              </a:tr>
              <a:tr h="339837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42 En zij waren volhardende in de leer der apostelen, en in de gemeenschap, en in de breking des </a:t>
                      </a:r>
                      <a:r>
                        <a:rPr lang="nl-NL" sz="1500" dirty="0" err="1">
                          <a:effectLst/>
                        </a:rPr>
                        <a:t>broods</a:t>
                      </a:r>
                      <a:r>
                        <a:rPr lang="nl-NL" sz="1500" dirty="0">
                          <a:effectLst/>
                        </a:rPr>
                        <a:t>, en in de gebeden.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880217"/>
                  </a:ext>
                </a:extLst>
              </a:tr>
              <a:tr h="339837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43 En een vreze kwam over alle ziel; en vele wonderen en tekenen geschiedden door de apostelen.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47756"/>
                  </a:ext>
                </a:extLst>
              </a:tr>
              <a:tr h="339837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44 En allen die geloofden, waren bijeen, en hadden alle dingen gemeen.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28756"/>
                  </a:ext>
                </a:extLst>
              </a:tr>
              <a:tr h="339837">
                <a:tc>
                  <a:txBody>
                    <a:bodyPr/>
                    <a:lstStyle/>
                    <a:p>
                      <a:pPr algn="just"/>
                      <a:r>
                        <a:rPr lang="nl-NL" sz="1500">
                          <a:effectLst/>
                        </a:rPr>
                        <a:t>45 En zij verkochten </a:t>
                      </a:r>
                      <a:r>
                        <a:rPr lang="nl-NL" sz="1500" i="1">
                          <a:effectLst/>
                        </a:rPr>
                        <a:t>hun</a:t>
                      </a:r>
                      <a:r>
                        <a:rPr lang="nl-NL" sz="1500">
                          <a:effectLst/>
                        </a:rPr>
                        <a:t> goederen en have, en verdeelden dezelve aan allen, naar dat elk van node had.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065574"/>
                  </a:ext>
                </a:extLst>
              </a:tr>
              <a:tr h="485482">
                <a:tc>
                  <a:txBody>
                    <a:bodyPr/>
                    <a:lstStyle/>
                    <a:p>
                      <a:pPr algn="just"/>
                      <a:r>
                        <a:rPr lang="nl-NL" sz="1500">
                          <a:effectLst/>
                        </a:rPr>
                        <a:t>46 En dagelijks eendrachtelijk in den tempel volhardende, en van huis tot huis brood brekende, aten zij tezamen met verheuging en eenvoudigheid des harten,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36059"/>
                  </a:ext>
                </a:extLst>
              </a:tr>
              <a:tr h="339837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47 En prezen God en hadden genade bij het ganse volk. En de Heere deed dagelijks tot de gemeente, die zalig werden.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89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91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Om over na te denken…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896667" y="2502620"/>
            <a:ext cx="10398665" cy="279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De jonge christengemeente zorgt goed voor haar naasten.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Niemand komt iets tekort in de gemeente, want zelfs de arme gemeenteleden krijgen wat zij nodig hebben.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In deze eerste christengemeente is elk gemeentelid een soort diaken!</a:t>
            </a:r>
          </a:p>
          <a:p>
            <a:pPr algn="ctr"/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59011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Bijbelstudieopdracht 2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574765" y="1426771"/>
            <a:ext cx="10786426" cy="434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4 vers 32 tot 35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Over welke twee taken van de apostelen lees je hier?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Welke van deze twee taken is hun </a:t>
            </a:r>
            <a:r>
              <a:rPr lang="nl-NL" sz="1800" dirty="0" err="1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hoofd-taak</a:t>
            </a: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? (Zie Markus 16:15.)</a:t>
            </a:r>
          </a:p>
          <a:p>
            <a:endParaRPr lang="nl-NL" sz="2400" dirty="0">
              <a:latin typeface="Advent Pro Light" panose="02000506040000020004" pitchFamily="2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4B68C13-08F8-4A04-A377-101D85981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02163"/>
              </p:ext>
            </p:extLst>
          </p:nvPr>
        </p:nvGraphicFramePr>
        <p:xfrm>
          <a:off x="569684" y="2148841"/>
          <a:ext cx="10711486" cy="1965960"/>
        </p:xfrm>
        <a:graphic>
          <a:graphicData uri="http://schemas.openxmlformats.org/drawingml/2006/table">
            <a:tbl>
              <a:tblPr/>
              <a:tblGrid>
                <a:gridCol w="10711486">
                  <a:extLst>
                    <a:ext uri="{9D8B030D-6E8A-4147-A177-3AD203B41FA5}">
                      <a16:colId xmlns:a16="http://schemas.microsoft.com/office/drawing/2014/main" val="1674207123"/>
                    </a:ext>
                  </a:extLst>
                </a:gridCol>
              </a:tblGrid>
              <a:tr h="434479">
                <a:tc>
                  <a:txBody>
                    <a:bodyPr/>
                    <a:lstStyle/>
                    <a:p>
                      <a:pPr algn="just"/>
                      <a:r>
                        <a:rPr lang="nl-NL" sz="1500">
                          <a:effectLst/>
                        </a:rPr>
                        <a:t>32 En der menigte van degenen die geloofden, was één hart en </a:t>
                      </a:r>
                      <a:r>
                        <a:rPr lang="nl-NL" sz="1500" i="1">
                          <a:effectLst/>
                        </a:rPr>
                        <a:t>één</a:t>
                      </a:r>
                      <a:r>
                        <a:rPr lang="nl-NL" sz="1500">
                          <a:effectLst/>
                        </a:rPr>
                        <a:t> ziel; en niemand zeide dat iets van hetgeen hij had, zijn eigen was, maar alle dingen waren hun gemeen.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42495"/>
                  </a:ext>
                </a:extLst>
              </a:tr>
              <a:tr h="434479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33 En de apostelen gaven met grote kracht getuigenis van de opstanding des Heeren Jezus; en er was grote genade over hen allen.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98595"/>
                  </a:ext>
                </a:extLst>
              </a:tr>
              <a:tr h="434479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34 Want er was ook niemand onder hen die gebrek had; want zovelen als er bezitters waren van landen of huizen, die verkochten zij, en brachten den prijs der verkochte </a:t>
                      </a:r>
                      <a:r>
                        <a:rPr lang="nl-NL" sz="1500" i="1" dirty="0">
                          <a:effectLst/>
                        </a:rPr>
                        <a:t>goederen</a:t>
                      </a:r>
                      <a:r>
                        <a:rPr lang="nl-NL" sz="1500" dirty="0">
                          <a:effectLst/>
                        </a:rPr>
                        <a:t> en legden </a:t>
                      </a:r>
                      <a:r>
                        <a:rPr lang="nl-NL" sz="1500" i="1" dirty="0">
                          <a:effectLst/>
                        </a:rPr>
                        <a:t>dien</a:t>
                      </a:r>
                      <a:r>
                        <a:rPr lang="nl-NL" sz="1500" dirty="0">
                          <a:effectLst/>
                        </a:rPr>
                        <a:t> aan de voeten der apostelen;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59960"/>
                  </a:ext>
                </a:extLst>
              </a:tr>
              <a:tr h="253446">
                <a:tc>
                  <a:txBody>
                    <a:bodyPr/>
                    <a:lstStyle/>
                    <a:p>
                      <a:pPr algn="just"/>
                      <a:r>
                        <a:rPr lang="nl-NL" sz="1500" dirty="0">
                          <a:effectLst/>
                        </a:rPr>
                        <a:t>35 En aan een iegelijk werd uitgedeeld naar dat elk van node had.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6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63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4"/>
                </a:solidFill>
                <a:latin typeface="+mj-lt"/>
              </a:rPr>
              <a:t>Om samen te bespreken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830809" y="2165735"/>
            <a:ext cx="10530382" cy="3123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solidFill>
                  <a:schemeClr val="accent5"/>
                </a:solidFill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Alles wat jij hebt, heb je in bruikleen gekregen van de Heere.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NL" sz="32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Bedenk met elkaar drie manieren waarop jij jouw bezittingen zou kunnen inzetten om anderen te dienen. </a:t>
            </a:r>
          </a:p>
          <a:p>
            <a:pPr algn="ctr"/>
            <a:endParaRPr lang="nl-NL" sz="4000" dirty="0">
              <a:latin typeface="Advent Pro Light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6813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 HHJO">
  <a:themeElements>
    <a:clrScheme name="Huisstijl HHJO">
      <a:dk1>
        <a:srgbClr val="343434"/>
      </a:dk1>
      <a:lt1>
        <a:srgbClr val="FFFFFF"/>
      </a:lt1>
      <a:dk2>
        <a:srgbClr val="343434"/>
      </a:dk2>
      <a:lt2>
        <a:srgbClr val="E7E6E6"/>
      </a:lt2>
      <a:accent1>
        <a:srgbClr val="2B1A6F"/>
      </a:accent1>
      <a:accent2>
        <a:srgbClr val="E7267D"/>
      </a:accent2>
      <a:accent3>
        <a:srgbClr val="DC1714"/>
      </a:accent3>
      <a:accent4>
        <a:srgbClr val="F3BB10"/>
      </a:accent4>
      <a:accent5>
        <a:srgbClr val="30ADE3"/>
      </a:accent5>
      <a:accent6>
        <a:srgbClr val="257F33"/>
      </a:accent6>
      <a:hlink>
        <a:srgbClr val="E7267D"/>
      </a:hlink>
      <a:folHlink>
        <a:srgbClr val="2B1A6F"/>
      </a:folHlink>
    </a:clrScheme>
    <a:fontScheme name="Aangepast 2">
      <a:majorFont>
        <a:latin typeface="Advent Pro"/>
        <a:ea typeface=""/>
        <a:cs typeface=""/>
      </a:majorFont>
      <a:minorFont>
        <a:latin typeface="Aller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isstijl HHJO" id="{F7992FD1-DC28-47B7-A601-7055F8DD92C5}" vid="{1DE5F6FA-27DC-4A86-BF64-B19A103492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Huisstijl HHJO</Template>
  <TotalTime>71</TotalTime>
  <Words>1126</Words>
  <Application>Microsoft Office PowerPoint</Application>
  <PresentationFormat>Breedbeeld</PresentationFormat>
  <Paragraphs>111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Advent Pro</vt:lpstr>
      <vt:lpstr>Advent Pro Light</vt:lpstr>
      <vt:lpstr>Aller Light</vt:lpstr>
      <vt:lpstr>Arial</vt:lpstr>
      <vt:lpstr>Times New Roman</vt:lpstr>
      <vt:lpstr>Huisstijl HHJO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Albertine Mourik</dc:creator>
  <cp:lastModifiedBy>Albertine Mourik</cp:lastModifiedBy>
  <cp:revision>6</cp:revision>
  <dcterms:created xsi:type="dcterms:W3CDTF">2020-12-16T13:27:14Z</dcterms:created>
  <dcterms:modified xsi:type="dcterms:W3CDTF">2020-12-16T14:38:28Z</dcterms:modified>
</cp:coreProperties>
</file>