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>
            <a:extLst>
              <a:ext uri="{FF2B5EF4-FFF2-40B4-BE49-F238E27FC236}">
                <a16:creationId xmlns:a16="http://schemas.microsoft.com/office/drawing/2014/main" id="{B1A76B52-24C2-49CD-9157-546B24782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27"/>
          <a:stretch/>
        </p:blipFill>
        <p:spPr>
          <a:xfrm>
            <a:off x="0" y="4161918"/>
            <a:ext cx="12192000" cy="2696082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844DDE9-BBD9-4671-91DA-DAC7F980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525" y="4989421"/>
            <a:ext cx="1353097" cy="1271911"/>
          </a:xfrm>
          <a:prstGeom prst="rect">
            <a:avLst/>
          </a:prstGeom>
        </p:spPr>
      </p:pic>
      <p:sp>
        <p:nvSpPr>
          <p:cNvPr id="22" name="Titel 21">
            <a:extLst>
              <a:ext uri="{FF2B5EF4-FFF2-40B4-BE49-F238E27FC236}">
                <a16:creationId xmlns:a16="http://schemas.microsoft.com/office/drawing/2014/main" id="{60E32DFE-9064-493D-97F8-E6D6563E8B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750" y="4886857"/>
            <a:ext cx="7562850" cy="74768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Titel presentatie</a:t>
            </a:r>
          </a:p>
        </p:txBody>
      </p:sp>
      <p:sp>
        <p:nvSpPr>
          <p:cNvPr id="24" name="Tijdelijke aanduiding voor inhoud 23">
            <a:extLst>
              <a:ext uri="{FF2B5EF4-FFF2-40B4-BE49-F238E27FC236}">
                <a16:creationId xmlns:a16="http://schemas.microsoft.com/office/drawing/2014/main" id="{FFE64430-ADF7-4526-A836-5EA06A00D1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66749" y="5711640"/>
            <a:ext cx="7562849" cy="498475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293420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49B94D-4CFE-4AE6-932B-133E4C422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1" y="1785668"/>
            <a:ext cx="11516264" cy="4908430"/>
          </a:xfrm>
        </p:spPr>
        <p:txBody>
          <a:bodyPr/>
          <a:lstStyle>
            <a:lvl1pPr>
              <a:defRPr sz="26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9897FA9-1221-45DF-BB5F-D24FF032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070992"/>
            <a:ext cx="11516264" cy="576653"/>
          </a:xfrm>
        </p:spPr>
        <p:txBody>
          <a:bodyPr>
            <a:normAutofit/>
          </a:bodyPr>
          <a:lstStyle>
            <a:lvl1pPr>
              <a:defRPr sz="3800">
                <a:latin typeface="Advent Pro Light" panose="02000506040000020004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60F1A13-707C-4739-AF9C-6E1078B696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431" y="715868"/>
            <a:ext cx="1838116" cy="3378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  <a:latin typeface="Advent Pro Light" panose="02000506040000020004" pitchFamily="2" charset="0"/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21079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3E145-ABD7-41A7-B183-FE2754737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04EB40-0811-42F8-9E43-5E73391CE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915F35-8C0F-41D4-8293-22BF60538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02BC-B0BE-43B3-A318-476101D0C8EC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E3182B-848F-4168-959E-F823334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A6135D-74BB-455C-903B-CAD9718D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5233D-4970-41B4-8BD8-873C428E66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80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823F6-1E8E-4401-A0FA-5904BFE9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9BD668-3C10-493E-A7FF-C7CAD094A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7A0746-BDE1-48BF-AEB3-3D8196BA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6F6A-C9B8-4740-A745-D4CCD2A67A4F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595BB4-F57E-4E89-84FC-9E9C4E73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25D94D-C429-43F4-97DA-8AC6F4B2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A415-B85A-4505-BC91-F86908D830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80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2FA724-1934-461C-A0DA-EB7A77AA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070992"/>
            <a:ext cx="11516264" cy="747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6C7C81-FD4A-4A15-B80E-7C74F5C39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431" y="2001328"/>
            <a:ext cx="11516264" cy="429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55350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ller Light" panose="02000503000000020004" pitchFamily="2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ller Light" panose="02000503000000020004" pitchFamily="2" charset="0"/>
        <a:buChar char="›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ller Light" panose="02000503000000020004" pitchFamily="2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Gerelateerde afbeelding">
            <a:extLst>
              <a:ext uri="{FF2B5EF4-FFF2-40B4-BE49-F238E27FC236}">
                <a16:creationId xmlns:a16="http://schemas.microsoft.com/office/drawing/2014/main" id="{4F6B5EC4-5FF4-4BA4-B7B8-6E1B017E110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25610" r="-112" b="11124"/>
          <a:stretch/>
        </p:blipFill>
        <p:spPr bwMode="auto">
          <a:xfrm>
            <a:off x="-1" y="-36141"/>
            <a:ext cx="12298784" cy="5827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4F6540A-47B6-4A4A-BC12-3ADA113D7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2323"/>
            <a:ext cx="12298782" cy="358851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C4D2FD6-B2CF-4394-ADFD-4B6416FCB660}"/>
              </a:ext>
            </a:extLst>
          </p:cNvPr>
          <p:cNvSpPr txBox="1"/>
          <p:nvPr/>
        </p:nvSpPr>
        <p:spPr>
          <a:xfrm>
            <a:off x="351889" y="5696943"/>
            <a:ext cx="10051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accent1"/>
                </a:solidFill>
                <a:latin typeface="+mj-lt"/>
              </a:rPr>
              <a:t>Geven voor de Heere, niet voor de mensen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D0FF49-D55C-4F4C-BFAF-4596041AC3FA}"/>
              </a:ext>
            </a:extLst>
          </p:cNvPr>
          <p:cNvSpPr txBox="1"/>
          <p:nvPr/>
        </p:nvSpPr>
        <p:spPr>
          <a:xfrm>
            <a:off x="351889" y="5299821"/>
            <a:ext cx="637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3"/>
                </a:solidFill>
                <a:latin typeface="Advent Pro Light" panose="02000506040000020004" pitchFamily="2" charset="0"/>
              </a:rPr>
              <a:t>Bijbelstudie 16+ | Wie goed doet, goed ontmoet</a:t>
            </a:r>
          </a:p>
        </p:txBody>
      </p:sp>
      <p:pic>
        <p:nvPicPr>
          <p:cNvPr id="11" name="Afbeelding 10" descr="Afbeelding met teken&#10;&#10;Automatisch gegenereerde beschrijving">
            <a:extLst>
              <a:ext uri="{FF2B5EF4-FFF2-40B4-BE49-F238E27FC236}">
                <a16:creationId xmlns:a16="http://schemas.microsoft.com/office/drawing/2014/main" id="{A5769210-2E13-4D61-87CB-91173E617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579" y="5288837"/>
            <a:ext cx="1118966" cy="10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6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Sluiting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6F67BAD-34E2-4C87-8B5E-BED85487A802}"/>
              </a:ext>
            </a:extLst>
          </p:cNvPr>
          <p:cNvSpPr txBox="1"/>
          <p:nvPr/>
        </p:nvSpPr>
        <p:spPr>
          <a:xfrm>
            <a:off x="480557" y="1370685"/>
            <a:ext cx="10885715" cy="637706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000000"/>
                </a:solidFill>
                <a:effectLst/>
                <a:ea typeface="Aller Light" panose="02000503000000020004" pitchFamily="2" charset="0"/>
                <a:cs typeface="Times New Roman" panose="02020603050405020304" pitchFamily="18" charset="0"/>
              </a:rPr>
              <a:t>Psalm 146:5</a:t>
            </a:r>
            <a:endParaRPr lang="nl-NL" sz="2000" i="1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rgbClr val="000000"/>
                </a:solidFill>
              </a:rPr>
              <a:t>'t Is de HEER, die 't recht der armen,</a:t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Der verdrukten gelden doet;</a:t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Die, uit liefderijk erbarmen,</a:t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 err="1">
                <a:solidFill>
                  <a:srgbClr val="000000"/>
                </a:solidFill>
              </a:rPr>
              <a:t>Hongerigen</a:t>
            </a:r>
            <a:r>
              <a:rPr lang="nl-NL" sz="2000" dirty="0">
                <a:solidFill>
                  <a:srgbClr val="000000"/>
                </a:solidFill>
              </a:rPr>
              <a:t> </a:t>
            </a:r>
            <a:r>
              <a:rPr lang="nl-NL" sz="2000" dirty="0" err="1">
                <a:solidFill>
                  <a:srgbClr val="000000"/>
                </a:solidFill>
              </a:rPr>
              <a:t>mild'lijk</a:t>
            </a:r>
            <a:r>
              <a:rPr lang="nl-NL" sz="2000" dirty="0">
                <a:solidFill>
                  <a:srgbClr val="000000"/>
                </a:solidFill>
              </a:rPr>
              <a:t> voedt;</a:t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Die </a:t>
            </a:r>
            <a:r>
              <a:rPr lang="nl-NL" sz="2000" dirty="0" err="1">
                <a:solidFill>
                  <a:srgbClr val="000000"/>
                </a:solidFill>
              </a:rPr>
              <a:t>gevang'nen</a:t>
            </a:r>
            <a:r>
              <a:rPr lang="nl-NL" sz="2000" dirty="0">
                <a:solidFill>
                  <a:srgbClr val="000000"/>
                </a:solidFill>
              </a:rPr>
              <a:t> vrijheid schenkt,</a:t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En aan hun ellende denkt.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000000"/>
                </a:solidFill>
              </a:rPr>
              <a:t>Zegen ons Algoede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rgbClr val="000000"/>
                </a:solidFill>
              </a:rPr>
              <a:t>Zegen ons Algoede,</a:t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neem ons in Uw hoede</a:t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en verhef Uw aangezicht,</a:t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over ons en geef ons licht.</a:t>
            </a:r>
            <a:br>
              <a:rPr lang="nl-NL" sz="2000" dirty="0">
                <a:solidFill>
                  <a:srgbClr val="000000"/>
                </a:solidFill>
              </a:rPr>
            </a:b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Stort, op onze bede,</a:t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in ons hart Uw vrede,</a:t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en vervul ons met de kracht,</a:t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van Uw Geest bij dag en nacht.</a:t>
            </a:r>
            <a:br>
              <a:rPr lang="nl-NL" sz="2000" dirty="0">
                <a:solidFill>
                  <a:srgbClr val="000000"/>
                </a:solidFill>
              </a:rPr>
            </a:b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Amen, amen, amen,</a:t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dat wij niet beschamen,</a:t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Jezus Christus onze Heer,</a:t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amen, God, Uw naam ter eer.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1800" i="1" dirty="0">
              <a:effectLst/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i="1" dirty="0"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1800" i="1" dirty="0">
              <a:effectLst/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272" y="5957061"/>
            <a:ext cx="819694" cy="7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1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Opening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6F67BAD-34E2-4C87-8B5E-BED85487A802}"/>
              </a:ext>
            </a:extLst>
          </p:cNvPr>
          <p:cNvSpPr txBox="1"/>
          <p:nvPr/>
        </p:nvSpPr>
        <p:spPr>
          <a:xfrm>
            <a:off x="574765" y="1434853"/>
            <a:ext cx="10885715" cy="356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Gebed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effectLst/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Lezen Mattheüs 6: 1-4 en Mattheüs 25: 35-40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1800" dirty="0">
              <a:effectLst/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1800" dirty="0">
              <a:effectLst/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i="1" dirty="0"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1800" i="1" dirty="0">
              <a:effectLst/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i="1" dirty="0"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1800" i="1" dirty="0">
              <a:effectLst/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1800" i="1" dirty="0">
              <a:effectLst/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6637EF0-A7D8-4325-B9F6-556C7AE8A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496641"/>
              </p:ext>
            </p:extLst>
          </p:nvPr>
        </p:nvGraphicFramePr>
        <p:xfrm>
          <a:off x="475987" y="2466106"/>
          <a:ext cx="5114688" cy="3790301"/>
        </p:xfrm>
        <a:graphic>
          <a:graphicData uri="http://schemas.openxmlformats.org/drawingml/2006/table">
            <a:tbl>
              <a:tblPr/>
              <a:tblGrid>
                <a:gridCol w="5114688">
                  <a:extLst>
                    <a:ext uri="{9D8B030D-6E8A-4147-A177-3AD203B41FA5}">
                      <a16:colId xmlns:a16="http://schemas.microsoft.com/office/drawing/2014/main" val="3401012067"/>
                    </a:ext>
                  </a:extLst>
                </a:gridCol>
              </a:tblGrid>
              <a:tr h="881465"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1 Hebt acht dat gij uw aalmoes niet doet voor de mensen, om van hen gezien te worden; anders zo hebt gij geen loon bij uw Vader, Die in de hemelen is.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710089"/>
                  </a:ext>
                </a:extLst>
              </a:tr>
              <a:tr h="1410345"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2 Wanneer gij dan aalmoes doet, zo laat vóór u niet trompetten, gelijk de geveinsden in de synagogen en op de straten doen, opdat zij van de mensen geëerd mogen worden. Voorwaar zeg Ik u: Zij hebben hun loon weg.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742588"/>
                  </a:ext>
                </a:extLst>
              </a:tr>
              <a:tr h="617026"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3 Maar als gij aalmoes doet, zo laat uw linker</a:t>
                      </a:r>
                      <a:r>
                        <a:rPr lang="nl-NL" sz="1600" i="1">
                          <a:effectLst/>
                        </a:rPr>
                        <a:t>hand</a:t>
                      </a:r>
                      <a:r>
                        <a:rPr lang="nl-NL" sz="1600">
                          <a:effectLst/>
                        </a:rPr>
                        <a:t> niet weten wat uw rechter doet,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018354"/>
                  </a:ext>
                </a:extLst>
              </a:tr>
              <a:tr h="881465"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4 Opdat uw aalmoes in het verborgen zij; en uw Vader, Die in het verborgen ziet, Die zal het u in het openbaar vergelden.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696262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1120F735-9DDF-4EE6-935E-D4D8A25B6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56922"/>
              </p:ext>
            </p:extLst>
          </p:nvPr>
        </p:nvGraphicFramePr>
        <p:xfrm>
          <a:off x="5689453" y="1877655"/>
          <a:ext cx="5966354" cy="4378752"/>
        </p:xfrm>
        <a:graphic>
          <a:graphicData uri="http://schemas.openxmlformats.org/drawingml/2006/table">
            <a:tbl>
              <a:tblPr/>
              <a:tblGrid>
                <a:gridCol w="5966354">
                  <a:extLst>
                    <a:ext uri="{9D8B030D-6E8A-4147-A177-3AD203B41FA5}">
                      <a16:colId xmlns:a16="http://schemas.microsoft.com/office/drawing/2014/main" val="369453499"/>
                    </a:ext>
                  </a:extLst>
                </a:gridCol>
              </a:tblGrid>
              <a:tr h="795514"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35 Want Ik ben hongerig geweest en gij hebt Mij te eten gegeven; Ik ben dorstig geweest en gij hebt Mij te drinken gegeven; Ik was een vreemdeling en gij hebt Mij geherbergd.</a:t>
                      </a:r>
                    </a:p>
                  </a:txBody>
                  <a:tcPr marL="79551" marR="79551" marT="39776" marB="3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130026"/>
                  </a:ext>
                </a:extLst>
              </a:tr>
              <a:tr h="795514"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36 </a:t>
                      </a:r>
                      <a:r>
                        <a:rPr lang="nl-NL" sz="1600" i="1" dirty="0">
                          <a:effectLst/>
                        </a:rPr>
                        <a:t>Ik was</a:t>
                      </a:r>
                      <a:r>
                        <a:rPr lang="nl-NL" sz="1600" dirty="0">
                          <a:effectLst/>
                        </a:rPr>
                        <a:t> naakt en gij hebt Mij gekleed; Ik ben krank geweest en gij hebt Mij bezocht; Ik was in de gevangenis en gij zijt tot Mij gekomen.</a:t>
                      </a:r>
                    </a:p>
                  </a:txBody>
                  <a:tcPr marL="79551" marR="79551" marT="39776" marB="3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80545"/>
                  </a:ext>
                </a:extLst>
              </a:tr>
              <a:tr h="795514"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37 Dan zullen de rechtvaardigen Hem antwoorden, zeggende: Heere, wanneer hebben wij U hongerig gezien en gespijzigd, of dorstig en te drinken gegeven?</a:t>
                      </a:r>
                    </a:p>
                  </a:txBody>
                  <a:tcPr marL="79551" marR="79551" marT="39776" marB="3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787035"/>
                  </a:ext>
                </a:extLst>
              </a:tr>
              <a:tr h="556860"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38 En wanneer hebben wij U een vreemdeling gezien en geherbergd, of naakt en gekleed?</a:t>
                      </a:r>
                    </a:p>
                  </a:txBody>
                  <a:tcPr marL="79551" marR="79551" marT="39776" marB="3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24185"/>
                  </a:ext>
                </a:extLst>
              </a:tr>
              <a:tr h="556860">
                <a:tc>
                  <a:txBody>
                    <a:bodyPr/>
                    <a:lstStyle/>
                    <a:p>
                      <a:pPr algn="just"/>
                      <a:r>
                        <a:rPr lang="nl-NL" sz="1600">
                          <a:effectLst/>
                        </a:rPr>
                        <a:t>39 En wanneer hebben wij U krank gezien of in de gevangenis en zijn tot U gekomen?</a:t>
                      </a:r>
                    </a:p>
                  </a:txBody>
                  <a:tcPr marL="79551" marR="79551" marT="39776" marB="3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116650"/>
                  </a:ext>
                </a:extLst>
              </a:tr>
              <a:tr h="795514"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>
                          <a:effectLst/>
                        </a:rPr>
                        <a:t>40 En de Koning zal antwoorden en tot hen zeggen: Voorwaar zeg Ik u, voor zoveel gij </a:t>
                      </a:r>
                      <a:r>
                        <a:rPr lang="nl-NL" sz="1600" i="1" dirty="0">
                          <a:effectLst/>
                        </a:rPr>
                        <a:t>dit</a:t>
                      </a:r>
                      <a:r>
                        <a:rPr lang="nl-NL" sz="1600" dirty="0">
                          <a:effectLst/>
                        </a:rPr>
                        <a:t> een van deze Mijn minste broeders gedaan hebt, zo hebt gij </a:t>
                      </a:r>
                      <a:r>
                        <a:rPr lang="nl-NL" sz="1600" i="1" dirty="0">
                          <a:effectLst/>
                        </a:rPr>
                        <a:t>dat</a:t>
                      </a:r>
                      <a:r>
                        <a:rPr lang="nl-NL" sz="1600" dirty="0">
                          <a:effectLst/>
                        </a:rPr>
                        <a:t> Mij gedaan.</a:t>
                      </a:r>
                    </a:p>
                  </a:txBody>
                  <a:tcPr marL="79551" marR="79551" marT="39776" marB="3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6456"/>
                  </a:ext>
                </a:extLst>
              </a:tr>
            </a:tbl>
          </a:graphicData>
        </a:graphic>
      </p:graphicFrame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272" y="5957061"/>
            <a:ext cx="819694" cy="7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5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Opening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6F67BAD-34E2-4C87-8B5E-BED85487A802}"/>
              </a:ext>
            </a:extLst>
          </p:cNvPr>
          <p:cNvSpPr txBox="1"/>
          <p:nvPr/>
        </p:nvSpPr>
        <p:spPr>
          <a:xfrm>
            <a:off x="574765" y="1434853"/>
            <a:ext cx="10885715" cy="562865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Psalm 108:1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b="0" dirty="0">
                <a:solidFill>
                  <a:srgbClr val="000000"/>
                </a:solidFill>
                <a:effectLst/>
              </a:rPr>
              <a:t>Mijn hart, o Hemelmajesteit,</a:t>
            </a:r>
            <a:br>
              <a:rPr lang="nl-NL" sz="2000" dirty="0"/>
            </a:br>
            <a:r>
              <a:rPr lang="nl-NL" sz="2000" b="0" dirty="0">
                <a:solidFill>
                  <a:srgbClr val="000000"/>
                </a:solidFill>
                <a:effectLst/>
              </a:rPr>
              <a:t>Is tot Uw dienst en lof bereid.</a:t>
            </a:r>
            <a:br>
              <a:rPr lang="nl-NL" sz="2000" dirty="0"/>
            </a:br>
            <a:r>
              <a:rPr lang="nl-NL" sz="2000" b="0" dirty="0">
                <a:solidFill>
                  <a:srgbClr val="000000"/>
                </a:solidFill>
                <a:effectLst/>
              </a:rPr>
              <a:t>'k Zal zingen voor den Opperheer;</a:t>
            </a:r>
            <a:br>
              <a:rPr lang="nl-NL" sz="2000" dirty="0"/>
            </a:br>
            <a:r>
              <a:rPr lang="nl-NL" sz="2000" b="0" dirty="0">
                <a:solidFill>
                  <a:srgbClr val="000000"/>
                </a:solidFill>
                <a:effectLst/>
              </a:rPr>
              <a:t>'k Zal psalmen zingen tot Zijn eer.</a:t>
            </a:r>
            <a:br>
              <a:rPr lang="nl-NL" sz="2000" dirty="0"/>
            </a:br>
            <a:r>
              <a:rPr lang="nl-NL" sz="2000" b="0" dirty="0">
                <a:solidFill>
                  <a:srgbClr val="000000"/>
                </a:solidFill>
                <a:effectLst/>
              </a:rPr>
              <a:t>Gij, zachte harp, gij schelle luit,</a:t>
            </a:r>
            <a:br>
              <a:rPr lang="nl-NL" sz="2000" dirty="0"/>
            </a:br>
            <a:r>
              <a:rPr lang="nl-NL" sz="2000" b="0" dirty="0">
                <a:solidFill>
                  <a:srgbClr val="000000"/>
                </a:solidFill>
                <a:effectLst/>
              </a:rPr>
              <a:t>Waakt op; dat niets uw klanken stuit';</a:t>
            </a:r>
            <a:br>
              <a:rPr lang="nl-NL" sz="2000" dirty="0"/>
            </a:br>
            <a:r>
              <a:rPr lang="nl-NL" sz="2000" b="0" dirty="0">
                <a:solidFill>
                  <a:srgbClr val="000000"/>
                </a:solidFill>
                <a:effectLst/>
              </a:rPr>
              <a:t>'k Zal in den dageraad ontwaken,</a:t>
            </a:r>
            <a:br>
              <a:rPr lang="nl-NL" sz="2000" dirty="0"/>
            </a:br>
            <a:r>
              <a:rPr lang="nl-NL" sz="2000" b="0" dirty="0">
                <a:solidFill>
                  <a:srgbClr val="000000"/>
                </a:solidFill>
                <a:effectLst/>
              </a:rPr>
              <a:t>En met gezang mijn God genaken.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2000" i="1" dirty="0"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1800" i="1" dirty="0">
              <a:effectLst/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i="1" dirty="0"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1800" i="1" dirty="0">
              <a:effectLst/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272" y="5957061"/>
            <a:ext cx="819694" cy="7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3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Opening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36F67BAD-34E2-4C87-8B5E-BED85487A802}"/>
              </a:ext>
            </a:extLst>
          </p:cNvPr>
          <p:cNvSpPr txBox="1"/>
          <p:nvPr/>
        </p:nvSpPr>
        <p:spPr>
          <a:xfrm>
            <a:off x="574765" y="1434853"/>
            <a:ext cx="10885715" cy="81984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Neem mijn leven laat het HEER’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b="0" i="0" dirty="0">
              <a:solidFill>
                <a:srgbClr val="000000"/>
              </a:solidFill>
              <a:effectLst/>
              <a:latin typeface="Nunito San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Neem mijn leven, laat het, Heer,		</a:t>
            </a: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toegewijd zijn aan uw eer.</a:t>
            </a: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Maak mijn uren en mijn tijd</a:t>
            </a: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tot uw lof en dienst bereid.</a:t>
            </a: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Neem mijn handen, maak ze sterk,</a:t>
            </a: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trouw en vaardig tot uw werk.</a:t>
            </a: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Maak dat ik mijn voeten zet</a:t>
            </a: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op de wegen van uw wet.</a:t>
            </a: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endParaRPr lang="nl-NL" sz="2000" dirty="0">
              <a:latin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latin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latin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latin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latin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latin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latin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latin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latin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latin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latin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Neem en zegen alle vreugd,</a:t>
            </a: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al 't geluk dat mij verheugt.</a:t>
            </a: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Maak dat ik mij nimmer schaam</a:t>
            </a: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mens te wezen in uw naam.</a:t>
            </a: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Neem ook mijne liefde, Heer,</a:t>
            </a: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'k leg voor U haar schatten neer.</a:t>
            </a: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Neem mijzelf en voor altijd</a:t>
            </a:r>
            <a:b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</a:br>
            <a:r>
              <a:rPr lang="nl-NL" sz="2000" dirty="0">
                <a:latin typeface="Aller Light" panose="02000503000000020004" pitchFamily="2" charset="0"/>
                <a:cs typeface="Times New Roman" panose="02020603050405020304" pitchFamily="18" charset="0"/>
              </a:rPr>
              <a:t>ben ik aan U toegewijd.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latin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0000"/>
              </a:solidFill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2000" i="1" dirty="0"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1800" i="1" dirty="0">
              <a:effectLst/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i="1" dirty="0"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1800" i="1" dirty="0">
              <a:effectLst/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272" y="5957061"/>
            <a:ext cx="819694" cy="7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3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Startopdracht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272" y="5957061"/>
            <a:ext cx="819694" cy="77051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EDAD317-2D70-41AE-9ACE-1B7D1FE60C29}"/>
              </a:ext>
            </a:extLst>
          </p:cNvPr>
          <p:cNvSpPr txBox="1"/>
          <p:nvPr/>
        </p:nvSpPr>
        <p:spPr>
          <a:xfrm>
            <a:off x="475986" y="2413337"/>
            <a:ext cx="107915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solidFill>
                  <a:schemeClr val="accent3"/>
                </a:solidFill>
                <a:latin typeface="+mj-lt"/>
              </a:rPr>
              <a:t>Wat kun je als christen aan dit probleem doen?</a:t>
            </a:r>
          </a:p>
        </p:txBody>
      </p:sp>
    </p:spTree>
    <p:extLst>
      <p:ext uri="{BB962C8B-B14F-4D97-AF65-F5344CB8AC3E}">
        <p14:creationId xmlns:p14="http://schemas.microsoft.com/office/powerpoint/2010/main" val="274434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62470" y="522947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Na deze avond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272" y="5957061"/>
            <a:ext cx="819694" cy="77051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613C953-FB01-4F51-94FB-201712DAC604}"/>
              </a:ext>
            </a:extLst>
          </p:cNvPr>
          <p:cNvSpPr txBox="1"/>
          <p:nvPr/>
        </p:nvSpPr>
        <p:spPr>
          <a:xfrm>
            <a:off x="830809" y="2165735"/>
            <a:ext cx="10530382" cy="1453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… </a:t>
            </a:r>
            <a:r>
              <a:rPr lang="nl-NL" sz="1800" i="1" dirty="0">
                <a:effectLst/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weet</a:t>
            </a:r>
            <a:r>
              <a:rPr lang="nl-NL" sz="1800" dirty="0">
                <a:effectLst/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 je dat geven en delen een Bijbelse opdracht is.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… </a:t>
            </a:r>
            <a:r>
              <a:rPr lang="nl-NL" sz="1800" i="1" dirty="0">
                <a:effectLst/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besef</a:t>
            </a:r>
            <a:r>
              <a:rPr lang="nl-NL" sz="1800" dirty="0">
                <a:effectLst/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 je dat dit offers kost, zonder dat je daar in dit leven erkenning voor krijgt.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1800" dirty="0">
                <a:effectLst/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… </a:t>
            </a:r>
            <a:r>
              <a:rPr lang="nl-NL" sz="1800" i="1" dirty="0">
                <a:effectLst/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kun</a:t>
            </a:r>
            <a:r>
              <a:rPr lang="nl-NL" sz="1800" dirty="0">
                <a:effectLst/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 je het belang van een gift of bejaardenbezoek op waarde schatten.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2528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Bijbelstudieopdracht 1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272" y="5957061"/>
            <a:ext cx="819694" cy="77051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CD4D503-90CB-499A-8E90-FBF00D3D29FB}"/>
              </a:ext>
            </a:extLst>
          </p:cNvPr>
          <p:cNvSpPr txBox="1"/>
          <p:nvPr/>
        </p:nvSpPr>
        <p:spPr>
          <a:xfrm>
            <a:off x="574765" y="1323477"/>
            <a:ext cx="10959509" cy="392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dirty="0">
                <a:effectLst/>
                <a:latin typeface="Advent Pro Light" panose="0200050604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Lees onderstaande Bijbelgedeelten en ontdek hoe de Israëlieten in het Oude Testament voor de armen dienden te zorgen.  </a:t>
            </a:r>
          </a:p>
          <a:p>
            <a:pPr lvl="0"/>
            <a:r>
              <a:rPr lang="nl-NL" sz="1600" dirty="0">
                <a:effectLst/>
                <a:latin typeface="Advent Pro Light" panose="0200050604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Leviticus. 19: 10</a:t>
            </a:r>
          </a:p>
          <a:p>
            <a:pPr lvl="0"/>
            <a:r>
              <a:rPr lang="nl-NL" sz="1600" dirty="0">
                <a:latin typeface="Aller Light" panose="02000503000000020004" pitchFamily="2" charset="0"/>
                <a:cs typeface="Times New Roman" panose="02020603050405020304" pitchFamily="18" charset="0"/>
              </a:rPr>
              <a:t>10 Insgelijks zult gij uw wijngaard niet nalezen en de afgevallen </a:t>
            </a:r>
            <a:r>
              <a:rPr lang="nl-NL" sz="1600" dirty="0" err="1">
                <a:latin typeface="Aller Light" panose="02000503000000020004" pitchFamily="2" charset="0"/>
                <a:cs typeface="Times New Roman" panose="02020603050405020304" pitchFamily="18" charset="0"/>
              </a:rPr>
              <a:t>beziën</a:t>
            </a:r>
            <a:r>
              <a:rPr lang="nl-NL" sz="1600" dirty="0">
                <a:latin typeface="Aller Light" panose="02000503000000020004" pitchFamily="2" charset="0"/>
                <a:cs typeface="Times New Roman" panose="02020603050405020304" pitchFamily="18" charset="0"/>
              </a:rPr>
              <a:t> van uw wijngaard niet opzamelen; den arme en den vreemdeling zult gij die overlaten; Ik ben de HEERE uw God.</a:t>
            </a:r>
          </a:p>
          <a:p>
            <a:pPr lvl="0"/>
            <a:endParaRPr lang="nl-NL" sz="1600" dirty="0"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lvl="0"/>
            <a:endParaRPr lang="nl-NL" sz="1600" dirty="0">
              <a:effectLst/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r>
              <a:rPr lang="nl-NL" sz="1600" dirty="0">
                <a:effectLst/>
                <a:latin typeface="Advent Pro Light" panose="0200050604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Deuteronomium 15: 7-11</a:t>
            </a:r>
          </a:p>
          <a:p>
            <a:pPr lvl="0"/>
            <a:endParaRPr lang="nl-NL" sz="1600" dirty="0">
              <a:effectLst/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marL="342900" lvl="0" indent="-342900">
              <a:buFont typeface="Aller Light" panose="02000503000000020004" pitchFamily="2" charset="0"/>
              <a:buChar char="-"/>
            </a:pPr>
            <a:endParaRPr lang="nl-NL" sz="1600" dirty="0"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marL="342900" lvl="0" indent="-342900">
              <a:buFont typeface="Aller Light" panose="02000503000000020004" pitchFamily="2" charset="0"/>
              <a:buChar char="-"/>
            </a:pPr>
            <a:endParaRPr lang="nl-NL" sz="1600" dirty="0">
              <a:effectLst/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marL="342900" lvl="0" indent="-342900">
              <a:buFont typeface="Aller Light" panose="02000503000000020004" pitchFamily="2" charset="0"/>
              <a:buChar char="-"/>
            </a:pPr>
            <a:endParaRPr lang="nl-NL" sz="1600" dirty="0"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pPr lvl="0"/>
            <a:endParaRPr lang="nl-NL" sz="1600" dirty="0">
              <a:effectLst/>
              <a:latin typeface="Aller Light" panose="02000503000000020004" pitchFamily="2" charset="0"/>
              <a:ea typeface="Aller Light" panose="02000503000000020004" pitchFamily="2" charset="0"/>
              <a:cs typeface="Times New Roman" panose="02020603050405020304" pitchFamily="18" charset="0"/>
            </a:endParaRPr>
          </a:p>
          <a:p>
            <a:r>
              <a:rPr lang="nl-NL" sz="1600" dirty="0">
                <a:effectLst/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</a:pPr>
            <a:r>
              <a:rPr lang="nl-NL" sz="1600" dirty="0">
                <a:effectLst/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Wat betekenen deze aanwijzingen voor onze tijd?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nl-NL" sz="1600" dirty="0">
                <a:effectLst/>
                <a:latin typeface="Aller Light" panose="0200050300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Wat belooft de Heere in Deuteronomium 15: 10?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736BEA1-9019-4E98-A3AA-8EBD95DE8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99550"/>
              </p:ext>
            </p:extLst>
          </p:nvPr>
        </p:nvGraphicFramePr>
        <p:xfrm>
          <a:off x="574764" y="3216995"/>
          <a:ext cx="10959509" cy="2440950"/>
        </p:xfrm>
        <a:graphic>
          <a:graphicData uri="http://schemas.openxmlformats.org/drawingml/2006/table">
            <a:tbl>
              <a:tblPr/>
              <a:tblGrid>
                <a:gridCol w="10959509">
                  <a:extLst>
                    <a:ext uri="{9D8B030D-6E8A-4147-A177-3AD203B41FA5}">
                      <a16:colId xmlns:a16="http://schemas.microsoft.com/office/drawing/2014/main" val="4213491858"/>
                    </a:ext>
                  </a:extLst>
                </a:gridCol>
              </a:tblGrid>
              <a:tr h="390811">
                <a:tc>
                  <a:txBody>
                    <a:bodyPr/>
                    <a:lstStyle/>
                    <a:p>
                      <a:pPr algn="just"/>
                      <a:r>
                        <a:rPr lang="nl-NL" sz="1500">
                          <a:effectLst/>
                        </a:rPr>
                        <a:t>7 Wanneer er onder u een arme zal zijn, een uit uw broederen, in een uwer poorten, in uw land dat de HEERE uw God u geven zal, zo zult gij uw hart niet verstijven, noch uw hand toesluiten voor uw broeder die arm is;</a:t>
                      </a:r>
                    </a:p>
                  </a:txBody>
                  <a:tcPr marL="76710" marR="76710" marT="38355" marB="38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800386"/>
                  </a:ext>
                </a:extLst>
              </a:tr>
              <a:tr h="210437">
                <a:tc>
                  <a:txBody>
                    <a:bodyPr/>
                    <a:lstStyle/>
                    <a:p>
                      <a:pPr algn="just"/>
                      <a:r>
                        <a:rPr lang="nl-NL" sz="1500" dirty="0">
                          <a:effectLst/>
                        </a:rPr>
                        <a:t>8 Maar gij zult hem uw hand </a:t>
                      </a:r>
                      <a:r>
                        <a:rPr lang="nl-NL" sz="1500" dirty="0" err="1">
                          <a:effectLst/>
                        </a:rPr>
                        <a:t>mildelijk</a:t>
                      </a:r>
                      <a:r>
                        <a:rPr lang="nl-NL" sz="1500" dirty="0">
                          <a:effectLst/>
                        </a:rPr>
                        <a:t> opendoen, en zult hem rijkelijk lenen, genoeg voor zijn gebrek dat hem ontbreekt.</a:t>
                      </a:r>
                    </a:p>
                  </a:txBody>
                  <a:tcPr marL="76710" marR="76710" marT="38355" marB="38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82079"/>
                  </a:ext>
                </a:extLst>
              </a:tr>
              <a:tr h="390811">
                <a:tc>
                  <a:txBody>
                    <a:bodyPr/>
                    <a:lstStyle/>
                    <a:p>
                      <a:pPr algn="just"/>
                      <a:r>
                        <a:rPr lang="nl-NL" sz="1500">
                          <a:effectLst/>
                        </a:rPr>
                        <a:t>9 Wacht u, dat in uw hart geen Belialswoord zij om te zeggen: Het zevende jaar, het jaar der vrijlating, naakt; dat uw oog boos zij tegen uw broeder die arm is, en dat gij hem niet geeft; en hij over u roepe tot den HEERE en zonde in u zij.</a:t>
                      </a:r>
                    </a:p>
                  </a:txBody>
                  <a:tcPr marL="76710" marR="76710" marT="38355" marB="38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227446"/>
                  </a:ext>
                </a:extLst>
              </a:tr>
              <a:tr h="300624">
                <a:tc>
                  <a:txBody>
                    <a:bodyPr/>
                    <a:lstStyle/>
                    <a:p>
                      <a:pPr algn="just"/>
                      <a:r>
                        <a:rPr lang="nl-NL" sz="1500">
                          <a:effectLst/>
                        </a:rPr>
                        <a:t>10 Gij zult hem mildelijk geven, en uw hart zal niet boos zijn, als gij hem geeft; want om dezer zaak wil zal u de HEERE uw God zegenen in al uw werk en in alles waaraan gij uw hand slaat.</a:t>
                      </a:r>
                    </a:p>
                  </a:txBody>
                  <a:tcPr marL="76710" marR="76710" marT="38355" marB="38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028394"/>
                  </a:ext>
                </a:extLst>
              </a:tr>
              <a:tr h="390811">
                <a:tc>
                  <a:txBody>
                    <a:bodyPr/>
                    <a:lstStyle/>
                    <a:p>
                      <a:pPr algn="just"/>
                      <a:r>
                        <a:rPr lang="nl-NL" sz="1500" dirty="0">
                          <a:effectLst/>
                        </a:rPr>
                        <a:t>11 Want de arme zal niet ophouden uit het midden des lands; daarom gebied ik u, zeggende: Gij zult uw hand </a:t>
                      </a:r>
                      <a:r>
                        <a:rPr lang="nl-NL" sz="1500" dirty="0" err="1">
                          <a:effectLst/>
                        </a:rPr>
                        <a:t>mildelijk</a:t>
                      </a:r>
                      <a:r>
                        <a:rPr lang="nl-NL" sz="1500" dirty="0">
                          <a:effectLst/>
                        </a:rPr>
                        <a:t> opendoen aan uw broeder, aan uw bedrukte en aan uw arme in uw land.</a:t>
                      </a:r>
                    </a:p>
                  </a:txBody>
                  <a:tcPr marL="76710" marR="76710" marT="38355" marB="383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79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91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Bijbelstudieopdracht 1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272" y="5957061"/>
            <a:ext cx="819694" cy="77051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613C953-FB01-4F51-94FB-201712DAC604}"/>
              </a:ext>
            </a:extLst>
          </p:cNvPr>
          <p:cNvSpPr txBox="1"/>
          <p:nvPr/>
        </p:nvSpPr>
        <p:spPr>
          <a:xfrm>
            <a:off x="574764" y="2927735"/>
            <a:ext cx="1039866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lphaLcPeriod"/>
            </a:pPr>
            <a:r>
              <a:rPr lang="nl-NL" sz="1800" dirty="0">
                <a:effectLst/>
                <a:latin typeface="Advent Pro Light" panose="0200050604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Wat betekenen deze aanwijzingen voor onze tijd?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nl-NL" sz="1800" dirty="0">
                <a:effectLst/>
                <a:latin typeface="Advent Pro Light" panose="0200050604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Wat belooft de Heere in Deuteronomium 15: 10?</a:t>
            </a:r>
          </a:p>
        </p:txBody>
      </p:sp>
      <p:pic>
        <p:nvPicPr>
          <p:cNvPr id="3" name="Afbeelding 2" descr="Afbeelding met persoon, gebouw, hand, arm&#10;&#10;Automatisch gegenereerde beschrijving">
            <a:extLst>
              <a:ext uri="{FF2B5EF4-FFF2-40B4-BE49-F238E27FC236}">
                <a16:creationId xmlns:a16="http://schemas.microsoft.com/office/drawing/2014/main" id="{F23F5259-4FE6-4F32-A5B4-1019F682D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97" y="1443215"/>
            <a:ext cx="5740275" cy="3827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011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8694DB3-0CF1-4AAD-83F1-544A0CED9CB9}"/>
              </a:ext>
            </a:extLst>
          </p:cNvPr>
          <p:cNvSpPr txBox="1"/>
          <p:nvPr/>
        </p:nvSpPr>
        <p:spPr>
          <a:xfrm>
            <a:off x="475986" y="478974"/>
            <a:ext cx="93211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>
                <a:solidFill>
                  <a:schemeClr val="accent1"/>
                </a:solidFill>
                <a:latin typeface="+mj-lt"/>
              </a:rPr>
              <a:t>Bijbelstudieopdracht 2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82874BD-45B8-474B-B7A9-60F408E66BA8}"/>
              </a:ext>
            </a:extLst>
          </p:cNvPr>
          <p:cNvCxnSpPr>
            <a:cxnSpLocks/>
          </p:cNvCxnSpPr>
          <p:nvPr/>
        </p:nvCxnSpPr>
        <p:spPr>
          <a:xfrm>
            <a:off x="574765" y="1200055"/>
            <a:ext cx="178525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 descr="Afbeelding met teken&#10;&#10;Automatisch gegenereerde beschrijving">
            <a:extLst>
              <a:ext uri="{FF2B5EF4-FFF2-40B4-BE49-F238E27FC236}">
                <a16:creationId xmlns:a16="http://schemas.microsoft.com/office/drawing/2014/main" id="{05A332E6-6A8C-4BEE-937A-901ADEAB7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272" y="5957061"/>
            <a:ext cx="819694" cy="77051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C55D0AC-B40D-4978-86EC-5746FA940742}"/>
              </a:ext>
            </a:extLst>
          </p:cNvPr>
          <p:cNvSpPr txBox="1"/>
          <p:nvPr/>
        </p:nvSpPr>
        <p:spPr>
          <a:xfrm>
            <a:off x="574765" y="1757774"/>
            <a:ext cx="10791507" cy="2448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Advent Pro Light" panose="0200050604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Zoek in je groepje elk een van onderstaande Bijbelgedeelten op: </a:t>
            </a:r>
          </a:p>
          <a:p>
            <a:pPr marL="342900" lvl="0" indent="-342900">
              <a:buFont typeface="Aller Light" panose="02000503000000020004" pitchFamily="2" charset="0"/>
              <a:buChar char="-"/>
            </a:pPr>
            <a:r>
              <a:rPr lang="nl-NL" sz="1800" dirty="0">
                <a:effectLst/>
                <a:latin typeface="Advent Pro Light" panose="0200050604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Mattheüs 5: 7</a:t>
            </a:r>
          </a:p>
          <a:p>
            <a:pPr marL="342900" lvl="0" indent="-342900">
              <a:buFont typeface="Aller Light" panose="02000503000000020004" pitchFamily="2" charset="0"/>
              <a:buChar char="-"/>
            </a:pPr>
            <a:r>
              <a:rPr lang="nl-NL" sz="1800" dirty="0">
                <a:effectLst/>
                <a:latin typeface="Advent Pro Light" panose="0200050604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Mattheüs 9: 36</a:t>
            </a:r>
          </a:p>
          <a:p>
            <a:pPr marL="342900" lvl="0" indent="-342900">
              <a:buFont typeface="Aller Light" panose="02000503000000020004" pitchFamily="2" charset="0"/>
              <a:buChar char="-"/>
            </a:pPr>
            <a:r>
              <a:rPr lang="nl-NL" sz="1800" dirty="0">
                <a:effectLst/>
                <a:latin typeface="Advent Pro Light" panose="0200050604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Jakobus 2: 15-17</a:t>
            </a:r>
          </a:p>
          <a:p>
            <a:pPr marL="342900" lvl="0" indent="-342900">
              <a:buFont typeface="Aller Light" panose="02000503000000020004" pitchFamily="2" charset="0"/>
              <a:buChar char="-"/>
            </a:pPr>
            <a:r>
              <a:rPr lang="nl-NL" sz="1800" dirty="0">
                <a:effectLst/>
                <a:latin typeface="Advent Pro Light" panose="0200050604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1 Johannes 3: 17-18</a:t>
            </a:r>
          </a:p>
          <a:p>
            <a:r>
              <a:rPr lang="nl-NL" sz="1800" dirty="0">
                <a:effectLst/>
                <a:latin typeface="Advent Pro Light" panose="0200050604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eriod"/>
            </a:pPr>
            <a:r>
              <a:rPr lang="nl-NL" sz="1800" dirty="0">
                <a:effectLst/>
                <a:latin typeface="Advent Pro Light" panose="0200050604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Lees de tekst voor aan je groepje en geef antwoord op de volgende vraag: ‘Wat betekent dit voor jou en mij?’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nl-NL" sz="1800" dirty="0">
                <a:effectLst/>
                <a:latin typeface="Advent Pro Light" panose="02000506040000020004" pitchFamily="2" charset="0"/>
                <a:ea typeface="Aller Light" panose="02000503000000020004" pitchFamily="2" charset="0"/>
                <a:cs typeface="Times New Roman" panose="02020603050405020304" pitchFamily="18" charset="0"/>
              </a:rPr>
              <a:t>Geloof draagt vrucht, dat is het werk van de Heilige Geest. Wat kun je hier zelf van merken?</a:t>
            </a:r>
          </a:p>
        </p:txBody>
      </p:sp>
    </p:spTree>
    <p:extLst>
      <p:ext uri="{BB962C8B-B14F-4D97-AF65-F5344CB8AC3E}">
        <p14:creationId xmlns:p14="http://schemas.microsoft.com/office/powerpoint/2010/main" val="3346637680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 HHJO">
  <a:themeElements>
    <a:clrScheme name="Huisstijl HHJO">
      <a:dk1>
        <a:srgbClr val="343434"/>
      </a:dk1>
      <a:lt1>
        <a:srgbClr val="FFFFFF"/>
      </a:lt1>
      <a:dk2>
        <a:srgbClr val="343434"/>
      </a:dk2>
      <a:lt2>
        <a:srgbClr val="E7E6E6"/>
      </a:lt2>
      <a:accent1>
        <a:srgbClr val="2B1A6F"/>
      </a:accent1>
      <a:accent2>
        <a:srgbClr val="E7267D"/>
      </a:accent2>
      <a:accent3>
        <a:srgbClr val="DC1714"/>
      </a:accent3>
      <a:accent4>
        <a:srgbClr val="F3BB10"/>
      </a:accent4>
      <a:accent5>
        <a:srgbClr val="30ADE3"/>
      </a:accent5>
      <a:accent6>
        <a:srgbClr val="257F33"/>
      </a:accent6>
      <a:hlink>
        <a:srgbClr val="E7267D"/>
      </a:hlink>
      <a:folHlink>
        <a:srgbClr val="2B1A6F"/>
      </a:folHlink>
    </a:clrScheme>
    <a:fontScheme name="Aangepast 2">
      <a:majorFont>
        <a:latin typeface="Advent Pro"/>
        <a:ea typeface=""/>
        <a:cs typeface=""/>
      </a:majorFont>
      <a:minorFont>
        <a:latin typeface="All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isstijl HHJO" id="{F7992FD1-DC28-47B7-A601-7055F8DD92C5}" vid="{1DE5F6FA-27DC-4A86-BF64-B19A103492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Huisstijl HHJO</Template>
  <TotalTime>106</TotalTime>
  <Words>1126</Words>
  <Application>Microsoft Office PowerPoint</Application>
  <PresentationFormat>Breedbeeld</PresentationFormat>
  <Paragraphs>105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Advent Pro</vt:lpstr>
      <vt:lpstr>Advent Pro Light</vt:lpstr>
      <vt:lpstr>Aller Light</vt:lpstr>
      <vt:lpstr>Arial</vt:lpstr>
      <vt:lpstr>Nunito Sans</vt:lpstr>
      <vt:lpstr>Huisstijl HHJO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Albertine Mourik</dc:creator>
  <cp:lastModifiedBy>Albertine Mourik</cp:lastModifiedBy>
  <cp:revision>10</cp:revision>
  <dcterms:created xsi:type="dcterms:W3CDTF">2020-12-16T13:27:14Z</dcterms:created>
  <dcterms:modified xsi:type="dcterms:W3CDTF">2020-12-16T15:13:57Z</dcterms:modified>
</cp:coreProperties>
</file>