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Afbeelding 27">
            <a:extLst>
              <a:ext uri="{FF2B5EF4-FFF2-40B4-BE49-F238E27FC236}">
                <a16:creationId xmlns:a16="http://schemas.microsoft.com/office/drawing/2014/main" id="{B1A76B52-24C2-49CD-9157-546B24782E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27"/>
          <a:stretch/>
        </p:blipFill>
        <p:spPr>
          <a:xfrm>
            <a:off x="0" y="4161918"/>
            <a:ext cx="12192000" cy="2696082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844DDE9-BBD9-4671-91DA-DAC7F9803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525" y="4989421"/>
            <a:ext cx="1353097" cy="1271911"/>
          </a:xfrm>
          <a:prstGeom prst="rect">
            <a:avLst/>
          </a:prstGeom>
        </p:spPr>
      </p:pic>
      <p:sp>
        <p:nvSpPr>
          <p:cNvPr id="22" name="Titel 21">
            <a:extLst>
              <a:ext uri="{FF2B5EF4-FFF2-40B4-BE49-F238E27FC236}">
                <a16:creationId xmlns:a16="http://schemas.microsoft.com/office/drawing/2014/main" id="{60E32DFE-9064-493D-97F8-E6D6563E8B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6750" y="4886857"/>
            <a:ext cx="7562850" cy="74768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nl-NL" dirty="0"/>
              <a:t>Titel presentatie</a:t>
            </a:r>
          </a:p>
        </p:txBody>
      </p:sp>
      <p:sp>
        <p:nvSpPr>
          <p:cNvPr id="24" name="Tijdelijke aanduiding voor inhoud 23">
            <a:extLst>
              <a:ext uri="{FF2B5EF4-FFF2-40B4-BE49-F238E27FC236}">
                <a16:creationId xmlns:a16="http://schemas.microsoft.com/office/drawing/2014/main" id="{FFE64430-ADF7-4526-A836-5EA06A00D1E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66749" y="5711640"/>
            <a:ext cx="7562849" cy="498475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9342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49B94D-4CFE-4AE6-932B-133E4C422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431" y="1785668"/>
            <a:ext cx="11516264" cy="4908430"/>
          </a:xfr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19897FA9-1221-45DF-BB5F-D24FF0321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68" y="1070992"/>
            <a:ext cx="11516264" cy="576653"/>
          </a:xfrm>
        </p:spPr>
        <p:txBody>
          <a:bodyPr>
            <a:normAutofit/>
          </a:bodyPr>
          <a:lstStyle>
            <a:lvl1pPr>
              <a:defRPr sz="3800">
                <a:latin typeface="Advent Pro Light" panose="02000506040000020004" pitchFamily="2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060F1A13-707C-4739-AF9C-6E1078B6960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6431" y="715868"/>
            <a:ext cx="1838116" cy="3378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2"/>
                </a:solidFill>
                <a:latin typeface="Advent Pro Light" panose="02000506040000020004" pitchFamily="2" charset="0"/>
              </a:defRPr>
            </a:lvl1pPr>
          </a:lstStyle>
          <a:p>
            <a:pPr lvl="0"/>
            <a:r>
              <a:rPr lang="nl-NL" dirty="0"/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21079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3E145-ABD7-41A7-B183-FE2754737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604EB40-0811-42F8-9E43-5E73391CE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915F35-8C0F-41D4-8293-22BF60538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02BC-B0BE-43B3-A318-476101D0C8EC}" type="datetimeFigureOut">
              <a:rPr lang="nl-NL" smtClean="0"/>
              <a:t>17-12-2020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E3182B-848F-4168-959E-F8233344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A6135D-74BB-455C-903B-CAD9718D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5233D-4970-41B4-8BD8-873C428E66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580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823F6-1E8E-4401-A0FA-5904BFE9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9BD668-3C10-493E-A7FF-C7CAD094A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7A0746-BDE1-48BF-AEB3-3D8196BA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6F6A-C9B8-4740-A745-D4CCD2A67A4F}" type="datetimeFigureOut">
              <a:rPr lang="nl-NL" smtClean="0"/>
              <a:t>17-12-2020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595BB4-F57E-4E89-84FC-9E9C4E735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25D94D-C429-43F4-97DA-8AC6F4B2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9A415-B85A-4505-BC91-F86908D83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80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C2FA724-1934-461C-A0DA-EB7A77AAF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68" y="1070992"/>
            <a:ext cx="11516264" cy="747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6C7C81-FD4A-4A15-B80E-7C74F5C39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6431" y="2001328"/>
            <a:ext cx="11516264" cy="4295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355350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ller Light" panose="02000503000000020004" pitchFamily="2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ller Light" panose="02000503000000020004" pitchFamily="2" charset="0"/>
        <a:buChar char="›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ller Light" panose="02000503000000020004" pitchFamily="2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 descr="Gerelateerde afbeelding">
            <a:extLst>
              <a:ext uri="{FF2B5EF4-FFF2-40B4-BE49-F238E27FC236}">
                <a16:creationId xmlns:a16="http://schemas.microsoft.com/office/drawing/2014/main" id="{4F6B5EC4-5FF4-4BA4-B7B8-6E1B017E110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" t="25610" r="-112" b="11124"/>
          <a:stretch/>
        </p:blipFill>
        <p:spPr bwMode="auto">
          <a:xfrm>
            <a:off x="-1" y="-36141"/>
            <a:ext cx="12298784" cy="58273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84F6540A-47B6-4A4A-BC12-3ADA113D7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2323"/>
            <a:ext cx="12298782" cy="358851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C4D2FD6-B2CF-4394-ADFD-4B6416FCB660}"/>
              </a:ext>
            </a:extLst>
          </p:cNvPr>
          <p:cNvSpPr txBox="1"/>
          <p:nvPr/>
        </p:nvSpPr>
        <p:spPr>
          <a:xfrm>
            <a:off x="351889" y="5696943"/>
            <a:ext cx="10051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chemeClr val="accent1"/>
                </a:solidFill>
                <a:latin typeface="+mj-lt"/>
              </a:rPr>
              <a:t>Samen delen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1D0FF49-D55C-4F4C-BFAF-4596041AC3FA}"/>
              </a:ext>
            </a:extLst>
          </p:cNvPr>
          <p:cNvSpPr txBox="1"/>
          <p:nvPr/>
        </p:nvSpPr>
        <p:spPr>
          <a:xfrm>
            <a:off x="351889" y="5299821"/>
            <a:ext cx="637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/>
                </a:solidFill>
                <a:latin typeface="Advent Pro Light" panose="02000506040000020004" pitchFamily="2" charset="0"/>
              </a:rPr>
              <a:t>Bijbelstudie 16+ | Wie goed doet, goed ontmoet</a:t>
            </a:r>
          </a:p>
        </p:txBody>
      </p:sp>
      <p:pic>
        <p:nvPicPr>
          <p:cNvPr id="11" name="Afbeelding 10" descr="Afbeelding met teken&#10;&#10;Automatisch gegenereerde beschrijving">
            <a:extLst>
              <a:ext uri="{FF2B5EF4-FFF2-40B4-BE49-F238E27FC236}">
                <a16:creationId xmlns:a16="http://schemas.microsoft.com/office/drawing/2014/main" id="{A5769210-2E13-4D61-87CB-91173E617C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579" y="5288837"/>
            <a:ext cx="1118966" cy="1051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6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Een topbankier die leerde delen en dienen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5E953E2-9D9F-4C4C-9EDA-43E6B3A49F81}"/>
              </a:ext>
            </a:extLst>
          </p:cNvPr>
          <p:cNvSpPr txBox="1"/>
          <p:nvPr/>
        </p:nvSpPr>
        <p:spPr>
          <a:xfrm>
            <a:off x="574765" y="1732562"/>
            <a:ext cx="11336498" cy="2253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2800" dirty="0">
                <a:solidFill>
                  <a:srgbClr val="DC1714"/>
                </a:solidFill>
                <a:effectLst/>
                <a:latin typeface="Advent Pro" panose="02000506040000020004" pitchFamily="2" charset="0"/>
                <a:ea typeface="MS Mincho" panose="02020609040205080304" pitchFamily="49" charset="-128"/>
                <a:cs typeface="Times New Roman" panose="02020603050405020304" pitchFamily="18" charset="0"/>
              </a:rPr>
              <a:t>Bespreekvragen</a:t>
            </a:r>
          </a:p>
          <a:p>
            <a:pPr algn="just">
              <a:lnSpc>
                <a:spcPct val="115000"/>
              </a:lnSpc>
            </a:pPr>
            <a:endParaRPr lang="nl-NL" sz="2800" dirty="0">
              <a:solidFill>
                <a:srgbClr val="DC1714"/>
              </a:solidFill>
              <a:effectLst/>
              <a:latin typeface="Advent Pro" panose="02000506040000020004" pitchFamily="2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Stelling: Je moet zoveel delen dat het pijn doet.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endParaRPr lang="nl-NL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endParaRPr lang="nl-NL" sz="18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800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 voorbeeld gaf Christus ons als het gaat om dienen en delen? </a:t>
            </a:r>
          </a:p>
        </p:txBody>
      </p:sp>
      <p:pic>
        <p:nvPicPr>
          <p:cNvPr id="1026" name="Picture 2" descr="euro banknote collection on wooden surface">
            <a:extLst>
              <a:ext uri="{FF2B5EF4-FFF2-40B4-BE49-F238E27FC236}">
                <a16:creationId xmlns:a16="http://schemas.microsoft.com/office/drawing/2014/main" id="{2BA95311-DA45-41CF-90CB-B585B8CB5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925" y="1732562"/>
            <a:ext cx="3503194" cy="233663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46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Ed van Hell over dienen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5B77EEC9-BD2A-4504-95EE-579F0BA51DE7}"/>
              </a:ext>
            </a:extLst>
          </p:cNvPr>
          <p:cNvSpPr txBox="1"/>
          <p:nvPr/>
        </p:nvSpPr>
        <p:spPr>
          <a:xfrm>
            <a:off x="574765" y="1583731"/>
            <a:ext cx="11873909" cy="1956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nl-NL" sz="2800" dirty="0">
                <a:solidFill>
                  <a:srgbClr val="DC1714"/>
                </a:solidFill>
                <a:effectLst/>
                <a:latin typeface="Advent Pro" panose="02000506040000020004" pitchFamily="2" charset="0"/>
                <a:ea typeface="MS Mincho" panose="02020609040205080304" pitchFamily="49" charset="-128"/>
                <a:cs typeface="Times New Roman" panose="02020603050405020304" pitchFamily="18" charset="0"/>
              </a:rPr>
              <a:t>Bespreekvragen</a:t>
            </a:r>
          </a:p>
          <a:p>
            <a:pPr algn="just">
              <a:lnSpc>
                <a:spcPct val="115000"/>
              </a:lnSpc>
            </a:pPr>
            <a:endParaRPr lang="nl-NL" sz="2800" dirty="0">
              <a:solidFill>
                <a:srgbClr val="DC1714"/>
              </a:solidFill>
              <a:effectLst/>
              <a:latin typeface="Advent Pro" panose="02000506040000020004" pitchFamily="2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nl-NL" sz="1800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Een dakloze helpen is wat anders dan zo iemand als volwaardig behandelen. Waarom/waardoor?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endParaRPr lang="nl-NL" sz="18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800" dirty="0">
                <a:effectLst/>
                <a:latin typeface="Aller Light" panose="0200050300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Wat heb je nodig om werkelijk lief te kunnen hebben? 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A8F30A7-8EEE-4062-90F4-880FACB522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779" y="3540549"/>
            <a:ext cx="1633971" cy="241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3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Sluiting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480557" y="1370685"/>
            <a:ext cx="10885715" cy="77947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i="1" dirty="0">
                <a:solidFill>
                  <a:srgbClr val="000000"/>
                </a:solidFill>
                <a:effectLst/>
                <a:ea typeface="Aller Light" panose="02000503000000020004" pitchFamily="2" charset="0"/>
                <a:cs typeface="Times New Roman" panose="02020603050405020304" pitchFamily="18" charset="0"/>
              </a:rPr>
              <a:t>Psalm 69:13</a:t>
            </a:r>
            <a:endParaRPr lang="nl-NL" sz="2000" i="1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Dat zal den HEER veel aangenamer zijn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Dan os of var, die hunnen klauw verdelen.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De blijdschap zal het hart der vromen strelen,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Als zij mij zien, verlost van smart en pijn.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Gij, die God zoekt in al uw zielsverdriet,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Houdt aan, grijpt moed, uw hart zal vrolijk leven;</a:t>
            </a:r>
            <a:br>
              <a:rPr lang="nl-NL" sz="2000" dirty="0"/>
            </a:br>
            <a:r>
              <a:rPr lang="nl-NL" sz="20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Nooddruftigen</a:t>
            </a: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, veracht Zijn goedheid niet;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Nooit zal Hij Zijn gevangenen begeven.</a:t>
            </a: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1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D69608D-E451-4959-BF5B-1BF27724C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37742"/>
              </p:ext>
            </p:extLst>
          </p:nvPr>
        </p:nvGraphicFramePr>
        <p:xfrm>
          <a:off x="475986" y="4654464"/>
          <a:ext cx="11197614" cy="1645920"/>
        </p:xfrm>
        <a:graphic>
          <a:graphicData uri="http://schemas.openxmlformats.org/drawingml/2006/table">
            <a:tbl>
              <a:tblPr/>
              <a:tblGrid>
                <a:gridCol w="11197614">
                  <a:extLst>
                    <a:ext uri="{9D8B030D-6E8A-4147-A177-3AD203B41FA5}">
                      <a16:colId xmlns:a16="http://schemas.microsoft.com/office/drawing/2014/main" val="4004460059"/>
                    </a:ext>
                  </a:extLst>
                </a:gridCol>
              </a:tblGrid>
              <a:tr h="193800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32 En der menigte van degenen die geloofden, was één hart en </a:t>
                      </a:r>
                      <a:r>
                        <a:rPr lang="nl-NL" sz="1400" i="1" dirty="0">
                          <a:effectLst/>
                        </a:rPr>
                        <a:t>één</a:t>
                      </a:r>
                      <a:r>
                        <a:rPr lang="nl-NL" sz="1400" dirty="0">
                          <a:effectLst/>
                        </a:rPr>
                        <a:t> ziel; en niemand </a:t>
                      </a:r>
                      <a:r>
                        <a:rPr lang="nl-NL" sz="1400" dirty="0" err="1">
                          <a:effectLst/>
                        </a:rPr>
                        <a:t>zeide</a:t>
                      </a:r>
                      <a:r>
                        <a:rPr lang="nl-NL" sz="1400" dirty="0">
                          <a:effectLst/>
                        </a:rPr>
                        <a:t> dat iets van hetgeen hij had, zijn eigen was, maar alle dingen waren hun gemeen.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85867"/>
                  </a:ext>
                </a:extLst>
              </a:tr>
              <a:tr h="193800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33 En de apostelen gaven met grote kracht getuigenis van de opstanding des Heeren Jezus; en er was grote genade over hen allen.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407973"/>
                  </a:ext>
                </a:extLst>
              </a:tr>
              <a:tr h="276858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34 Want er was ook niemand onder hen die gebrek had; want zovelen als er bezitters waren van landen of huizen, die verkochten zij, en brachten den prijs der verkochte </a:t>
                      </a:r>
                      <a:r>
                        <a:rPr lang="nl-NL" sz="1400" i="1" dirty="0">
                          <a:effectLst/>
                        </a:rPr>
                        <a:t>goederen</a:t>
                      </a:r>
                      <a:r>
                        <a:rPr lang="nl-NL" sz="1400" dirty="0">
                          <a:effectLst/>
                        </a:rPr>
                        <a:t> en legden </a:t>
                      </a:r>
                      <a:r>
                        <a:rPr lang="nl-NL" sz="1400" i="1" dirty="0">
                          <a:effectLst/>
                        </a:rPr>
                        <a:t>dien</a:t>
                      </a:r>
                      <a:r>
                        <a:rPr lang="nl-NL" sz="1400" dirty="0">
                          <a:effectLst/>
                        </a:rPr>
                        <a:t> aan de voeten der apostelen;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08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35 En aan een iegelijk werd uitgedeeld naar dat elk van node had.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037484"/>
                  </a:ext>
                </a:extLst>
              </a:tr>
            </a:tbl>
          </a:graphicData>
        </a:graphic>
      </p:graphicFrame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Opening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574765" y="1326286"/>
            <a:ext cx="10885715" cy="3735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400" b="1" dirty="0"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Gebed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400" b="1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Lezen Handelingen 2: 41-47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400" b="1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Lezen Handelingen 4: 32-35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2576603-BE69-4E08-AAD4-AA86A994D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001179"/>
              </p:ext>
            </p:extLst>
          </p:nvPr>
        </p:nvGraphicFramePr>
        <p:xfrm>
          <a:off x="479726" y="1976534"/>
          <a:ext cx="11296393" cy="2253622"/>
        </p:xfrm>
        <a:graphic>
          <a:graphicData uri="http://schemas.openxmlformats.org/drawingml/2006/table">
            <a:tbl>
              <a:tblPr/>
              <a:tblGrid>
                <a:gridCol w="11296393">
                  <a:extLst>
                    <a:ext uri="{9D8B030D-6E8A-4147-A177-3AD203B41FA5}">
                      <a16:colId xmlns:a16="http://schemas.microsoft.com/office/drawing/2014/main" val="3493315843"/>
                    </a:ext>
                  </a:extLst>
                </a:gridCol>
              </a:tblGrid>
              <a:tr h="259484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41 Die dan zijn woord gaarne aannamen, werden gedoopt; en er werden op dien dag </a:t>
                      </a:r>
                      <a:r>
                        <a:rPr lang="nl-NL" sz="1400" i="1" dirty="0">
                          <a:effectLst/>
                        </a:rPr>
                        <a:t>tot hen</a:t>
                      </a:r>
                      <a:r>
                        <a:rPr lang="nl-NL" sz="1400" dirty="0">
                          <a:effectLst/>
                        </a:rPr>
                        <a:t> toegedaan omtrent drieduizend zielen.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75852"/>
                  </a:ext>
                </a:extLst>
              </a:tr>
              <a:tr h="181639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42 En zij waren volhardende in de leer der apostelen, en in de gemeenschap, en in de breking des </a:t>
                      </a:r>
                      <a:r>
                        <a:rPr lang="nl-NL" sz="1400" dirty="0" err="1">
                          <a:effectLst/>
                        </a:rPr>
                        <a:t>broods</a:t>
                      </a:r>
                      <a:r>
                        <a:rPr lang="nl-NL" sz="1400" dirty="0">
                          <a:effectLst/>
                        </a:rPr>
                        <a:t>, en in de gebeden.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01073"/>
                  </a:ext>
                </a:extLst>
              </a:tr>
              <a:tr h="181639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43 En een vreze kwam over alle ziel; en vele wonderen en tekenen geschiedden door de apostelen.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941731"/>
                  </a:ext>
                </a:extLst>
              </a:tr>
              <a:tr h="181639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44 En allen die geloofden, waren bijeen, en hadden alle dingen gemeen.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55791"/>
                  </a:ext>
                </a:extLst>
              </a:tr>
              <a:tr h="181639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45 En zij verkochten </a:t>
                      </a:r>
                      <a:r>
                        <a:rPr lang="nl-NL" sz="1400" i="1" dirty="0">
                          <a:effectLst/>
                        </a:rPr>
                        <a:t>hun</a:t>
                      </a:r>
                      <a:r>
                        <a:rPr lang="nl-NL" sz="1400" dirty="0">
                          <a:effectLst/>
                        </a:rPr>
                        <a:t> goederen en have, en verdeelden dezelve aan allen, naar dat elk van node had.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79152"/>
                  </a:ext>
                </a:extLst>
              </a:tr>
              <a:tr h="259484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46 En dagelijks eendrachtelijk in den tempel volhardende, en van huis tot huis brood brekende, aten zij tezamen met verheuging en eenvoudigheid des harten,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135509"/>
                  </a:ext>
                </a:extLst>
              </a:tr>
              <a:tr h="181639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47 En prezen God en hadden genade bij het ganse volk. En de Heere deed dagelijks tot de gemeente, die zalig werden.</a:t>
                      </a:r>
                    </a:p>
                  </a:txBody>
                  <a:tcPr marL="78105" marR="78105" marT="39053" marB="390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50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25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Opening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574765" y="1302223"/>
            <a:ext cx="10885715" cy="738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1600" b="1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Lezen Handelingen 6: 1-7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7310CD99-B7F1-48B1-87D3-22F30CAE8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890894"/>
              </p:ext>
            </p:extLst>
          </p:nvPr>
        </p:nvGraphicFramePr>
        <p:xfrm>
          <a:off x="574765" y="2001838"/>
          <a:ext cx="10885715" cy="4295774"/>
        </p:xfrm>
        <a:graphic>
          <a:graphicData uri="http://schemas.openxmlformats.org/drawingml/2006/table">
            <a:tbl>
              <a:tblPr/>
              <a:tblGrid>
                <a:gridCol w="10885715">
                  <a:extLst>
                    <a:ext uri="{9D8B030D-6E8A-4147-A177-3AD203B41FA5}">
                      <a16:colId xmlns:a16="http://schemas.microsoft.com/office/drawing/2014/main" val="4224239817"/>
                    </a:ext>
                  </a:extLst>
                </a:gridCol>
              </a:tblGrid>
              <a:tr h="797787">
                <a:tc>
                  <a:txBody>
                    <a:bodyPr/>
                    <a:lstStyle/>
                    <a:p>
                      <a:pPr algn="just"/>
                      <a:r>
                        <a:rPr lang="nl-NL" sz="1600" dirty="0">
                          <a:effectLst/>
                        </a:rPr>
                        <a:t>1 EN in dezelve dagen, als de discipelen vermenigvuldigden, ontstond een </a:t>
                      </a:r>
                      <a:r>
                        <a:rPr lang="nl-NL" sz="1600" dirty="0" err="1">
                          <a:effectLst/>
                        </a:rPr>
                        <a:t>murmurering</a:t>
                      </a:r>
                      <a:r>
                        <a:rPr lang="nl-NL" sz="1600" dirty="0">
                          <a:effectLst/>
                        </a:rPr>
                        <a:t> der </a:t>
                      </a:r>
                      <a:r>
                        <a:rPr lang="nl-NL" sz="1600" dirty="0" err="1">
                          <a:effectLst/>
                        </a:rPr>
                        <a:t>Grieksen</a:t>
                      </a:r>
                      <a:r>
                        <a:rPr lang="nl-NL" sz="1600" dirty="0">
                          <a:effectLst/>
                        </a:rPr>
                        <a:t> tegen de Hebreeën, omdat hun weduwen in de dagelijkse bediening verzuimd werden.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701881"/>
                  </a:ext>
                </a:extLst>
              </a:tr>
              <a:tr h="613682">
                <a:tc>
                  <a:txBody>
                    <a:bodyPr/>
                    <a:lstStyle/>
                    <a:p>
                      <a:pPr algn="just"/>
                      <a:r>
                        <a:rPr lang="nl-NL" sz="1600">
                          <a:effectLst/>
                        </a:rPr>
                        <a:t>2 En de twaalve riepen de menigte der discipelen tot zich, en zeiden: Het is niet behoorlijk dat wij het Woord Gods nalaten en de tafelen dienen.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069026"/>
                  </a:ext>
                </a:extLst>
              </a:tr>
              <a:tr h="613682">
                <a:tc>
                  <a:txBody>
                    <a:bodyPr/>
                    <a:lstStyle/>
                    <a:p>
                      <a:pPr algn="just"/>
                      <a:r>
                        <a:rPr lang="nl-NL" sz="1600">
                          <a:effectLst/>
                        </a:rPr>
                        <a:t>3 Ziet dan om, broeders, naar zeven mannen uit u, die </a:t>
                      </a:r>
                      <a:r>
                        <a:rPr lang="nl-NL" sz="1600" i="1">
                          <a:effectLst/>
                        </a:rPr>
                        <a:t>goede</a:t>
                      </a:r>
                      <a:r>
                        <a:rPr lang="nl-NL" sz="1600">
                          <a:effectLst/>
                        </a:rPr>
                        <a:t> getuigenis hebben, vol des Heiligen Geestes en der wijsheid, welke wij mogen stellen over deze nodige zaak.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75870"/>
                  </a:ext>
                </a:extLst>
              </a:tr>
              <a:tr h="429577">
                <a:tc>
                  <a:txBody>
                    <a:bodyPr/>
                    <a:lstStyle/>
                    <a:p>
                      <a:pPr algn="just"/>
                      <a:r>
                        <a:rPr lang="nl-NL" sz="1600">
                          <a:effectLst/>
                        </a:rPr>
                        <a:t>4 Maar wij zullen volharden in het gebed en in de bediening des Woords.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054890"/>
                  </a:ext>
                </a:extLst>
              </a:tr>
              <a:tr h="797787">
                <a:tc>
                  <a:txBody>
                    <a:bodyPr/>
                    <a:lstStyle/>
                    <a:p>
                      <a:pPr algn="just"/>
                      <a:r>
                        <a:rPr lang="nl-NL" sz="1600" dirty="0">
                          <a:effectLst/>
                        </a:rPr>
                        <a:t>5 En dit woord behaagde al de menigte; en zij verkoren </a:t>
                      </a:r>
                      <a:r>
                        <a:rPr lang="nl-NL" sz="1600" dirty="0" err="1">
                          <a:effectLst/>
                        </a:rPr>
                        <a:t>Stéfanus</a:t>
                      </a:r>
                      <a:r>
                        <a:rPr lang="nl-NL" sz="1600" dirty="0">
                          <a:effectLst/>
                        </a:rPr>
                        <a:t>, een man vol des </a:t>
                      </a:r>
                      <a:r>
                        <a:rPr lang="nl-NL" sz="1600" dirty="0" err="1">
                          <a:effectLst/>
                        </a:rPr>
                        <a:t>geloofs</a:t>
                      </a:r>
                      <a:r>
                        <a:rPr lang="nl-NL" sz="1600" dirty="0">
                          <a:effectLst/>
                        </a:rPr>
                        <a:t> en des Heiligen </a:t>
                      </a:r>
                      <a:r>
                        <a:rPr lang="nl-NL" sz="1600" dirty="0" err="1">
                          <a:effectLst/>
                        </a:rPr>
                        <a:t>Geestes</a:t>
                      </a:r>
                      <a:r>
                        <a:rPr lang="nl-NL" sz="1600" dirty="0">
                          <a:effectLst/>
                        </a:rPr>
                        <a:t>, en Filippus, en Próchorus, en </a:t>
                      </a:r>
                      <a:r>
                        <a:rPr lang="nl-NL" sz="1600" dirty="0" err="1">
                          <a:effectLst/>
                        </a:rPr>
                        <a:t>Nikánor</a:t>
                      </a:r>
                      <a:r>
                        <a:rPr lang="nl-NL" sz="1600" dirty="0">
                          <a:effectLst/>
                        </a:rPr>
                        <a:t>, en Timon, en </a:t>
                      </a:r>
                      <a:r>
                        <a:rPr lang="nl-NL" sz="1600" dirty="0" err="1">
                          <a:effectLst/>
                        </a:rPr>
                        <a:t>Pármenas</a:t>
                      </a:r>
                      <a:r>
                        <a:rPr lang="nl-NL" sz="1600" dirty="0">
                          <a:effectLst/>
                        </a:rPr>
                        <a:t>, en </a:t>
                      </a:r>
                      <a:r>
                        <a:rPr lang="nl-NL" sz="1600" dirty="0" err="1">
                          <a:effectLst/>
                        </a:rPr>
                        <a:t>Nikoláüs</a:t>
                      </a:r>
                      <a:r>
                        <a:rPr lang="nl-NL" sz="1600" dirty="0">
                          <a:effectLst/>
                        </a:rPr>
                        <a:t>, een Jodengenoot van Antiochíë;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25750"/>
                  </a:ext>
                </a:extLst>
              </a:tr>
              <a:tr h="429577">
                <a:tc>
                  <a:txBody>
                    <a:bodyPr/>
                    <a:lstStyle/>
                    <a:p>
                      <a:pPr algn="just"/>
                      <a:r>
                        <a:rPr lang="nl-NL" sz="1600">
                          <a:effectLst/>
                        </a:rPr>
                        <a:t>6 Welke zij voor de apostelen stelden; en </a:t>
                      </a:r>
                      <a:r>
                        <a:rPr lang="nl-NL" sz="1600" i="1">
                          <a:effectLst/>
                        </a:rPr>
                        <a:t>dezen</a:t>
                      </a:r>
                      <a:r>
                        <a:rPr lang="nl-NL" sz="1600">
                          <a:effectLst/>
                        </a:rPr>
                        <a:t>, als zij gebeden hadden, legden hun de handen op.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09215"/>
                  </a:ext>
                </a:extLst>
              </a:tr>
              <a:tr h="613682">
                <a:tc>
                  <a:txBody>
                    <a:bodyPr/>
                    <a:lstStyle/>
                    <a:p>
                      <a:pPr algn="just"/>
                      <a:r>
                        <a:rPr lang="nl-NL" sz="1600" dirty="0">
                          <a:effectLst/>
                        </a:rPr>
                        <a:t>7 En het Woord Gods wies, en het getal der discipelen vermenigvuldigde te Jeruzalem zeer; en een grote schare der priesters werd het geloof gehoorzaam.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012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Opening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36F67BAD-34E2-4C87-8B5E-BED85487A802}"/>
              </a:ext>
            </a:extLst>
          </p:cNvPr>
          <p:cNvSpPr txBox="1"/>
          <p:nvPr/>
        </p:nvSpPr>
        <p:spPr>
          <a:xfrm>
            <a:off x="574765" y="2012369"/>
            <a:ext cx="10885715" cy="530055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Psalm 9:1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Ik zal met al mijn hart den HEER,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Blijmoedig geven lof en eer;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Mijn tong zal mijn gemoed verzellen,</a:t>
            </a:r>
            <a:br>
              <a:rPr lang="nl-NL" sz="2000" dirty="0"/>
            </a:br>
            <a:r>
              <a:rPr lang="nl-NL" sz="20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En al Uw wonderen vertellen.</a:t>
            </a: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solidFill>
                <a:srgbClr val="000000"/>
              </a:solidFill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2000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i="1" dirty="0"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i="1" dirty="0">
              <a:effectLst/>
              <a:latin typeface="Aller Light" panose="0200050300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pic>
        <p:nvPicPr>
          <p:cNvPr id="6" name="Afbeelding 5" descr="Gerelateerde afbeelding">
            <a:extLst>
              <a:ext uri="{FF2B5EF4-FFF2-40B4-BE49-F238E27FC236}">
                <a16:creationId xmlns:a16="http://schemas.microsoft.com/office/drawing/2014/main" id="{EFB16D6C-D05C-47FE-A379-38BB8D743C2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45"/>
          <a:stretch/>
        </p:blipFill>
        <p:spPr bwMode="auto">
          <a:xfrm>
            <a:off x="6620856" y="1736"/>
            <a:ext cx="6352573" cy="24628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4032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Startopdracht Henry </a:t>
            </a:r>
            <a:r>
              <a:rPr lang="nl-NL" sz="3800" dirty="0" err="1">
                <a:solidFill>
                  <a:schemeClr val="accent1"/>
                </a:solidFill>
                <a:latin typeface="+mj-lt"/>
              </a:rPr>
              <a:t>Crowell</a:t>
            </a:r>
            <a:endParaRPr lang="nl-NL" sz="3800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EDAD317-2D70-41AE-9ACE-1B7D1FE60C29}"/>
              </a:ext>
            </a:extLst>
          </p:cNvPr>
          <p:cNvSpPr txBox="1"/>
          <p:nvPr/>
        </p:nvSpPr>
        <p:spPr>
          <a:xfrm>
            <a:off x="475986" y="2413337"/>
            <a:ext cx="10791507" cy="1646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nl-NL" sz="2400" dirty="0">
                <a:solidFill>
                  <a:schemeClr val="accent1"/>
                </a:solidFill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Bespreek in tweetallen:</a:t>
            </a:r>
          </a:p>
          <a:p>
            <a:pPr lvl="0" algn="just">
              <a:lnSpc>
                <a:spcPct val="107000"/>
              </a:lnSpc>
            </a:pPr>
            <a:endParaRPr lang="nl-NL" sz="24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nl-NL" sz="24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Wat is een Bijbelse richtlijn voor geven?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24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Moet je eerst een baan en een vast inkomen hebben om giften te kunnen geven?</a:t>
            </a:r>
          </a:p>
        </p:txBody>
      </p:sp>
    </p:spTree>
    <p:extLst>
      <p:ext uri="{BB962C8B-B14F-4D97-AF65-F5344CB8AC3E}">
        <p14:creationId xmlns:p14="http://schemas.microsoft.com/office/powerpoint/2010/main" val="2744342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62470" y="522947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Kerngedachte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835890" y="2582614"/>
            <a:ext cx="1053038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Je bezittingen kreeg jij van de Heere in bruikleen </a:t>
            </a:r>
          </a:p>
          <a:p>
            <a:pPr algn="ctr"/>
            <a:r>
              <a:rPr lang="nl-NL" sz="32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om daarmee je naasten te helpen.</a:t>
            </a:r>
          </a:p>
          <a:p>
            <a:endParaRPr lang="nl-NL" sz="40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nt Pro Light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8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Gift van de Heilige Geest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C74E98E-5AD0-4906-852B-9D657F7618A2}"/>
              </a:ext>
            </a:extLst>
          </p:cNvPr>
          <p:cNvSpPr txBox="1"/>
          <p:nvPr/>
        </p:nvSpPr>
        <p:spPr>
          <a:xfrm>
            <a:off x="574765" y="1443793"/>
            <a:ext cx="11320456" cy="4620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Lees Handelingen 2 vers 41 tot 47</a:t>
            </a: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41 Die dan zijn woord gaarne aannamen, werden gedoopt; en er werden op dien dag </a:t>
            </a:r>
            <a:r>
              <a:rPr lang="nl-NL" sz="1600" b="0" i="1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tot hen</a:t>
            </a: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 toegedaan omtrent drieduizend zielen.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42 En zij waren volhardende in de leer der apostelen, en in de gemeenschap, en in de breking des </a:t>
            </a:r>
            <a:r>
              <a:rPr lang="nl-NL" sz="1600" b="0" i="0" u="none" strike="noStrike" kern="1200" dirty="0" err="1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broods</a:t>
            </a: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, en in de gebeden.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43 En een vreze kwam over alle ziel; en vele wonderen en tekenen geschiedden door de apostelen.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44 En allen die geloofden, waren bijeen, en hadden alle dingen gemeen.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45 En zij verkochten </a:t>
            </a:r>
            <a:r>
              <a:rPr lang="nl-NL" sz="1600" b="0" i="1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hun</a:t>
            </a: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 goederen en have, en verdeelden dezelve aan allen, naar dat elk van node had.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46 En dagelijks eendrachtelijk in den tempel volhardende, en van huis tot huis brood brekende, aten zij tezamen met verheuging en eenvoudigheid des harten,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nl-NL" sz="1600" b="0" i="0" u="none" strike="noStrike" kern="1200" dirty="0">
                <a:solidFill>
                  <a:srgbClr val="343434"/>
                </a:solidFill>
                <a:effectLst/>
                <a:latin typeface="Aller Light" panose="02000503000000020004" pitchFamily="2" charset="0"/>
              </a:rPr>
              <a:t>47 En prezen God en hadden genade bij het ganse volk. En de Heere deed dagelijks tot de gemeente, die zalig werden.</a:t>
            </a:r>
            <a:endParaRPr lang="nl-NL" sz="1600" b="0" i="0" u="none" strike="noStrike" dirty="0">
              <a:effectLst/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 beeld krijg je door dit gedeelte van de eerste christengemeente? 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Wat spreekt jou aan in hun ‘levensstijl’?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Hoe word je als hen? </a:t>
            </a:r>
          </a:p>
        </p:txBody>
      </p:sp>
    </p:spTree>
    <p:extLst>
      <p:ext uri="{BB962C8B-B14F-4D97-AF65-F5344CB8AC3E}">
        <p14:creationId xmlns:p14="http://schemas.microsoft.com/office/powerpoint/2010/main" val="359991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Ontvangen om te delen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4613C953-FB01-4F51-94FB-201712DAC604}"/>
              </a:ext>
            </a:extLst>
          </p:cNvPr>
          <p:cNvSpPr txBox="1"/>
          <p:nvPr/>
        </p:nvSpPr>
        <p:spPr>
          <a:xfrm>
            <a:off x="475986" y="1387693"/>
            <a:ext cx="10398665" cy="4157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Lees Handelingen 4 vers 32 tot 35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Over welke twee taken van de apostelen lees je hier?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Welke van deze twee taken is hun hoofdtaak? (Zie Markus 16:15.)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Hoe zie je dit tot uitdrukking komen in jouw gemeente. Functioneert het in de praktijk werkelijk? </a:t>
            </a:r>
          </a:p>
        </p:txBody>
      </p:sp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DAAC33BD-8DBC-4C8F-916E-A3D5A371F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983452"/>
              </p:ext>
            </p:extLst>
          </p:nvPr>
        </p:nvGraphicFramePr>
        <p:xfrm>
          <a:off x="475986" y="2219438"/>
          <a:ext cx="11197614" cy="1645920"/>
        </p:xfrm>
        <a:graphic>
          <a:graphicData uri="http://schemas.openxmlformats.org/drawingml/2006/table">
            <a:tbl>
              <a:tblPr/>
              <a:tblGrid>
                <a:gridCol w="11197614">
                  <a:extLst>
                    <a:ext uri="{9D8B030D-6E8A-4147-A177-3AD203B41FA5}">
                      <a16:colId xmlns:a16="http://schemas.microsoft.com/office/drawing/2014/main" val="4004460059"/>
                    </a:ext>
                  </a:extLst>
                </a:gridCol>
              </a:tblGrid>
              <a:tr h="193800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32 En der menigte van degenen die geloofden, was één hart en </a:t>
                      </a:r>
                      <a:r>
                        <a:rPr lang="nl-NL" sz="1400" i="1" dirty="0">
                          <a:effectLst/>
                        </a:rPr>
                        <a:t>één</a:t>
                      </a:r>
                      <a:r>
                        <a:rPr lang="nl-NL" sz="1400" dirty="0">
                          <a:effectLst/>
                        </a:rPr>
                        <a:t> ziel; en niemand </a:t>
                      </a:r>
                      <a:r>
                        <a:rPr lang="nl-NL" sz="1400" dirty="0" err="1">
                          <a:effectLst/>
                        </a:rPr>
                        <a:t>zeide</a:t>
                      </a:r>
                      <a:r>
                        <a:rPr lang="nl-NL" sz="1400" dirty="0">
                          <a:effectLst/>
                        </a:rPr>
                        <a:t> dat iets van hetgeen hij had, zijn eigen was, maar alle dingen waren hun gemeen.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85867"/>
                  </a:ext>
                </a:extLst>
              </a:tr>
              <a:tr h="193800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33 En de apostelen gaven met grote kracht getuigenis van de opstanding des Heeren Jezus; en er was grote genade over hen allen.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407973"/>
                  </a:ext>
                </a:extLst>
              </a:tr>
              <a:tr h="276858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34 Want er was ook niemand onder hen die gebrek had; want zovelen als er bezitters waren van landen of huizen, die verkochten zij, en brachten den prijs der verkochte </a:t>
                      </a:r>
                      <a:r>
                        <a:rPr lang="nl-NL" sz="1400" i="1" dirty="0">
                          <a:effectLst/>
                        </a:rPr>
                        <a:t>goederen</a:t>
                      </a:r>
                      <a:r>
                        <a:rPr lang="nl-NL" sz="1400" dirty="0">
                          <a:effectLst/>
                        </a:rPr>
                        <a:t> en legden </a:t>
                      </a:r>
                      <a:r>
                        <a:rPr lang="nl-NL" sz="1400" i="1" dirty="0">
                          <a:effectLst/>
                        </a:rPr>
                        <a:t>dien</a:t>
                      </a:r>
                      <a:r>
                        <a:rPr lang="nl-NL" sz="1400" dirty="0">
                          <a:effectLst/>
                        </a:rPr>
                        <a:t> aan de voeten der apostelen;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08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35 En aan een iegelijk werd uitgedeeld naar dat elk van node had.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03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1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8694DB3-0CF1-4AAD-83F1-544A0CED9CB9}"/>
              </a:ext>
            </a:extLst>
          </p:cNvPr>
          <p:cNvSpPr txBox="1"/>
          <p:nvPr/>
        </p:nvSpPr>
        <p:spPr>
          <a:xfrm>
            <a:off x="475986" y="478974"/>
            <a:ext cx="932115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800" dirty="0">
                <a:solidFill>
                  <a:schemeClr val="accent1"/>
                </a:solidFill>
                <a:latin typeface="+mj-lt"/>
              </a:rPr>
              <a:t>Zeven mannen gezocht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82874BD-45B8-474B-B7A9-60F408E66BA8}"/>
              </a:ext>
            </a:extLst>
          </p:cNvPr>
          <p:cNvCxnSpPr>
            <a:cxnSpLocks/>
          </p:cNvCxnSpPr>
          <p:nvPr/>
        </p:nvCxnSpPr>
        <p:spPr>
          <a:xfrm>
            <a:off x="574765" y="1200055"/>
            <a:ext cx="17852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Afbeelding 16" descr="Afbeelding met teken&#10;&#10;Automatisch gegenereerde beschrijving">
            <a:extLst>
              <a:ext uri="{FF2B5EF4-FFF2-40B4-BE49-F238E27FC236}">
                <a16:creationId xmlns:a16="http://schemas.microsoft.com/office/drawing/2014/main" id="{05A332E6-6A8C-4BEE-937A-901ADEAB7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2" y="5957061"/>
            <a:ext cx="819694" cy="770512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EC55D0AC-B40D-4978-86EC-5746FA940742}"/>
              </a:ext>
            </a:extLst>
          </p:cNvPr>
          <p:cNvSpPr txBox="1"/>
          <p:nvPr/>
        </p:nvSpPr>
        <p:spPr>
          <a:xfrm>
            <a:off x="574765" y="1286725"/>
            <a:ext cx="10791507" cy="5440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Lees Handelingen 6 vers 1 tot 7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nl-NL" sz="1800" dirty="0">
              <a:effectLst/>
              <a:latin typeface="Advent Pro Light" panose="02000506040000020004" pitchFamily="2" charset="0"/>
              <a:ea typeface="Aller Light" panose="02000503000000020004" pitchFamily="2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Aan welke ‘voorwaarden’ moeten deze zeven mannen voldoen volgens de beschrijving in Handelingen?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Kun je deze ‘voorwaarden’ ook betrekken op je eigen leven? Met andere woorden: Welke spiegel houdt de Heere ons hiermee voor?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Armoede is in onze maatschappij minder zichtbaar dan toen, omdat we sociale voorzieningen kennen. Denk daarbij aan uitkeringen, etc. Waaraan kun je stille armoede erkennen?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NL" sz="1800" dirty="0">
                <a:effectLst/>
                <a:latin typeface="Advent Pro Light" panose="02000506040000020004" pitchFamily="2" charset="0"/>
                <a:ea typeface="Aller Light" panose="02000503000000020004" pitchFamily="2" charset="0"/>
                <a:cs typeface="Times New Roman" panose="02020603050405020304" pitchFamily="18" charset="0"/>
              </a:rPr>
              <a:t>Wat doe jij aan (stille) armoede? 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B0B6292B-AD7C-4110-BE05-B44EEB862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67629"/>
              </p:ext>
            </p:extLst>
          </p:nvPr>
        </p:nvGraphicFramePr>
        <p:xfrm>
          <a:off x="574765" y="1741497"/>
          <a:ext cx="10885715" cy="2989896"/>
        </p:xfrm>
        <a:graphic>
          <a:graphicData uri="http://schemas.openxmlformats.org/drawingml/2006/table">
            <a:tbl>
              <a:tblPr/>
              <a:tblGrid>
                <a:gridCol w="10885715">
                  <a:extLst>
                    <a:ext uri="{9D8B030D-6E8A-4147-A177-3AD203B41FA5}">
                      <a16:colId xmlns:a16="http://schemas.microsoft.com/office/drawing/2014/main" val="4224239817"/>
                    </a:ext>
                  </a:extLst>
                </a:gridCol>
              </a:tblGrid>
              <a:tr h="220292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1 EN in dezelve dagen, als de discipelen vermenigvuldigden, ontstond een </a:t>
                      </a:r>
                      <a:r>
                        <a:rPr lang="nl-NL" sz="1400" dirty="0" err="1">
                          <a:effectLst/>
                        </a:rPr>
                        <a:t>murmurering</a:t>
                      </a:r>
                      <a:r>
                        <a:rPr lang="nl-NL" sz="1400" dirty="0">
                          <a:effectLst/>
                        </a:rPr>
                        <a:t> der </a:t>
                      </a:r>
                      <a:r>
                        <a:rPr lang="nl-NL" sz="1400" dirty="0" err="1">
                          <a:effectLst/>
                        </a:rPr>
                        <a:t>Grieksen</a:t>
                      </a:r>
                      <a:r>
                        <a:rPr lang="nl-NL" sz="1400" dirty="0">
                          <a:effectLst/>
                        </a:rPr>
                        <a:t> tegen de Hebreeën, omdat hun weduwen in de dagelijkse bediening verzuimd werden.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701881"/>
                  </a:ext>
                </a:extLst>
              </a:tr>
              <a:tr h="169455">
                <a:tc>
                  <a:txBody>
                    <a:bodyPr/>
                    <a:lstStyle/>
                    <a:p>
                      <a:pPr algn="just"/>
                      <a:r>
                        <a:rPr lang="nl-NL" sz="1400">
                          <a:effectLst/>
                        </a:rPr>
                        <a:t>2 En de twaalve riepen de menigte der discipelen tot zich, en zeiden: Het is niet behoorlijk dat wij het Woord Gods nalaten en de tafelen dienen.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069026"/>
                  </a:ext>
                </a:extLst>
              </a:tr>
              <a:tr h="169455">
                <a:tc>
                  <a:txBody>
                    <a:bodyPr/>
                    <a:lstStyle/>
                    <a:p>
                      <a:pPr algn="just"/>
                      <a:r>
                        <a:rPr lang="nl-NL" sz="1400">
                          <a:effectLst/>
                        </a:rPr>
                        <a:t>3 Ziet dan om, broeders, naar zeven mannen uit u, die </a:t>
                      </a:r>
                      <a:r>
                        <a:rPr lang="nl-NL" sz="1400" i="1">
                          <a:effectLst/>
                        </a:rPr>
                        <a:t>goede</a:t>
                      </a:r>
                      <a:r>
                        <a:rPr lang="nl-NL" sz="1400">
                          <a:effectLst/>
                        </a:rPr>
                        <a:t> getuigenis hebben, vol des Heiligen Geestes en der wijsheid, welke wij mogen stellen over deze nodige zaak.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75870"/>
                  </a:ext>
                </a:extLst>
              </a:tr>
              <a:tr h="118618">
                <a:tc>
                  <a:txBody>
                    <a:bodyPr/>
                    <a:lstStyle/>
                    <a:p>
                      <a:pPr algn="just"/>
                      <a:r>
                        <a:rPr lang="nl-NL" sz="1400">
                          <a:effectLst/>
                        </a:rPr>
                        <a:t>4 Maar wij zullen volharden in het gebed en in de bediening des Woords.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054890"/>
                  </a:ext>
                </a:extLst>
              </a:tr>
              <a:tr h="220292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5 En dit woord behaagde al de menigte; en zij verkoren </a:t>
                      </a:r>
                      <a:r>
                        <a:rPr lang="nl-NL" sz="1400" dirty="0" err="1">
                          <a:effectLst/>
                        </a:rPr>
                        <a:t>Stéfanus</a:t>
                      </a:r>
                      <a:r>
                        <a:rPr lang="nl-NL" sz="1400" dirty="0">
                          <a:effectLst/>
                        </a:rPr>
                        <a:t>, een man vol des </a:t>
                      </a:r>
                      <a:r>
                        <a:rPr lang="nl-NL" sz="1400" dirty="0" err="1">
                          <a:effectLst/>
                        </a:rPr>
                        <a:t>geloofs</a:t>
                      </a:r>
                      <a:r>
                        <a:rPr lang="nl-NL" sz="1400" dirty="0">
                          <a:effectLst/>
                        </a:rPr>
                        <a:t> en des Heiligen </a:t>
                      </a:r>
                      <a:r>
                        <a:rPr lang="nl-NL" sz="1400" dirty="0" err="1">
                          <a:effectLst/>
                        </a:rPr>
                        <a:t>Geestes</a:t>
                      </a:r>
                      <a:r>
                        <a:rPr lang="nl-NL" sz="1400" dirty="0">
                          <a:effectLst/>
                        </a:rPr>
                        <a:t>, en Filippus, en Próchorus, en </a:t>
                      </a:r>
                      <a:r>
                        <a:rPr lang="nl-NL" sz="1400" dirty="0" err="1">
                          <a:effectLst/>
                        </a:rPr>
                        <a:t>Nikánor</a:t>
                      </a:r>
                      <a:r>
                        <a:rPr lang="nl-NL" sz="1400" dirty="0">
                          <a:effectLst/>
                        </a:rPr>
                        <a:t>, en Timon, en </a:t>
                      </a:r>
                      <a:r>
                        <a:rPr lang="nl-NL" sz="1400" dirty="0" err="1">
                          <a:effectLst/>
                        </a:rPr>
                        <a:t>Pármenas</a:t>
                      </a:r>
                      <a:r>
                        <a:rPr lang="nl-NL" sz="1400" dirty="0">
                          <a:effectLst/>
                        </a:rPr>
                        <a:t>, en </a:t>
                      </a:r>
                      <a:r>
                        <a:rPr lang="nl-NL" sz="1400" dirty="0" err="1">
                          <a:effectLst/>
                        </a:rPr>
                        <a:t>Nikoláüs</a:t>
                      </a:r>
                      <a:r>
                        <a:rPr lang="nl-NL" sz="1400" dirty="0">
                          <a:effectLst/>
                        </a:rPr>
                        <a:t>, een Jodengenoot van Antiochíë;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625750"/>
                  </a:ext>
                </a:extLst>
              </a:tr>
              <a:tr h="118618">
                <a:tc>
                  <a:txBody>
                    <a:bodyPr/>
                    <a:lstStyle/>
                    <a:p>
                      <a:pPr algn="just"/>
                      <a:r>
                        <a:rPr lang="nl-NL" sz="1400">
                          <a:effectLst/>
                        </a:rPr>
                        <a:t>6 Welke zij voor de apostelen stelden; en </a:t>
                      </a:r>
                      <a:r>
                        <a:rPr lang="nl-NL" sz="1400" i="1">
                          <a:effectLst/>
                        </a:rPr>
                        <a:t>dezen</a:t>
                      </a:r>
                      <a:r>
                        <a:rPr lang="nl-NL" sz="1400">
                          <a:effectLst/>
                        </a:rPr>
                        <a:t>, als zij gebeden hadden, legden hun de handen op.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09215"/>
                  </a:ext>
                </a:extLst>
              </a:tr>
              <a:tr h="169455">
                <a:tc>
                  <a:txBody>
                    <a:bodyPr/>
                    <a:lstStyle/>
                    <a:p>
                      <a:pPr algn="just"/>
                      <a:r>
                        <a:rPr lang="nl-NL" sz="1400" dirty="0">
                          <a:effectLst/>
                        </a:rPr>
                        <a:t>7 En het Woord Gods wies, en het getal der discipelen vermenigvuldigde te Jeruzalem zeer; en een grote schare der priesters werd het geloof gehoorzaam.</a:t>
                      </a:r>
                    </a:p>
                  </a:txBody>
                  <a:tcPr marL="61368" marR="61368" marT="30684" marB="3068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012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637680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 HHJO">
  <a:themeElements>
    <a:clrScheme name="Huisstijl HHJO">
      <a:dk1>
        <a:srgbClr val="343434"/>
      </a:dk1>
      <a:lt1>
        <a:srgbClr val="FFFFFF"/>
      </a:lt1>
      <a:dk2>
        <a:srgbClr val="343434"/>
      </a:dk2>
      <a:lt2>
        <a:srgbClr val="E7E6E6"/>
      </a:lt2>
      <a:accent1>
        <a:srgbClr val="2B1A6F"/>
      </a:accent1>
      <a:accent2>
        <a:srgbClr val="E7267D"/>
      </a:accent2>
      <a:accent3>
        <a:srgbClr val="DC1714"/>
      </a:accent3>
      <a:accent4>
        <a:srgbClr val="F3BB10"/>
      </a:accent4>
      <a:accent5>
        <a:srgbClr val="30ADE3"/>
      </a:accent5>
      <a:accent6>
        <a:srgbClr val="257F33"/>
      </a:accent6>
      <a:hlink>
        <a:srgbClr val="E7267D"/>
      </a:hlink>
      <a:folHlink>
        <a:srgbClr val="2B1A6F"/>
      </a:folHlink>
    </a:clrScheme>
    <a:fontScheme name="Aangepast 2">
      <a:majorFont>
        <a:latin typeface="Advent Pro"/>
        <a:ea typeface=""/>
        <a:cs typeface=""/>
      </a:majorFont>
      <a:minorFont>
        <a:latin typeface="Aller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isstijl HHJO" id="{F7992FD1-DC28-47B7-A601-7055F8DD92C5}" vid="{1DE5F6FA-27DC-4A86-BF64-B19A103492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Huisstijl HHJO</Template>
  <TotalTime>131</TotalTime>
  <Words>1417</Words>
  <Application>Microsoft Office PowerPoint</Application>
  <PresentationFormat>Breedbeeld</PresentationFormat>
  <Paragraphs>125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Advent Pro</vt:lpstr>
      <vt:lpstr>Advent Pro Light</vt:lpstr>
      <vt:lpstr>Aller Light</vt:lpstr>
      <vt:lpstr>Arial</vt:lpstr>
      <vt:lpstr>Montserrat</vt:lpstr>
      <vt:lpstr>Huisstijl HHJO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Albertine Mourik</dc:creator>
  <cp:lastModifiedBy>Albertine Mourik</cp:lastModifiedBy>
  <cp:revision>14</cp:revision>
  <dcterms:created xsi:type="dcterms:W3CDTF">2020-12-16T13:27:14Z</dcterms:created>
  <dcterms:modified xsi:type="dcterms:W3CDTF">2020-12-17T09:23:54Z</dcterms:modified>
</cp:coreProperties>
</file>