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66" r:id="rId5"/>
    <p:sldId id="272" r:id="rId6"/>
    <p:sldId id="257" r:id="rId7"/>
    <p:sldId id="271" r:id="rId8"/>
    <p:sldId id="258" r:id="rId9"/>
    <p:sldId id="259" r:id="rId10"/>
    <p:sldId id="267" r:id="rId11"/>
    <p:sldId id="260" r:id="rId12"/>
    <p:sldId id="273" r:id="rId13"/>
    <p:sldId id="263" r:id="rId14"/>
    <p:sldId id="270" r:id="rId15"/>
    <p:sldId id="256" r:id="rId16"/>
  </p:sldIdLst>
  <p:sldSz cx="18288000" cy="10287000"/>
  <p:notesSz cx="6858000" cy="9144000"/>
  <p:embeddedFontLst>
    <p:embeddedFont>
      <p:font typeface="Advent Pro" pitchFamily="2" charset="0"/>
      <p:regular r:id="rId17"/>
      <p:bold r:id="rId18"/>
    </p:embeddedFont>
    <p:embeddedFont>
      <p:font typeface="Roboto Slab" pitchFamily="2" charset="0"/>
      <p:regular r:id="rId19"/>
      <p:bold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AB55"/>
    <a:srgbClr val="434691"/>
    <a:srgbClr val="2B2579"/>
    <a:srgbClr val="CFCCE2"/>
    <a:srgbClr val="C2E0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82" d="100"/>
          <a:sy n="82" d="100"/>
        </p:scale>
        <p:origin x="11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m Klop" userId="e9f1d3ee-8291-4cc6-990e-9a3e3f2251af" providerId="ADAL" clId="{7B0A5B22-2AAC-4BA8-8E81-36D534640998}"/>
    <pc:docChg chg="undo custSel delSld modSld sldOrd modMainMaster">
      <pc:chgData name="Wim Klop" userId="e9f1d3ee-8291-4cc6-990e-9a3e3f2251af" providerId="ADAL" clId="{7B0A5B22-2AAC-4BA8-8E81-36D534640998}" dt="2026-07-22T12:11:34.579" v="47" actId="20577"/>
      <pc:docMkLst>
        <pc:docMk/>
      </pc:docMkLst>
      <pc:sldChg chg="ord">
        <pc:chgData name="Wim Klop" userId="e9f1d3ee-8291-4cc6-990e-9a3e3f2251af" providerId="ADAL" clId="{7B0A5B22-2AAC-4BA8-8E81-36D534640998}" dt="2026-07-22T12:03:31.405" v="1"/>
        <pc:sldMkLst>
          <pc:docMk/>
          <pc:sldMk cId="0" sldId="256"/>
        </pc:sldMkLst>
      </pc:sldChg>
      <pc:sldChg chg="delSp mod">
        <pc:chgData name="Wim Klop" userId="e9f1d3ee-8291-4cc6-990e-9a3e3f2251af" providerId="ADAL" clId="{7B0A5B22-2AAC-4BA8-8E81-36D534640998}" dt="2026-07-22T12:03:43.484" v="4" actId="478"/>
        <pc:sldMkLst>
          <pc:docMk/>
          <pc:sldMk cId="2501865103" sldId="258"/>
        </pc:sldMkLst>
        <pc:spChg chg="del">
          <ac:chgData name="Wim Klop" userId="e9f1d3ee-8291-4cc6-990e-9a3e3f2251af" providerId="ADAL" clId="{7B0A5B22-2AAC-4BA8-8E81-36D534640998}" dt="2026-07-22T12:03:41.381" v="2" actId="478"/>
          <ac:spMkLst>
            <pc:docMk/>
            <pc:sldMk cId="2501865103" sldId="258"/>
            <ac:spMk id="29" creationId="{629735F7-A455-28B3-ED8F-C07F44A28767}"/>
          </ac:spMkLst>
        </pc:spChg>
        <pc:spChg chg="del">
          <ac:chgData name="Wim Klop" userId="e9f1d3ee-8291-4cc6-990e-9a3e3f2251af" providerId="ADAL" clId="{7B0A5B22-2AAC-4BA8-8E81-36D534640998}" dt="2026-07-22T12:03:43.484" v="4" actId="478"/>
          <ac:spMkLst>
            <pc:docMk/>
            <pc:sldMk cId="2501865103" sldId="258"/>
            <ac:spMk id="31" creationId="{154E61AB-51C1-BBE7-4B96-FD041D0B765B}"/>
          </ac:spMkLst>
        </pc:spChg>
        <pc:picChg chg="del">
          <ac:chgData name="Wim Klop" userId="e9f1d3ee-8291-4cc6-990e-9a3e3f2251af" providerId="ADAL" clId="{7B0A5B22-2AAC-4BA8-8E81-36D534640998}" dt="2026-07-22T12:03:42.295" v="3" actId="478"/>
          <ac:picMkLst>
            <pc:docMk/>
            <pc:sldMk cId="2501865103" sldId="258"/>
            <ac:picMk id="27" creationId="{59600F1A-FD13-5977-9CAB-2E066570E483}"/>
          </ac:picMkLst>
        </pc:picChg>
      </pc:sldChg>
      <pc:sldChg chg="addAnim delAnim modAnim">
        <pc:chgData name="Wim Klop" userId="e9f1d3ee-8291-4cc6-990e-9a3e3f2251af" providerId="ADAL" clId="{7B0A5B22-2AAC-4BA8-8E81-36D534640998}" dt="2026-07-22T12:05:50.750" v="16"/>
        <pc:sldMkLst>
          <pc:docMk/>
          <pc:sldMk cId="1546888768" sldId="260"/>
        </pc:sldMkLst>
      </pc:sldChg>
      <pc:sldChg chg="addSp modSp mod">
        <pc:chgData name="Wim Klop" userId="e9f1d3ee-8291-4cc6-990e-9a3e3f2251af" providerId="ADAL" clId="{7B0A5B22-2AAC-4BA8-8E81-36D534640998}" dt="2026-07-22T12:06:59.088" v="31" actId="20577"/>
        <pc:sldMkLst>
          <pc:docMk/>
          <pc:sldMk cId="3180395472" sldId="261"/>
        </pc:sldMkLst>
        <pc:spChg chg="add mod">
          <ac:chgData name="Wim Klop" userId="e9f1d3ee-8291-4cc6-990e-9a3e3f2251af" providerId="ADAL" clId="{7B0A5B22-2AAC-4BA8-8E81-36D534640998}" dt="2026-07-22T12:06:59.088" v="31" actId="20577"/>
          <ac:spMkLst>
            <pc:docMk/>
            <pc:sldMk cId="3180395472" sldId="261"/>
            <ac:spMk id="3" creationId="{F1BD44CB-072C-EA90-52F9-CF476B1A9A2D}"/>
          </ac:spMkLst>
        </pc:spChg>
      </pc:sldChg>
      <pc:sldChg chg="modSp mod">
        <pc:chgData name="Wim Klop" userId="e9f1d3ee-8291-4cc6-990e-9a3e3f2251af" providerId="ADAL" clId="{7B0A5B22-2AAC-4BA8-8E81-36D534640998}" dt="2026-07-22T12:08:17.821" v="33" actId="1076"/>
        <pc:sldMkLst>
          <pc:docMk/>
          <pc:sldMk cId="4022192103" sldId="266"/>
        </pc:sldMkLst>
        <pc:picChg chg="mod">
          <ac:chgData name="Wim Klop" userId="e9f1d3ee-8291-4cc6-990e-9a3e3f2251af" providerId="ADAL" clId="{7B0A5B22-2AAC-4BA8-8E81-36D534640998}" dt="2026-07-22T12:08:17.821" v="33" actId="1076"/>
          <ac:picMkLst>
            <pc:docMk/>
            <pc:sldMk cId="4022192103" sldId="266"/>
            <ac:picMk id="11" creationId="{C934AD80-7B9D-B887-836F-62719013EA80}"/>
          </ac:picMkLst>
        </pc:picChg>
      </pc:sldChg>
      <pc:sldChg chg="del">
        <pc:chgData name="Wim Klop" userId="e9f1d3ee-8291-4cc6-990e-9a3e3f2251af" providerId="ADAL" clId="{7B0A5B22-2AAC-4BA8-8E81-36D534640998}" dt="2026-07-22T12:06:17.010" v="17" actId="47"/>
        <pc:sldMkLst>
          <pc:docMk/>
          <pc:sldMk cId="1741362259" sldId="268"/>
        </pc:sldMkLst>
      </pc:sldChg>
      <pc:sldChg chg="modSp mod">
        <pc:chgData name="Wim Klop" userId="e9f1d3ee-8291-4cc6-990e-9a3e3f2251af" providerId="ADAL" clId="{7B0A5B22-2AAC-4BA8-8E81-36D534640998}" dt="2026-07-22T12:11:34.579" v="47" actId="20577"/>
        <pc:sldMkLst>
          <pc:docMk/>
          <pc:sldMk cId="2709038462" sldId="270"/>
        </pc:sldMkLst>
        <pc:spChg chg="mod">
          <ac:chgData name="Wim Klop" userId="e9f1d3ee-8291-4cc6-990e-9a3e3f2251af" providerId="ADAL" clId="{7B0A5B22-2AAC-4BA8-8E81-36D534640998}" dt="2026-07-22T12:11:21.231" v="40" actId="1076"/>
          <ac:spMkLst>
            <pc:docMk/>
            <pc:sldMk cId="2709038462" sldId="270"/>
            <ac:spMk id="12" creationId="{BD294F07-94F3-D40D-3CB1-21BC227B78A5}"/>
          </ac:spMkLst>
        </pc:spChg>
        <pc:spChg chg="mod">
          <ac:chgData name="Wim Klop" userId="e9f1d3ee-8291-4cc6-990e-9a3e3f2251af" providerId="ADAL" clId="{7B0A5B22-2AAC-4BA8-8E81-36D534640998}" dt="2026-07-22T12:11:34.579" v="47" actId="20577"/>
          <ac:spMkLst>
            <pc:docMk/>
            <pc:sldMk cId="2709038462" sldId="270"/>
            <ac:spMk id="14" creationId="{8F06FF85-02FC-7B01-9CF8-955DC1146657}"/>
          </ac:spMkLst>
        </pc:spChg>
      </pc:sldChg>
      <pc:sldMasterChg chg="addSp delSp mod">
        <pc:chgData name="Wim Klop" userId="e9f1d3ee-8291-4cc6-990e-9a3e3f2251af" providerId="ADAL" clId="{7B0A5B22-2AAC-4BA8-8E81-36D534640998}" dt="2026-07-22T12:10:22.165" v="35" actId="22"/>
        <pc:sldMasterMkLst>
          <pc:docMk/>
          <pc:sldMasterMk cId="0" sldId="2147483648"/>
        </pc:sldMasterMkLst>
        <pc:picChg chg="add del">
          <ac:chgData name="Wim Klop" userId="e9f1d3ee-8291-4cc6-990e-9a3e3f2251af" providerId="ADAL" clId="{7B0A5B22-2AAC-4BA8-8E81-36D534640998}" dt="2026-07-22T12:10:22.165" v="35" actId="22"/>
          <ac:picMkLst>
            <pc:docMk/>
            <pc:sldMasterMk cId="0" sldId="2147483648"/>
            <ac:picMk id="8" creationId="{D0BAE529-7CA8-31FB-B241-DFC0C4F12903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255E6-D63B-D848-82AE-01AADC815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C934AD80-7B9D-B887-836F-62719013E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024" y="1"/>
            <a:ext cx="18361024" cy="10328076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35BE0876-D369-0E3A-2591-0DB719CEBD25}"/>
              </a:ext>
            </a:extLst>
          </p:cNvPr>
          <p:cNvSpPr txBox="1"/>
          <p:nvPr/>
        </p:nvSpPr>
        <p:spPr>
          <a:xfrm>
            <a:off x="6172200" y="876300"/>
            <a:ext cx="65532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5000" b="1" dirty="0">
                <a:solidFill>
                  <a:srgbClr val="434691"/>
                </a:solidFill>
                <a:latin typeface="Advent Pro" pitchFamily="2" charset="0"/>
              </a:rPr>
              <a:t>Welkom!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682515F7-4120-5BE2-7DA0-70CDFDF5FF6D}"/>
              </a:ext>
            </a:extLst>
          </p:cNvPr>
          <p:cNvSpPr txBox="1"/>
          <p:nvPr/>
        </p:nvSpPr>
        <p:spPr>
          <a:xfrm>
            <a:off x="1638300" y="5181402"/>
            <a:ext cx="1501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200" dirty="0">
                <a:solidFill>
                  <a:srgbClr val="434691"/>
                </a:solidFill>
                <a:latin typeface="Advent Pro" pitchFamily="2" charset="0"/>
              </a:rPr>
              <a:t>[Titel van de les]</a:t>
            </a:r>
          </a:p>
        </p:txBody>
      </p:sp>
    </p:spTree>
    <p:extLst>
      <p:ext uri="{BB962C8B-B14F-4D97-AF65-F5344CB8AC3E}">
        <p14:creationId xmlns:p14="http://schemas.microsoft.com/office/powerpoint/2010/main" val="4022192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06121D90-FBB5-CF3D-38E6-56D5FF15E3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" y="98"/>
            <a:ext cx="18287650" cy="10286803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BBED37BD-CAD4-0739-6474-4E49DD6A7961}"/>
              </a:ext>
            </a:extLst>
          </p:cNvPr>
          <p:cNvSpPr txBox="1">
            <a:spLocks/>
          </p:cNvSpPr>
          <p:nvPr/>
        </p:nvSpPr>
        <p:spPr>
          <a:xfrm>
            <a:off x="1295400" y="2781300"/>
            <a:ext cx="6629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>
                <a:solidFill>
                  <a:srgbClr val="0EAB55"/>
                </a:solidFill>
                <a:latin typeface="Roboto Slab" pitchFamily="2" charset="0"/>
                <a:ea typeface="Roboto Slab" pitchFamily="2" charset="0"/>
              </a:rPr>
              <a:t>Leeropdracht</a:t>
            </a:r>
            <a:endParaRPr lang="nl-NL" dirty="0">
              <a:solidFill>
                <a:srgbClr val="0EAB55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1094207D-2433-B863-FB18-749E8D087E5C}"/>
              </a:ext>
            </a:extLst>
          </p:cNvPr>
          <p:cNvSpPr txBox="1"/>
          <p:nvPr/>
        </p:nvSpPr>
        <p:spPr>
          <a:xfrm>
            <a:off x="1295400" y="3924300"/>
            <a:ext cx="1310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434691"/>
                </a:solidFill>
                <a:latin typeface="Advent Pro" pitchFamily="2" charset="0"/>
              </a:rPr>
              <a:t>[Tekst</a:t>
            </a:r>
          </a:p>
          <a:p>
            <a:r>
              <a:rPr lang="nl-NL" sz="2400" dirty="0">
                <a:solidFill>
                  <a:srgbClr val="434691"/>
                </a:solidFill>
                <a:latin typeface="Advent Pro" pitchFamily="2" charset="0"/>
              </a:rPr>
              <a:t>Tekst]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538815DF-9BB3-88A7-0DC2-DE10454B45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399" y="1415314"/>
            <a:ext cx="1623479" cy="162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764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8DF08-BED7-547A-3DE7-1642E1879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B7634A45-BB91-D95B-D2BE-4EF47B262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" y="-19050"/>
            <a:ext cx="18287650" cy="10286803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BD294F07-94F3-D40D-3CB1-21BC227B78A5}"/>
              </a:ext>
            </a:extLst>
          </p:cNvPr>
          <p:cNvSpPr txBox="1"/>
          <p:nvPr/>
        </p:nvSpPr>
        <p:spPr>
          <a:xfrm>
            <a:off x="1447800" y="1104900"/>
            <a:ext cx="149352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400" b="1" dirty="0">
                <a:solidFill>
                  <a:srgbClr val="434691"/>
                </a:solidFill>
                <a:latin typeface="Advent Pro" pitchFamily="2" charset="0"/>
              </a:rPr>
              <a:t>Tot de volgende keer!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F06FF85-02FC-7B01-9CF8-955DC1146657}"/>
              </a:ext>
            </a:extLst>
          </p:cNvPr>
          <p:cNvSpPr txBox="1"/>
          <p:nvPr/>
        </p:nvSpPr>
        <p:spPr>
          <a:xfrm>
            <a:off x="1638300" y="6438900"/>
            <a:ext cx="1501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200" dirty="0">
                <a:solidFill>
                  <a:srgbClr val="434691"/>
                </a:solidFill>
                <a:latin typeface="Advent Pro" pitchFamily="2" charset="0"/>
              </a:rPr>
              <a:t>[Datum van de volgende les]</a:t>
            </a:r>
          </a:p>
        </p:txBody>
      </p:sp>
    </p:spTree>
    <p:extLst>
      <p:ext uri="{BB962C8B-B14F-4D97-AF65-F5344CB8AC3E}">
        <p14:creationId xmlns:p14="http://schemas.microsoft.com/office/powerpoint/2010/main" val="2709038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vak 11">
            <a:extLst>
              <a:ext uri="{FF2B5EF4-FFF2-40B4-BE49-F238E27FC236}">
                <a16:creationId xmlns:a16="http://schemas.microsoft.com/office/drawing/2014/main" id="{F6FA04C3-8383-B0A5-BCBA-28D10D5FE038}"/>
              </a:ext>
            </a:extLst>
          </p:cNvPr>
          <p:cNvSpPr txBox="1"/>
          <p:nvPr/>
        </p:nvSpPr>
        <p:spPr>
          <a:xfrm>
            <a:off x="5067300" y="609222"/>
            <a:ext cx="81534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5000" b="1" dirty="0">
                <a:solidFill>
                  <a:srgbClr val="434691"/>
                </a:solidFill>
                <a:latin typeface="Advent Pro" pitchFamily="2" charset="0"/>
              </a:rPr>
              <a:t>Kleurcodes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7E76C6B-EFDD-4222-712C-F41A6C31B0B3}"/>
              </a:ext>
            </a:extLst>
          </p:cNvPr>
          <p:cNvSpPr txBox="1"/>
          <p:nvPr/>
        </p:nvSpPr>
        <p:spPr>
          <a:xfrm>
            <a:off x="4648200" y="3467100"/>
            <a:ext cx="632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dirty="0">
                <a:solidFill>
                  <a:srgbClr val="CFCCE2"/>
                </a:solidFill>
                <a:latin typeface="Advent Pro" pitchFamily="2" charset="0"/>
              </a:rPr>
              <a:t>#CFCCE2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1C1A69B4-6708-8692-E762-1CBFA75FB521}"/>
              </a:ext>
            </a:extLst>
          </p:cNvPr>
          <p:cNvSpPr txBox="1"/>
          <p:nvPr/>
        </p:nvSpPr>
        <p:spPr>
          <a:xfrm>
            <a:off x="609600" y="3467100"/>
            <a:ext cx="3505200" cy="1200329"/>
          </a:xfrm>
          <a:prstGeom prst="rect">
            <a:avLst/>
          </a:prstGeom>
          <a:solidFill>
            <a:srgbClr val="CFCCE2"/>
          </a:solidFill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F0B167E-BAB0-A273-DF3A-E652D272AD64}"/>
              </a:ext>
            </a:extLst>
          </p:cNvPr>
          <p:cNvSpPr txBox="1"/>
          <p:nvPr/>
        </p:nvSpPr>
        <p:spPr>
          <a:xfrm>
            <a:off x="590550" y="5105598"/>
            <a:ext cx="3505200" cy="1200329"/>
          </a:xfrm>
          <a:prstGeom prst="rect">
            <a:avLst/>
          </a:prstGeom>
          <a:solidFill>
            <a:srgbClr val="C2E0C4"/>
          </a:solidFill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D7F04AE3-E47A-ACBD-C5DC-466B0FCF30B7}"/>
              </a:ext>
            </a:extLst>
          </p:cNvPr>
          <p:cNvSpPr txBox="1"/>
          <p:nvPr/>
        </p:nvSpPr>
        <p:spPr>
          <a:xfrm>
            <a:off x="609600" y="6744096"/>
            <a:ext cx="3505200" cy="1200329"/>
          </a:xfrm>
          <a:prstGeom prst="rect">
            <a:avLst/>
          </a:prstGeom>
          <a:solidFill>
            <a:srgbClr val="434691"/>
          </a:solidFill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A9AF9334-ACB0-FB0B-4A7D-5D8A1CE8BCA0}"/>
              </a:ext>
            </a:extLst>
          </p:cNvPr>
          <p:cNvSpPr txBox="1"/>
          <p:nvPr/>
        </p:nvSpPr>
        <p:spPr>
          <a:xfrm>
            <a:off x="4648200" y="5105597"/>
            <a:ext cx="632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dirty="0">
                <a:solidFill>
                  <a:srgbClr val="C2E0C4"/>
                </a:solidFill>
                <a:latin typeface="Advent Pro" pitchFamily="2" charset="0"/>
              </a:rPr>
              <a:t>#C2E0C4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A0D40E3-BC83-B0E8-F819-D3162551ED99}"/>
              </a:ext>
            </a:extLst>
          </p:cNvPr>
          <p:cNvSpPr txBox="1"/>
          <p:nvPr/>
        </p:nvSpPr>
        <p:spPr>
          <a:xfrm>
            <a:off x="4648200" y="6744094"/>
            <a:ext cx="632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dirty="0">
                <a:solidFill>
                  <a:srgbClr val="434691"/>
                </a:solidFill>
                <a:latin typeface="Advent Pro" pitchFamily="2" charset="0"/>
              </a:rPr>
              <a:t>#434691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28C7AAD2-6CFF-F26E-41FF-15CF92CC3809}"/>
              </a:ext>
            </a:extLst>
          </p:cNvPr>
          <p:cNvSpPr txBox="1"/>
          <p:nvPr/>
        </p:nvSpPr>
        <p:spPr>
          <a:xfrm>
            <a:off x="609600" y="8382594"/>
            <a:ext cx="3505200" cy="1200329"/>
          </a:xfrm>
          <a:prstGeom prst="rect">
            <a:avLst/>
          </a:prstGeom>
          <a:solidFill>
            <a:srgbClr val="0EAB55"/>
          </a:solidFill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B17A6DBF-82C8-0EBF-03ED-8528EEE6F38A}"/>
              </a:ext>
            </a:extLst>
          </p:cNvPr>
          <p:cNvSpPr txBox="1"/>
          <p:nvPr/>
        </p:nvSpPr>
        <p:spPr>
          <a:xfrm>
            <a:off x="4648200" y="8382594"/>
            <a:ext cx="632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dirty="0">
                <a:solidFill>
                  <a:srgbClr val="0EAB55"/>
                </a:solidFill>
                <a:latin typeface="Advent Pro" pitchFamily="2" charset="0"/>
              </a:rPr>
              <a:t>#0EAB55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C216A424-190A-FF74-7DBB-1733104ED8BE}"/>
              </a:ext>
            </a:extLst>
          </p:cNvPr>
          <p:cNvSpPr txBox="1"/>
          <p:nvPr/>
        </p:nvSpPr>
        <p:spPr>
          <a:xfrm>
            <a:off x="9182100" y="3467100"/>
            <a:ext cx="3505200" cy="1200329"/>
          </a:xfrm>
          <a:prstGeom prst="rect">
            <a:avLst/>
          </a:prstGeom>
          <a:solidFill>
            <a:srgbClr val="2B2579"/>
          </a:solidFill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75B8E87C-95D6-8D35-E042-993B2BB18CE0}"/>
              </a:ext>
            </a:extLst>
          </p:cNvPr>
          <p:cNvSpPr txBox="1"/>
          <p:nvPr/>
        </p:nvSpPr>
        <p:spPr>
          <a:xfrm>
            <a:off x="13220700" y="3467100"/>
            <a:ext cx="632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dirty="0">
                <a:solidFill>
                  <a:srgbClr val="2B2579"/>
                </a:solidFill>
                <a:latin typeface="Advent Pro" pitchFamily="2" charset="0"/>
              </a:rPr>
              <a:t>#2B2579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BFDC4-4E86-FC22-CE81-42F461854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vak 11">
            <a:extLst>
              <a:ext uri="{FF2B5EF4-FFF2-40B4-BE49-F238E27FC236}">
                <a16:creationId xmlns:a16="http://schemas.microsoft.com/office/drawing/2014/main" id="{90C318AF-F39F-9E49-36F4-E4FF23001DC4}"/>
              </a:ext>
            </a:extLst>
          </p:cNvPr>
          <p:cNvSpPr txBox="1"/>
          <p:nvPr/>
        </p:nvSpPr>
        <p:spPr>
          <a:xfrm>
            <a:off x="1295400" y="987684"/>
            <a:ext cx="2971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600" b="1" dirty="0">
                <a:solidFill>
                  <a:srgbClr val="434691"/>
                </a:solidFill>
                <a:latin typeface="Advent Pro" pitchFamily="2" charset="0"/>
              </a:rPr>
              <a:t>Welkom!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6E2BB1A-AF8E-1928-F47D-D8C915E87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857500"/>
            <a:ext cx="15727379" cy="6102738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03A1844-55AD-EB9F-CB00-442B08755A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301" y="3695700"/>
            <a:ext cx="1485900" cy="761999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D6E5B511-336B-796D-3EEB-3BE8C01BACF9}"/>
              </a:ext>
            </a:extLst>
          </p:cNvPr>
          <p:cNvSpPr txBox="1"/>
          <p:nvPr/>
        </p:nvSpPr>
        <p:spPr>
          <a:xfrm>
            <a:off x="2985718" y="3809999"/>
            <a:ext cx="123825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  <a:latin typeface="Advent Pro" pitchFamily="2" charset="0"/>
              </a:rPr>
              <a:t>Les [</a:t>
            </a:r>
            <a:r>
              <a:rPr lang="nl-NL" sz="2500" b="1" dirty="0" err="1">
                <a:solidFill>
                  <a:schemeClr val="bg1"/>
                </a:solidFill>
                <a:latin typeface="Advent Pro" pitchFamily="2" charset="0"/>
              </a:rPr>
              <a:t>nr</a:t>
            </a:r>
            <a:r>
              <a:rPr lang="nl-NL" sz="2500" b="1" dirty="0">
                <a:solidFill>
                  <a:schemeClr val="bg1"/>
                </a:solidFill>
                <a:latin typeface="Advent Pro" pitchFamily="2" charset="0"/>
              </a:rPr>
              <a:t>]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6528160-37E1-75EF-499A-B9244A93EAFB}"/>
              </a:ext>
            </a:extLst>
          </p:cNvPr>
          <p:cNvSpPr txBox="1"/>
          <p:nvPr/>
        </p:nvSpPr>
        <p:spPr>
          <a:xfrm>
            <a:off x="4648200" y="3838172"/>
            <a:ext cx="118343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dirty="0">
                <a:latin typeface="Advent Pro" pitchFamily="2" charset="0"/>
              </a:rPr>
              <a:t>[Titel les]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92A54C59-9A3B-16AA-7CF2-3FCB29BC559E}"/>
              </a:ext>
            </a:extLst>
          </p:cNvPr>
          <p:cNvSpPr txBox="1"/>
          <p:nvPr/>
        </p:nvSpPr>
        <p:spPr>
          <a:xfrm>
            <a:off x="3276600" y="4980992"/>
            <a:ext cx="32385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dirty="0">
                <a:latin typeface="Advent Pro" pitchFamily="2" charset="0"/>
              </a:rPr>
              <a:t>[Inhoud van vandaag]</a:t>
            </a:r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E6E9BD5A-A9FC-4278-4F34-360076DD1261}"/>
              </a:ext>
            </a:extLst>
          </p:cNvPr>
          <p:cNvSpPr/>
          <p:nvPr/>
        </p:nvSpPr>
        <p:spPr>
          <a:xfrm>
            <a:off x="2895600" y="5123465"/>
            <a:ext cx="133349" cy="145662"/>
          </a:xfrm>
          <a:prstGeom prst="ellipse">
            <a:avLst/>
          </a:prstGeom>
          <a:solidFill>
            <a:srgbClr val="00B050"/>
          </a:solidFill>
          <a:ln>
            <a:solidFill>
              <a:srgbClr val="0EAB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>
            <a:extLst>
              <a:ext uri="{FF2B5EF4-FFF2-40B4-BE49-F238E27FC236}">
                <a16:creationId xmlns:a16="http://schemas.microsoft.com/office/drawing/2014/main" id="{4B84619D-B971-15C5-C0F9-0E7CF6A3E488}"/>
              </a:ext>
            </a:extLst>
          </p:cNvPr>
          <p:cNvSpPr/>
          <p:nvPr/>
        </p:nvSpPr>
        <p:spPr>
          <a:xfrm>
            <a:off x="2905123" y="5986946"/>
            <a:ext cx="133349" cy="145662"/>
          </a:xfrm>
          <a:prstGeom prst="ellipse">
            <a:avLst/>
          </a:prstGeom>
          <a:solidFill>
            <a:srgbClr val="00B050"/>
          </a:solidFill>
          <a:ln>
            <a:solidFill>
              <a:srgbClr val="0EAB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A038B662-2D09-6C56-4F0D-EE13B76081D6}"/>
              </a:ext>
            </a:extLst>
          </p:cNvPr>
          <p:cNvSpPr/>
          <p:nvPr/>
        </p:nvSpPr>
        <p:spPr>
          <a:xfrm>
            <a:off x="2905123" y="6969020"/>
            <a:ext cx="133349" cy="145662"/>
          </a:xfrm>
          <a:prstGeom prst="ellipse">
            <a:avLst/>
          </a:prstGeom>
          <a:solidFill>
            <a:srgbClr val="00B050"/>
          </a:solidFill>
          <a:ln>
            <a:solidFill>
              <a:srgbClr val="0EAB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B9247D8C-C359-0D32-862D-66F7071D67B4}"/>
              </a:ext>
            </a:extLst>
          </p:cNvPr>
          <p:cNvSpPr txBox="1"/>
          <p:nvPr/>
        </p:nvSpPr>
        <p:spPr>
          <a:xfrm>
            <a:off x="3276600" y="5820922"/>
            <a:ext cx="32385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dirty="0">
                <a:latin typeface="Advent Pro" pitchFamily="2" charset="0"/>
              </a:rPr>
              <a:t>[Inhoud van vandaag]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459C933A-F85F-C2A4-9EEE-B9F842B24A4A}"/>
              </a:ext>
            </a:extLst>
          </p:cNvPr>
          <p:cNvSpPr txBox="1"/>
          <p:nvPr/>
        </p:nvSpPr>
        <p:spPr>
          <a:xfrm>
            <a:off x="3276600" y="6803324"/>
            <a:ext cx="32385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dirty="0">
                <a:latin typeface="Advent Pro" pitchFamily="2" charset="0"/>
              </a:rPr>
              <a:t>[Inhoud van vandaag]</a:t>
            </a:r>
          </a:p>
        </p:txBody>
      </p:sp>
    </p:spTree>
    <p:extLst>
      <p:ext uri="{BB962C8B-B14F-4D97-AF65-F5344CB8AC3E}">
        <p14:creationId xmlns:p14="http://schemas.microsoft.com/office/powerpoint/2010/main" val="4176775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2B706BD3-BA34-EF70-66CB-8658BA22E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" y="98"/>
            <a:ext cx="18287650" cy="10286803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82850EF0-6DD0-0AFC-E648-D8403D30F915}"/>
              </a:ext>
            </a:extLst>
          </p:cNvPr>
          <p:cNvSpPr txBox="1"/>
          <p:nvPr/>
        </p:nvSpPr>
        <p:spPr>
          <a:xfrm>
            <a:off x="1447800" y="3066007"/>
            <a:ext cx="655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b="1" dirty="0">
                <a:solidFill>
                  <a:srgbClr val="434691"/>
                </a:solidFill>
                <a:latin typeface="Advent Pro" pitchFamily="2" charset="0"/>
              </a:rPr>
              <a:t>Psalm [</a:t>
            </a:r>
            <a:r>
              <a:rPr lang="nl-NL" sz="4400" b="1" dirty="0" err="1">
                <a:solidFill>
                  <a:srgbClr val="434691"/>
                </a:solidFill>
                <a:latin typeface="Advent Pro" pitchFamily="2" charset="0"/>
              </a:rPr>
              <a:t>nr:vs</a:t>
            </a:r>
            <a:r>
              <a:rPr lang="nl-NL" sz="4400" b="1" dirty="0">
                <a:solidFill>
                  <a:srgbClr val="434691"/>
                </a:solidFill>
                <a:latin typeface="Advent Pro" pitchFamily="2" charset="0"/>
              </a:rPr>
              <a:t>]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806E20C-484A-A1DF-6B41-10C69646FB0C}"/>
              </a:ext>
            </a:extLst>
          </p:cNvPr>
          <p:cNvSpPr txBox="1"/>
          <p:nvPr/>
        </p:nvSpPr>
        <p:spPr>
          <a:xfrm>
            <a:off x="7981950" y="3346538"/>
            <a:ext cx="8534398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rgbClr val="434691"/>
                </a:solidFill>
                <a:latin typeface="Advent Pro" pitchFamily="2" charset="0"/>
              </a:rPr>
              <a:t>[Tekst</a:t>
            </a:r>
          </a:p>
          <a:p>
            <a:r>
              <a:rPr lang="nl-NL" sz="2500" b="1" dirty="0">
                <a:solidFill>
                  <a:srgbClr val="434691"/>
                </a:solidFill>
                <a:latin typeface="Advent Pro" pitchFamily="2" charset="0"/>
              </a:rPr>
              <a:t>Tekst</a:t>
            </a:r>
          </a:p>
          <a:p>
            <a:r>
              <a:rPr lang="nl-NL" sz="2500" b="1" dirty="0">
                <a:solidFill>
                  <a:srgbClr val="434691"/>
                </a:solidFill>
                <a:latin typeface="Advent Pro" pitchFamily="2" charset="0"/>
              </a:rPr>
              <a:t>Tekst]</a:t>
            </a:r>
          </a:p>
          <a:p>
            <a:endParaRPr lang="nl-NL" sz="2500" b="1" dirty="0">
              <a:solidFill>
                <a:srgbClr val="434691"/>
              </a:solidFill>
              <a:latin typeface="Advent Pro" pitchFamily="2" charset="0"/>
            </a:endParaRPr>
          </a:p>
          <a:p>
            <a:endParaRPr lang="nl-NL" sz="2500" b="1" dirty="0">
              <a:solidFill>
                <a:srgbClr val="434691"/>
              </a:solidFill>
              <a:latin typeface="Advent Pro" pitchFamily="2" charset="0"/>
            </a:endParaRPr>
          </a:p>
          <a:p>
            <a:endParaRPr lang="nl-NL" sz="2500" b="1" dirty="0">
              <a:solidFill>
                <a:srgbClr val="434691"/>
              </a:solidFill>
              <a:latin typeface="Advent Pro" pitchFamily="2" charset="0"/>
            </a:endParaRPr>
          </a:p>
          <a:p>
            <a:endParaRPr lang="nl-NL" sz="2500" b="1" dirty="0">
              <a:solidFill>
                <a:srgbClr val="434691"/>
              </a:solidFill>
              <a:latin typeface="Advent Pro" pitchFamily="2" charset="0"/>
            </a:endParaRPr>
          </a:p>
          <a:p>
            <a:endParaRPr lang="nl-NL" sz="2500" b="1" dirty="0">
              <a:solidFill>
                <a:srgbClr val="434691"/>
              </a:solidFill>
              <a:latin typeface="Advent Pro" pitchFamily="2" charset="0"/>
            </a:endParaRPr>
          </a:p>
          <a:p>
            <a:endParaRPr lang="nl-NL" sz="2500" b="1" dirty="0">
              <a:solidFill>
                <a:srgbClr val="434691"/>
              </a:solidFill>
              <a:latin typeface="Advent Pro" pitchFamily="2" charset="0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585E12E4-3CB5-394C-196E-1411CD3F91F2}"/>
              </a:ext>
            </a:extLst>
          </p:cNvPr>
          <p:cNvSpPr txBox="1"/>
          <p:nvPr/>
        </p:nvSpPr>
        <p:spPr>
          <a:xfrm>
            <a:off x="17068800" y="925830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b="1" dirty="0">
                <a:solidFill>
                  <a:srgbClr val="434691"/>
                </a:solidFill>
                <a:latin typeface="Advent Pro" pitchFamily="2" charset="0"/>
              </a:rPr>
              <a:t>1/2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D8064878-7ED6-4A99-78BA-CC612AA867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1415314"/>
            <a:ext cx="1623479" cy="162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11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AAC61-0D94-E6CE-0921-F84465603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B089BC06-4CFA-F434-42FF-B064D93A7C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" y="12897"/>
            <a:ext cx="18287650" cy="10286803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61AE3156-CBFD-0D2F-2191-631EDAFC2E7D}"/>
              </a:ext>
            </a:extLst>
          </p:cNvPr>
          <p:cNvSpPr txBox="1"/>
          <p:nvPr/>
        </p:nvSpPr>
        <p:spPr>
          <a:xfrm>
            <a:off x="1447800" y="3066007"/>
            <a:ext cx="655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b="1" dirty="0">
                <a:solidFill>
                  <a:srgbClr val="434691"/>
                </a:solidFill>
                <a:latin typeface="Advent Pro" pitchFamily="2" charset="0"/>
              </a:rPr>
              <a:t>Psalm [</a:t>
            </a:r>
            <a:r>
              <a:rPr lang="nl-NL" sz="4400" b="1" dirty="0" err="1">
                <a:solidFill>
                  <a:srgbClr val="434691"/>
                </a:solidFill>
                <a:latin typeface="Advent Pro" pitchFamily="2" charset="0"/>
              </a:rPr>
              <a:t>nr:vs</a:t>
            </a:r>
            <a:r>
              <a:rPr lang="nl-NL" sz="4400" b="1" dirty="0">
                <a:solidFill>
                  <a:srgbClr val="434691"/>
                </a:solidFill>
                <a:latin typeface="Advent Pro" pitchFamily="2" charset="0"/>
              </a:rPr>
              <a:t>]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60551C91-1FFE-E31D-6747-1BC07C64BEB2}"/>
              </a:ext>
            </a:extLst>
          </p:cNvPr>
          <p:cNvSpPr txBox="1"/>
          <p:nvPr/>
        </p:nvSpPr>
        <p:spPr>
          <a:xfrm>
            <a:off x="7981950" y="3346538"/>
            <a:ext cx="8534398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rgbClr val="434691"/>
                </a:solidFill>
                <a:latin typeface="Advent Pro" pitchFamily="2" charset="0"/>
              </a:rPr>
              <a:t>[Tekst</a:t>
            </a:r>
          </a:p>
          <a:p>
            <a:r>
              <a:rPr lang="nl-NL" sz="2500" b="1" dirty="0">
                <a:solidFill>
                  <a:srgbClr val="434691"/>
                </a:solidFill>
                <a:latin typeface="Advent Pro" pitchFamily="2" charset="0"/>
              </a:rPr>
              <a:t>Tekst</a:t>
            </a:r>
          </a:p>
          <a:p>
            <a:r>
              <a:rPr lang="nl-NL" sz="2500" b="1" dirty="0">
                <a:solidFill>
                  <a:srgbClr val="434691"/>
                </a:solidFill>
                <a:latin typeface="Advent Pro" pitchFamily="2" charset="0"/>
              </a:rPr>
              <a:t>Tekst[</a:t>
            </a:r>
          </a:p>
          <a:p>
            <a:endParaRPr lang="nl-NL" sz="2500" b="1" dirty="0">
              <a:solidFill>
                <a:srgbClr val="434691"/>
              </a:solidFill>
              <a:latin typeface="Advent Pro" pitchFamily="2" charset="0"/>
            </a:endParaRPr>
          </a:p>
          <a:p>
            <a:endParaRPr lang="nl-NL" sz="2500" b="1" dirty="0">
              <a:solidFill>
                <a:srgbClr val="434691"/>
              </a:solidFill>
              <a:latin typeface="Advent Pro" pitchFamily="2" charset="0"/>
            </a:endParaRPr>
          </a:p>
          <a:p>
            <a:endParaRPr lang="nl-NL" sz="2500" b="1" dirty="0">
              <a:solidFill>
                <a:srgbClr val="434691"/>
              </a:solidFill>
              <a:latin typeface="Advent Pro" pitchFamily="2" charset="0"/>
            </a:endParaRPr>
          </a:p>
          <a:p>
            <a:endParaRPr lang="nl-NL" sz="2500" b="1" dirty="0">
              <a:solidFill>
                <a:srgbClr val="434691"/>
              </a:solidFill>
              <a:latin typeface="Advent Pro" pitchFamily="2" charset="0"/>
            </a:endParaRPr>
          </a:p>
          <a:p>
            <a:endParaRPr lang="nl-NL" sz="2500" b="1" dirty="0">
              <a:solidFill>
                <a:srgbClr val="434691"/>
              </a:solidFill>
              <a:latin typeface="Advent Pro" pitchFamily="2" charset="0"/>
            </a:endParaRPr>
          </a:p>
          <a:p>
            <a:endParaRPr lang="nl-NL" sz="2500" b="1" dirty="0">
              <a:solidFill>
                <a:srgbClr val="434691"/>
              </a:solidFill>
              <a:latin typeface="Advent Pro" pitchFamily="2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CE63E4D6-7F90-6D84-8143-B685C7CED506}"/>
              </a:ext>
            </a:extLst>
          </p:cNvPr>
          <p:cNvSpPr txBox="1"/>
          <p:nvPr/>
        </p:nvSpPr>
        <p:spPr>
          <a:xfrm>
            <a:off x="16992600" y="9258300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b="1" dirty="0">
                <a:solidFill>
                  <a:srgbClr val="434691"/>
                </a:solidFill>
                <a:latin typeface="Advent Pro" pitchFamily="2" charset="0"/>
              </a:rPr>
              <a:t>2/2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E0B5D3F-93A4-BA75-E6CA-F62729117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1415314"/>
            <a:ext cx="1623479" cy="162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25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DAFFCDA2-448E-7473-EFAE-3DD5C3491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610273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282367FE-964D-87C2-F894-F27692198A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342550"/>
            <a:ext cx="15727379" cy="610273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DF9CF2E-9C0A-5615-BF35-A5E123702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2857500"/>
            <a:ext cx="6629400" cy="1143000"/>
          </a:xfrm>
        </p:spPr>
        <p:txBody>
          <a:bodyPr/>
          <a:lstStyle/>
          <a:p>
            <a:pPr algn="l"/>
            <a:r>
              <a:rPr lang="nl-NL" dirty="0">
                <a:solidFill>
                  <a:srgbClr val="0EAB55"/>
                </a:solidFill>
                <a:latin typeface="Roboto Slab" pitchFamily="2" charset="0"/>
                <a:ea typeface="Roboto Slab" pitchFamily="2" charset="0"/>
              </a:rPr>
              <a:t>Bijbelgesprek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A2B59FBD-3FC6-7B36-CEFF-98ED0C3B13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5200" y="2047575"/>
            <a:ext cx="1619850" cy="1619850"/>
          </a:xfrm>
          <a:prstGeom prst="rect">
            <a:avLst/>
          </a:prstGeom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9B7A493E-5E3E-AA7E-84FA-56DC5CF7B48A}"/>
              </a:ext>
            </a:extLst>
          </p:cNvPr>
          <p:cNvSpPr txBox="1"/>
          <p:nvPr/>
        </p:nvSpPr>
        <p:spPr>
          <a:xfrm>
            <a:off x="2286000" y="4145966"/>
            <a:ext cx="1310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latin typeface="Advent Pro" pitchFamily="2" charset="0"/>
              </a:rPr>
              <a:t>[Tekst</a:t>
            </a:r>
          </a:p>
          <a:p>
            <a:r>
              <a:rPr lang="nl-NL" sz="2400" b="1" dirty="0">
                <a:latin typeface="Advent Pro" pitchFamily="2" charset="0"/>
              </a:rPr>
              <a:t>Tekst]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4D8E4F17-F447-28E8-C72B-B99A23164213}"/>
              </a:ext>
            </a:extLst>
          </p:cNvPr>
          <p:cNvSpPr txBox="1"/>
          <p:nvPr/>
        </p:nvSpPr>
        <p:spPr>
          <a:xfrm>
            <a:off x="2286000" y="5455504"/>
            <a:ext cx="1310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Advent Pro" pitchFamily="2" charset="0"/>
              </a:rPr>
              <a:t>[Tekst</a:t>
            </a:r>
          </a:p>
          <a:p>
            <a:r>
              <a:rPr lang="nl-NL" sz="2400" dirty="0">
                <a:latin typeface="Advent Pro" pitchFamily="2" charset="0"/>
              </a:rPr>
              <a:t>Tekst]</a:t>
            </a:r>
          </a:p>
        </p:txBody>
      </p:sp>
    </p:spTree>
    <p:extLst>
      <p:ext uri="{BB962C8B-B14F-4D97-AF65-F5344CB8AC3E}">
        <p14:creationId xmlns:p14="http://schemas.microsoft.com/office/powerpoint/2010/main" val="2501865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7334FB0E-7480-B155-75F7-5D49DC47A0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8288000" cy="10287001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7940DC07-8F04-1DF0-9F2D-46D731B95486}"/>
              </a:ext>
            </a:extLst>
          </p:cNvPr>
          <p:cNvSpPr txBox="1">
            <a:spLocks/>
          </p:cNvSpPr>
          <p:nvPr/>
        </p:nvSpPr>
        <p:spPr>
          <a:xfrm>
            <a:off x="1295400" y="2781300"/>
            <a:ext cx="6629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dirty="0">
                <a:solidFill>
                  <a:srgbClr val="0EAB55"/>
                </a:solidFill>
                <a:latin typeface="Roboto Slab" pitchFamily="2" charset="0"/>
                <a:ea typeface="Roboto Slab" pitchFamily="2" charset="0"/>
              </a:rPr>
              <a:t>Stellingen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AC7377D9-2057-47D4-DAC1-4DDBEF0FE804}"/>
              </a:ext>
            </a:extLst>
          </p:cNvPr>
          <p:cNvSpPr txBox="1"/>
          <p:nvPr/>
        </p:nvSpPr>
        <p:spPr>
          <a:xfrm>
            <a:off x="2057400" y="4219664"/>
            <a:ext cx="1310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Advent Pro" pitchFamily="2" charset="0"/>
              </a:rPr>
              <a:t>[Tekst]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907ECA78-6EA4-8F34-2925-5218889464E7}"/>
              </a:ext>
            </a:extLst>
          </p:cNvPr>
          <p:cNvSpPr txBox="1">
            <a:spLocks/>
          </p:cNvSpPr>
          <p:nvPr/>
        </p:nvSpPr>
        <p:spPr>
          <a:xfrm>
            <a:off x="1295400" y="4219664"/>
            <a:ext cx="6286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2400" dirty="0">
                <a:solidFill>
                  <a:srgbClr val="0EAB55"/>
                </a:solidFill>
                <a:latin typeface="Roboto Slab" pitchFamily="2" charset="0"/>
                <a:ea typeface="Roboto Slab" pitchFamily="2" charset="0"/>
              </a:rPr>
              <a:t>1.</a:t>
            </a: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7B7B5A40-9F5C-0F22-99B1-6B7680DD08B5}"/>
              </a:ext>
            </a:extLst>
          </p:cNvPr>
          <p:cNvSpPr txBox="1">
            <a:spLocks/>
          </p:cNvSpPr>
          <p:nvPr/>
        </p:nvSpPr>
        <p:spPr>
          <a:xfrm>
            <a:off x="1295400" y="5143499"/>
            <a:ext cx="6286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2400" dirty="0">
                <a:solidFill>
                  <a:srgbClr val="0EAB55"/>
                </a:solidFill>
                <a:latin typeface="Roboto Slab" pitchFamily="2" charset="0"/>
                <a:ea typeface="Roboto Slab" pitchFamily="2" charset="0"/>
              </a:rPr>
              <a:t>2.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BA46B411-8914-EEFB-774A-867486FADD6D}"/>
              </a:ext>
            </a:extLst>
          </p:cNvPr>
          <p:cNvSpPr txBox="1">
            <a:spLocks/>
          </p:cNvSpPr>
          <p:nvPr/>
        </p:nvSpPr>
        <p:spPr>
          <a:xfrm>
            <a:off x="1295400" y="6067334"/>
            <a:ext cx="6286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2400" dirty="0">
                <a:solidFill>
                  <a:srgbClr val="0EAB55"/>
                </a:solidFill>
                <a:latin typeface="Roboto Slab" pitchFamily="2" charset="0"/>
                <a:ea typeface="Roboto Slab" pitchFamily="2" charset="0"/>
              </a:rPr>
              <a:t>3.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2E8653FD-3A1F-1241-A05E-198F42927558}"/>
              </a:ext>
            </a:extLst>
          </p:cNvPr>
          <p:cNvSpPr txBox="1">
            <a:spLocks/>
          </p:cNvSpPr>
          <p:nvPr/>
        </p:nvSpPr>
        <p:spPr>
          <a:xfrm>
            <a:off x="1295400" y="6991169"/>
            <a:ext cx="6286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2400" dirty="0">
                <a:solidFill>
                  <a:srgbClr val="0EAB55"/>
                </a:solidFill>
                <a:latin typeface="Roboto Slab" pitchFamily="2" charset="0"/>
                <a:ea typeface="Roboto Slab" pitchFamily="2" charset="0"/>
              </a:rPr>
              <a:t>4.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B8DC70CD-0E31-2C4A-88FF-9088C25D1BA2}"/>
              </a:ext>
            </a:extLst>
          </p:cNvPr>
          <p:cNvSpPr txBox="1"/>
          <p:nvPr/>
        </p:nvSpPr>
        <p:spPr>
          <a:xfrm>
            <a:off x="2057400" y="5143498"/>
            <a:ext cx="1310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Advent Pro" pitchFamily="2" charset="0"/>
              </a:rPr>
              <a:t>[Tekst]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4056C5A1-BA93-EDC7-ACDD-EE07E813B0E5}"/>
              </a:ext>
            </a:extLst>
          </p:cNvPr>
          <p:cNvSpPr txBox="1"/>
          <p:nvPr/>
        </p:nvSpPr>
        <p:spPr>
          <a:xfrm>
            <a:off x="2057400" y="6067334"/>
            <a:ext cx="1310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Advent Pro" pitchFamily="2" charset="0"/>
              </a:rPr>
              <a:t>[Tekst]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482477E-4399-EB85-D595-493AC7CC6454}"/>
              </a:ext>
            </a:extLst>
          </p:cNvPr>
          <p:cNvSpPr txBox="1"/>
          <p:nvPr/>
        </p:nvSpPr>
        <p:spPr>
          <a:xfrm>
            <a:off x="2057400" y="6991168"/>
            <a:ext cx="1310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Advent Pro" pitchFamily="2" charset="0"/>
              </a:rPr>
              <a:t>[Tekst]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366C214E-0C3E-72C7-6BC8-F13F8475A2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7698" y="1400752"/>
            <a:ext cx="1635181" cy="163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144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D4DDD-9183-E5B4-84AA-8CED95BDA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B4E94A2D-F2D6-4E8E-C4F6-D8C18447ED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" y="98"/>
            <a:ext cx="18287650" cy="10286803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40727CBD-2A06-81BF-F477-BEE135FF8B97}"/>
              </a:ext>
            </a:extLst>
          </p:cNvPr>
          <p:cNvSpPr txBox="1">
            <a:spLocks/>
          </p:cNvSpPr>
          <p:nvPr/>
        </p:nvSpPr>
        <p:spPr>
          <a:xfrm>
            <a:off x="1295400" y="2781300"/>
            <a:ext cx="6629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dirty="0">
                <a:solidFill>
                  <a:srgbClr val="0EAB55"/>
                </a:solidFill>
                <a:latin typeface="Roboto Slab" pitchFamily="2" charset="0"/>
                <a:ea typeface="Roboto Slab" pitchFamily="2" charset="0"/>
              </a:rPr>
              <a:t>Gespreksvragen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595484ED-D8EE-E393-72C3-73C630CF6D51}"/>
              </a:ext>
            </a:extLst>
          </p:cNvPr>
          <p:cNvSpPr txBox="1"/>
          <p:nvPr/>
        </p:nvSpPr>
        <p:spPr>
          <a:xfrm>
            <a:off x="2057400" y="4219664"/>
            <a:ext cx="1310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Advent Pro" pitchFamily="2" charset="0"/>
              </a:rPr>
              <a:t>[Tekst[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1D8E9713-D4EA-3545-A8B4-7326AD9FC312}"/>
              </a:ext>
            </a:extLst>
          </p:cNvPr>
          <p:cNvSpPr txBox="1">
            <a:spLocks/>
          </p:cNvSpPr>
          <p:nvPr/>
        </p:nvSpPr>
        <p:spPr>
          <a:xfrm>
            <a:off x="1295400" y="4219664"/>
            <a:ext cx="6286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2400" dirty="0">
                <a:solidFill>
                  <a:srgbClr val="0EAB55"/>
                </a:solidFill>
                <a:latin typeface="Roboto Slab" pitchFamily="2" charset="0"/>
                <a:ea typeface="Roboto Slab" pitchFamily="2" charset="0"/>
              </a:rPr>
              <a:t>1.</a:t>
            </a: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DC1EBD00-D50F-7CD8-3F72-339DB8380D36}"/>
              </a:ext>
            </a:extLst>
          </p:cNvPr>
          <p:cNvSpPr txBox="1">
            <a:spLocks/>
          </p:cNvSpPr>
          <p:nvPr/>
        </p:nvSpPr>
        <p:spPr>
          <a:xfrm>
            <a:off x="1295400" y="5143499"/>
            <a:ext cx="6286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2400" dirty="0">
                <a:solidFill>
                  <a:srgbClr val="0EAB55"/>
                </a:solidFill>
                <a:latin typeface="Roboto Slab" pitchFamily="2" charset="0"/>
                <a:ea typeface="Roboto Slab" pitchFamily="2" charset="0"/>
              </a:rPr>
              <a:t>2.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C06E96B9-E841-7F93-0B36-15C751DB71A0}"/>
              </a:ext>
            </a:extLst>
          </p:cNvPr>
          <p:cNvSpPr txBox="1">
            <a:spLocks/>
          </p:cNvSpPr>
          <p:nvPr/>
        </p:nvSpPr>
        <p:spPr>
          <a:xfrm>
            <a:off x="1295400" y="6067334"/>
            <a:ext cx="6286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2400" dirty="0">
                <a:solidFill>
                  <a:srgbClr val="0EAB55"/>
                </a:solidFill>
                <a:latin typeface="Roboto Slab" pitchFamily="2" charset="0"/>
                <a:ea typeface="Roboto Slab" pitchFamily="2" charset="0"/>
              </a:rPr>
              <a:t>3.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063A6BFD-526C-B525-E041-7BF0205E2D04}"/>
              </a:ext>
            </a:extLst>
          </p:cNvPr>
          <p:cNvSpPr txBox="1">
            <a:spLocks/>
          </p:cNvSpPr>
          <p:nvPr/>
        </p:nvSpPr>
        <p:spPr>
          <a:xfrm>
            <a:off x="1295400" y="6991169"/>
            <a:ext cx="6286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2400" dirty="0">
                <a:solidFill>
                  <a:srgbClr val="0EAB55"/>
                </a:solidFill>
                <a:latin typeface="Roboto Slab" pitchFamily="2" charset="0"/>
                <a:ea typeface="Roboto Slab" pitchFamily="2" charset="0"/>
              </a:rPr>
              <a:t>4.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B4BA0E97-66DE-6FD7-0BE4-6659615177A7}"/>
              </a:ext>
            </a:extLst>
          </p:cNvPr>
          <p:cNvSpPr txBox="1"/>
          <p:nvPr/>
        </p:nvSpPr>
        <p:spPr>
          <a:xfrm>
            <a:off x="2057400" y="5143498"/>
            <a:ext cx="1310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Advent Pro" pitchFamily="2" charset="0"/>
              </a:rPr>
              <a:t>[Tekst]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836F32A4-A7BC-DDFA-C87D-871E0FE66799}"/>
              </a:ext>
            </a:extLst>
          </p:cNvPr>
          <p:cNvSpPr txBox="1"/>
          <p:nvPr/>
        </p:nvSpPr>
        <p:spPr>
          <a:xfrm>
            <a:off x="2057400" y="6067334"/>
            <a:ext cx="1310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Advent Pro" pitchFamily="2" charset="0"/>
              </a:rPr>
              <a:t>[Tekst]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5B85D6DB-4C99-7EF6-FAF9-98C4BBAF23DA}"/>
              </a:ext>
            </a:extLst>
          </p:cNvPr>
          <p:cNvSpPr txBox="1"/>
          <p:nvPr/>
        </p:nvSpPr>
        <p:spPr>
          <a:xfrm>
            <a:off x="2057400" y="6991168"/>
            <a:ext cx="1310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Advent Pro" pitchFamily="2" charset="0"/>
              </a:rPr>
              <a:t>[Tekst]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8FCCB9FA-1F2A-A889-1A12-AB42EA9E53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3029" y="1415313"/>
            <a:ext cx="1623479" cy="162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770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A2A3C337-F620-E4A3-9105-2F27AAFD43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DE9C9EA8-CC51-5056-C303-7C1C5A9CF8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5516" y="3719127"/>
            <a:ext cx="4276484" cy="472788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4DAE60F2-161B-076D-DF6A-4D5C5CA077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3719128"/>
            <a:ext cx="4981816" cy="474345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57076456-629F-B00C-8B40-F29D7017E9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885" y="3719127"/>
            <a:ext cx="4800600" cy="4837060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5F722AF1-8A10-1CB6-36F0-46D32BBED5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1417127"/>
            <a:ext cx="1623479" cy="1623479"/>
          </a:xfrm>
          <a:prstGeom prst="rect">
            <a:avLst/>
          </a:prstGeom>
        </p:spPr>
      </p:pic>
      <p:sp>
        <p:nvSpPr>
          <p:cNvPr id="19" name="Titel 1">
            <a:extLst>
              <a:ext uri="{FF2B5EF4-FFF2-40B4-BE49-F238E27FC236}">
                <a16:creationId xmlns:a16="http://schemas.microsoft.com/office/drawing/2014/main" id="{93972001-BB86-D41B-8437-CB1AB8F20ADC}"/>
              </a:ext>
            </a:extLst>
          </p:cNvPr>
          <p:cNvSpPr txBox="1">
            <a:spLocks/>
          </p:cNvSpPr>
          <p:nvPr/>
        </p:nvSpPr>
        <p:spPr>
          <a:xfrm>
            <a:off x="1761885" y="2557077"/>
            <a:ext cx="6629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Kernwoorden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C6E015C3-A185-179C-C692-2E0DABE4922B}"/>
              </a:ext>
            </a:extLst>
          </p:cNvPr>
          <p:cNvSpPr txBox="1"/>
          <p:nvPr/>
        </p:nvSpPr>
        <p:spPr>
          <a:xfrm>
            <a:off x="2223726" y="4151535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434691"/>
                </a:solidFill>
                <a:latin typeface="Advent Pro" pitchFamily="2" charset="0"/>
              </a:rPr>
              <a:t>[Kernwoord]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1FC4995D-A0E4-241A-DFC1-B2841E63C91A}"/>
              </a:ext>
            </a:extLst>
          </p:cNvPr>
          <p:cNvSpPr txBox="1"/>
          <p:nvPr/>
        </p:nvSpPr>
        <p:spPr>
          <a:xfrm>
            <a:off x="2223726" y="5143500"/>
            <a:ext cx="3505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Advent Pro" pitchFamily="2" charset="0"/>
              </a:rPr>
              <a:t>[Uitleg]</a:t>
            </a:r>
          </a:p>
          <a:p>
            <a:endParaRPr lang="nl-NL" sz="2400" dirty="0">
              <a:latin typeface="Advent Pro" pitchFamily="2" charset="0"/>
            </a:endParaRPr>
          </a:p>
          <a:p>
            <a:endParaRPr lang="nl-NL" sz="2400" dirty="0">
              <a:latin typeface="Advent Pro" pitchFamily="2" charset="0"/>
            </a:endParaRPr>
          </a:p>
          <a:p>
            <a:endParaRPr lang="nl-NL" sz="2400" dirty="0">
              <a:latin typeface="Advent Pro" pitchFamily="2" charset="0"/>
            </a:endParaRPr>
          </a:p>
          <a:p>
            <a:endParaRPr lang="nl-NL" sz="2400" dirty="0">
              <a:latin typeface="Advent Pro" pitchFamily="2" charset="0"/>
            </a:endParaRPr>
          </a:p>
          <a:p>
            <a:endParaRPr lang="nl-NL" sz="2400" dirty="0">
              <a:latin typeface="Advent Pro" pitchFamily="2" charset="0"/>
            </a:endParaRP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2887770-6B83-CD86-B719-277BA6842BD7}"/>
              </a:ext>
            </a:extLst>
          </p:cNvPr>
          <p:cNvSpPr txBox="1"/>
          <p:nvPr/>
        </p:nvSpPr>
        <p:spPr>
          <a:xfrm>
            <a:off x="7167442" y="4149985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434691"/>
                </a:solidFill>
                <a:latin typeface="Advent Pro" pitchFamily="2" charset="0"/>
              </a:rPr>
              <a:t>[Kernwoord]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587B6CF5-BFB1-0964-319E-557AE29776BB}"/>
              </a:ext>
            </a:extLst>
          </p:cNvPr>
          <p:cNvSpPr txBox="1"/>
          <p:nvPr/>
        </p:nvSpPr>
        <p:spPr>
          <a:xfrm>
            <a:off x="12149258" y="4149985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434691"/>
                </a:solidFill>
                <a:latin typeface="Advent Pro" pitchFamily="2" charset="0"/>
              </a:rPr>
              <a:t>[Kernwoord]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51DEBDA8-B511-8C3F-9860-DBA679843F67}"/>
              </a:ext>
            </a:extLst>
          </p:cNvPr>
          <p:cNvSpPr txBox="1"/>
          <p:nvPr/>
        </p:nvSpPr>
        <p:spPr>
          <a:xfrm>
            <a:off x="7167442" y="5143500"/>
            <a:ext cx="3505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Advent Pro" pitchFamily="2" charset="0"/>
              </a:rPr>
              <a:t>[Uitleg]</a:t>
            </a:r>
          </a:p>
          <a:p>
            <a:endParaRPr lang="nl-NL" sz="2400" dirty="0">
              <a:latin typeface="Advent Pro" pitchFamily="2" charset="0"/>
            </a:endParaRPr>
          </a:p>
          <a:p>
            <a:endParaRPr lang="nl-NL" sz="2400" dirty="0">
              <a:latin typeface="Advent Pro" pitchFamily="2" charset="0"/>
            </a:endParaRPr>
          </a:p>
          <a:p>
            <a:endParaRPr lang="nl-NL" sz="2400" dirty="0">
              <a:latin typeface="Advent Pro" pitchFamily="2" charset="0"/>
            </a:endParaRPr>
          </a:p>
          <a:p>
            <a:endParaRPr lang="nl-NL" sz="2400" dirty="0">
              <a:latin typeface="Advent Pro" pitchFamily="2" charset="0"/>
            </a:endParaRPr>
          </a:p>
          <a:p>
            <a:endParaRPr lang="nl-NL" sz="2400" dirty="0">
              <a:latin typeface="Advent Pro" pitchFamily="2" charset="0"/>
            </a:endParaRP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EC7681E6-552A-6147-5F98-E3B10AA1BB8A}"/>
              </a:ext>
            </a:extLst>
          </p:cNvPr>
          <p:cNvSpPr txBox="1"/>
          <p:nvPr/>
        </p:nvSpPr>
        <p:spPr>
          <a:xfrm>
            <a:off x="12149258" y="5143500"/>
            <a:ext cx="26716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Advent Pro" pitchFamily="2" charset="0"/>
              </a:rPr>
              <a:t>[Uitleg]</a:t>
            </a:r>
          </a:p>
          <a:p>
            <a:endParaRPr lang="nl-NL" sz="2400" dirty="0">
              <a:latin typeface="Advent Pro" pitchFamily="2" charset="0"/>
            </a:endParaRPr>
          </a:p>
          <a:p>
            <a:endParaRPr lang="nl-NL" sz="2400" dirty="0">
              <a:latin typeface="Advent Pro" pitchFamily="2" charset="0"/>
            </a:endParaRPr>
          </a:p>
          <a:p>
            <a:endParaRPr lang="nl-NL" sz="2400" dirty="0">
              <a:latin typeface="Advent Pro" pitchFamily="2" charset="0"/>
            </a:endParaRPr>
          </a:p>
          <a:p>
            <a:endParaRPr lang="nl-NL" sz="2400" dirty="0">
              <a:latin typeface="Advent Pro" pitchFamily="2" charset="0"/>
            </a:endParaRPr>
          </a:p>
          <a:p>
            <a:endParaRPr lang="nl-NL" sz="2400" dirty="0">
              <a:latin typeface="Advent Pr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88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5" grpId="0"/>
      <p:bldP spid="27" grpId="0"/>
      <p:bldP spid="29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A2A50-3219-F746-6E51-4E8A3A531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905B9256-A7D0-AC45-D4E8-968E93531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" y="98"/>
            <a:ext cx="18287650" cy="10286803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B92204E8-C779-CAB9-B259-2A1458B39280}"/>
              </a:ext>
            </a:extLst>
          </p:cNvPr>
          <p:cNvSpPr txBox="1">
            <a:spLocks/>
          </p:cNvSpPr>
          <p:nvPr/>
        </p:nvSpPr>
        <p:spPr>
          <a:xfrm>
            <a:off x="1295400" y="2781300"/>
            <a:ext cx="6629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dirty="0">
                <a:solidFill>
                  <a:srgbClr val="0EAB55"/>
                </a:solidFill>
                <a:latin typeface="Roboto Slab" pitchFamily="2" charset="0"/>
                <a:ea typeface="Roboto Slab" pitchFamily="2" charset="0"/>
              </a:rPr>
              <a:t>Verwerking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D3070F37-CDDA-1B1C-0F61-6F11594A5055}"/>
              </a:ext>
            </a:extLst>
          </p:cNvPr>
          <p:cNvSpPr txBox="1"/>
          <p:nvPr/>
        </p:nvSpPr>
        <p:spPr>
          <a:xfrm>
            <a:off x="2057400" y="4219664"/>
            <a:ext cx="1310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Advent Pro" pitchFamily="2" charset="0"/>
              </a:rPr>
              <a:t>[Tekst]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245E680A-0FB2-BCB6-9320-DA3A00A9DA68}"/>
              </a:ext>
            </a:extLst>
          </p:cNvPr>
          <p:cNvSpPr txBox="1">
            <a:spLocks/>
          </p:cNvSpPr>
          <p:nvPr/>
        </p:nvSpPr>
        <p:spPr>
          <a:xfrm>
            <a:off x="1295400" y="4219664"/>
            <a:ext cx="6286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2400" dirty="0">
                <a:solidFill>
                  <a:srgbClr val="0EAB55"/>
                </a:solidFill>
                <a:latin typeface="Roboto Slab" pitchFamily="2" charset="0"/>
                <a:ea typeface="Roboto Slab" pitchFamily="2" charset="0"/>
              </a:rPr>
              <a:t>1.</a:t>
            </a: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EEBB84CB-7FCE-024F-610A-2EB7C73359D8}"/>
              </a:ext>
            </a:extLst>
          </p:cNvPr>
          <p:cNvSpPr txBox="1">
            <a:spLocks/>
          </p:cNvSpPr>
          <p:nvPr/>
        </p:nvSpPr>
        <p:spPr>
          <a:xfrm>
            <a:off x="1295400" y="5143499"/>
            <a:ext cx="6286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2400" dirty="0">
                <a:solidFill>
                  <a:srgbClr val="0EAB55"/>
                </a:solidFill>
                <a:latin typeface="Roboto Slab" pitchFamily="2" charset="0"/>
                <a:ea typeface="Roboto Slab" pitchFamily="2" charset="0"/>
              </a:rPr>
              <a:t>2.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F29173DC-523B-AC54-7162-A2E5910E2A36}"/>
              </a:ext>
            </a:extLst>
          </p:cNvPr>
          <p:cNvSpPr txBox="1">
            <a:spLocks/>
          </p:cNvSpPr>
          <p:nvPr/>
        </p:nvSpPr>
        <p:spPr>
          <a:xfrm>
            <a:off x="1295400" y="6067334"/>
            <a:ext cx="6286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2400" dirty="0">
                <a:solidFill>
                  <a:srgbClr val="0EAB55"/>
                </a:solidFill>
                <a:latin typeface="Roboto Slab" pitchFamily="2" charset="0"/>
                <a:ea typeface="Roboto Slab" pitchFamily="2" charset="0"/>
              </a:rPr>
              <a:t>3.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01FB8094-8EA3-E63B-4831-4503E397A640}"/>
              </a:ext>
            </a:extLst>
          </p:cNvPr>
          <p:cNvSpPr txBox="1">
            <a:spLocks/>
          </p:cNvSpPr>
          <p:nvPr/>
        </p:nvSpPr>
        <p:spPr>
          <a:xfrm>
            <a:off x="1295400" y="6991169"/>
            <a:ext cx="6286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2400" dirty="0">
                <a:solidFill>
                  <a:srgbClr val="0EAB55"/>
                </a:solidFill>
                <a:latin typeface="Roboto Slab" pitchFamily="2" charset="0"/>
                <a:ea typeface="Roboto Slab" pitchFamily="2" charset="0"/>
              </a:rPr>
              <a:t>4.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0F3354E4-0F11-C5F5-69C6-A67B8C5F1CB3}"/>
              </a:ext>
            </a:extLst>
          </p:cNvPr>
          <p:cNvSpPr txBox="1"/>
          <p:nvPr/>
        </p:nvSpPr>
        <p:spPr>
          <a:xfrm>
            <a:off x="2057400" y="5143498"/>
            <a:ext cx="1310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Advent Pro" pitchFamily="2" charset="0"/>
              </a:rPr>
              <a:t>[Tekst]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5CE30561-FB71-5189-DBAD-2CB7943DAB62}"/>
              </a:ext>
            </a:extLst>
          </p:cNvPr>
          <p:cNvSpPr txBox="1"/>
          <p:nvPr/>
        </p:nvSpPr>
        <p:spPr>
          <a:xfrm>
            <a:off x="2057400" y="6067334"/>
            <a:ext cx="1310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Advent Pro" pitchFamily="2" charset="0"/>
              </a:rPr>
              <a:t>[Tekst]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0AE4B1F8-25F4-D67C-674F-4869B5B27E99}"/>
              </a:ext>
            </a:extLst>
          </p:cNvPr>
          <p:cNvSpPr txBox="1"/>
          <p:nvPr/>
        </p:nvSpPr>
        <p:spPr>
          <a:xfrm>
            <a:off x="2057400" y="6991168"/>
            <a:ext cx="1310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Advent Pro" pitchFamily="2" charset="0"/>
              </a:rPr>
              <a:t>[Tekst]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45A6779-89DC-9FDE-A82C-75E165EA1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77" r="3789"/>
          <a:stretch>
            <a:fillRect/>
          </a:stretch>
        </p:blipFill>
        <p:spPr>
          <a:xfrm>
            <a:off x="14249400" y="1257300"/>
            <a:ext cx="1627193" cy="197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89268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presentatie catecheten Leer Mij" id="{6AD85142-CCCC-4681-B3FC-818F96B02F86}" vid="{324C0BD8-4285-4738-BD74-0F1114743F6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bc81f44-1ff2-41ca-b98b-4af42136b17c">
      <Terms xmlns="http://schemas.microsoft.com/office/infopath/2007/PartnerControls"/>
    </lcf76f155ced4ddcb4097134ff3c332f>
    <Derde_x0020_onderwerp xmlns="5e2d06a2-e894-4fc0-9219-8ef4d89372f1" xsi:nil="true"/>
    <TaxCatchAll xmlns="5e2d06a2-e894-4fc0-9219-8ef4d89372f1" xsi:nil="true"/>
    <Hoofdonderwerp xmlns="5e2d06a2-e894-4fc0-9219-8ef4d89372f1" xsi:nil="true"/>
    <Tweede_x0020_onderwerp xmlns="5e2d06a2-e894-4fc0-9219-8ef4d89372f1" xsi:nil="true"/>
    <Jaar xmlns="5e2d06a2-e894-4fc0-9219-8ef4d89372f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2C81CB67E2B0499C0E3DB3B3CE87F4" ma:contentTypeVersion="" ma:contentTypeDescription="Een nieuw document maken." ma:contentTypeScope="" ma:versionID="f64116a6637603b3c9a3c398733b59b7">
  <xsd:schema xmlns:xsd="http://www.w3.org/2001/XMLSchema" xmlns:xs="http://www.w3.org/2001/XMLSchema" xmlns:p="http://schemas.microsoft.com/office/2006/metadata/properties" xmlns:ns2="5e2d06a2-e894-4fc0-9219-8ef4d89372f1" xmlns:ns3="dbc81f44-1ff2-41ca-b98b-4af42136b17c" targetNamespace="http://schemas.microsoft.com/office/2006/metadata/properties" ma:root="true" ma:fieldsID="95a2235a6421727c03ddcffe064a6d72" ns2:_="" ns3:_="">
    <xsd:import namespace="5e2d06a2-e894-4fc0-9219-8ef4d89372f1"/>
    <xsd:import namespace="dbc81f44-1ff2-41ca-b98b-4af42136b17c"/>
    <xsd:element name="properties">
      <xsd:complexType>
        <xsd:sequence>
          <xsd:element name="documentManagement">
            <xsd:complexType>
              <xsd:all>
                <xsd:element ref="ns2:Hoofdonderwerp" minOccurs="0"/>
                <xsd:element ref="ns2:Tweede_x0020_onderwerp" minOccurs="0"/>
                <xsd:element ref="ns2:Derde_x0020_onderwerp" minOccurs="0"/>
                <xsd:element ref="ns2:Jaar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2d06a2-e894-4fc0-9219-8ef4d89372f1" elementFormDefault="qualified">
    <xsd:import namespace="http://schemas.microsoft.com/office/2006/documentManagement/types"/>
    <xsd:import namespace="http://schemas.microsoft.com/office/infopath/2007/PartnerControls"/>
    <xsd:element name="Hoofdonderwerp" ma:index="8" nillable="true" ma:displayName="Hoofdonderwerp" ma:description="Toerusting catecheten" ma:format="Dropdown" ma:internalName="Hoofdonderwerp">
      <xsd:simpleType>
        <xsd:restriction base="dms:Choice">
          <xsd:enumeration value="090523 18plus bijbelstudieconferentie BELMONT"/>
          <xsd:enumeration value="10+ Leef"/>
          <xsd:enumeration value="12+ Geslachtsregister"/>
          <xsd:enumeration value="14+ Raak"/>
          <xsd:enumeration value="16+"/>
          <xsd:enumeration value="19+"/>
          <xsd:enumeration value="2008"/>
          <xsd:enumeration value="2014Kinderappel - Putten"/>
          <xsd:enumeration value="4. Taakfunctieomschrijving"/>
          <xsd:enumeration value="4+ Luister!"/>
          <xsd:enumeration value="5. Jaarplannen en rapportage"/>
          <xsd:enumeration value="6. Notulen"/>
          <xsd:enumeration value="6+ Uw God is mijn God"/>
          <xsd:enumeration value="8+ Zing"/>
          <xsd:enumeration value="Aanbod en gemeentepakket HHJO"/>
          <xsd:enumeration value="Aanmeldingen"/>
          <xsd:enumeration value="aanmeldingsformulier -16_bestanden"/>
          <xsd:enumeration value="Aannemen beroep"/>
          <xsd:enumeration value="Aanvragen"/>
          <xsd:enumeration value="Academie voor Professionele Ontwikkeling"/>
          <xsd:enumeration value="accomodaties"/>
          <xsd:enumeration value="Achtergronddocs"/>
          <xsd:enumeration value="Act actie"/>
          <xsd:enumeration value="Actiedag"/>
          <xsd:enumeration value="Actienacht"/>
          <xsd:enumeration value="Actiepuntenlijst"/>
          <xsd:enumeration value="Acties in gemeenten"/>
          <xsd:enumeration value="Activiteiten"/>
          <xsd:enumeration value="Adressen jongeren en scholen en leidinggevenden"/>
          <xsd:enumeration value="Advertenties"/>
          <xsd:enumeration value="Adviezen"/>
          <xsd:enumeration value="Advisering"/>
          <xsd:enumeration value="Aegon"/>
          <xsd:enumeration value="Afas"/>
          <xsd:enumeration value="Afscheidsbundels"/>
          <xsd:enumeration value="Afsluiting academisch jaar"/>
          <xsd:enumeration value="Afspraken"/>
          <xsd:enumeration value="Afstemming Hans - Mirjam"/>
          <xsd:enumeration value="Agenda"/>
          <xsd:enumeration value="Agenda en Notulen"/>
          <xsd:enumeration value="Agenda's"/>
          <xsd:enumeration value="Agenda's + Notulen"/>
          <xsd:enumeration value="Alarmsignaal"/>
          <xsd:enumeration value="Alcohol"/>
          <xsd:enumeration value="Algemeen"/>
          <xsd:enumeration value="Algemeen Kerk"/>
          <xsd:enumeration value="Algemene documenten"/>
          <xsd:enumeration value="Algemene informatie"/>
          <xsd:enumeration value="Algemene video HHJO"/>
          <xsd:enumeration value="Apogolethiek"/>
          <xsd:enumeration value="App - stille tijd"/>
          <xsd:enumeration value="Archief"/>
          <xsd:enumeration value="Archief HHJO"/>
          <xsd:enumeration value="Archief S.T. Lagendijk"/>
          <xsd:enumeration value="Artikel Punt Uit"/>
          <xsd:enumeration value="Artikelen"/>
          <xsd:enumeration value="Audioset"/>
          <xsd:enumeration value="Autisme"/>
          <xsd:enumeration value="Autobeleid"/>
          <xsd:enumeration value="Automatisering"/>
          <xsd:enumeration value="Autowasdag"/>
          <xsd:enumeration value="Bankzaken"/>
          <xsd:enumeration value="Basiscursus 16+"/>
          <xsd:enumeration value="Basiscursus Aanpakker"/>
          <xsd:enumeration value="Beeldmateriaal - beleid"/>
          <xsd:enumeration value="Begeleidende brieven zendingsdag 2013"/>
          <xsd:enumeration value="Begraven of cremeren"/>
          <xsd:enumeration value="Begroting"/>
          <xsd:enumeration value="Begrotingen"/>
          <xsd:enumeration value="Bekering"/>
          <xsd:enumeration value="Beleid"/>
          <xsd:enumeration value="Beleiddstukken"/>
          <xsd:enumeration value="Beleidsdocumenten"/>
          <xsd:enumeration value="Beleidsplan"/>
          <xsd:enumeration value="Beleidsplan kerkelijk bureau"/>
          <xsd:enumeration value="Beleidsstukken"/>
          <xsd:enumeration value="Belijdend dienen, dienend belijden"/>
          <xsd:enumeration value="Belijdenis doen"/>
          <xsd:enumeration value="Bemoedigingen"/>
          <xsd:enumeration value="Bemoedigingsreis"/>
          <xsd:enumeration value="Ben jij een navolger"/>
          <xsd:enumeration value="Benodigdheden"/>
          <xsd:enumeration value="Benodigdheden - workshop"/>
          <xsd:enumeration value="Benodigdheden Amersfoort"/>
          <xsd:enumeration value="Benodigdheden o.i.d"/>
          <xsd:enumeration value="Benodigdheden per activiteit"/>
          <xsd:enumeration value="Benodigdheden Rotterdam"/>
          <xsd:enumeration value="Benoeming zendingswerker"/>
          <xsd:enumeration value="Besluitenlijsten"/>
          <xsd:enumeration value="Bestelling bij voorintekening"/>
          <xsd:enumeration value="Bestellingen"/>
          <xsd:enumeration value="Bestellingen bij voorintekening"/>
          <xsd:enumeration value="Bestellingen_verzendlijst"/>
          <xsd:enumeration value="Bestuursvergaderingen"/>
          <xsd:enumeration value="Betalen in Malawi en creditcard"/>
          <xsd:enumeration value="Bezinning"/>
          <xsd:enumeration value="Bezinningsavond ambtsdragers"/>
          <xsd:enumeration value="bezoek delegatie Malawi"/>
          <xsd:enumeration value="Bezoek rev Banda - pastor Ben"/>
          <xsd:enumeration value="Bible School"/>
          <xsd:enumeration value="Bibliotheek"/>
          <xsd:enumeration value="Biddag"/>
          <xsd:enumeration value="Bidden"/>
          <xsd:enumeration value="Bidden met kinderen"/>
          <xsd:enumeration value="Biesbosch"/>
          <xsd:enumeration value="Bijbelgesprekken"/>
          <xsd:enumeration value="Bijbellezen"/>
          <xsd:enumeration value="Bijbelstudie"/>
          <xsd:enumeration value="Bijbelstudiemateriaal"/>
          <xsd:enumeration value="Bijbelstudiemethode"/>
          <xsd:enumeration value="Bijbelstudies"/>
          <xsd:enumeration value="Boeken"/>
          <xsd:enumeration value="Boeken en artikelen"/>
          <xsd:enumeration value="Boeken voor tieners"/>
          <xsd:enumeration value="Boekhouding"/>
          <xsd:enumeration value="Boekje belijdenis doen - Pieters"/>
          <xsd:enumeration value="Boekje kinderwerk"/>
          <xsd:enumeration value="Boekje opvoeders"/>
          <xsd:enumeration value="Boekje tienerwerk"/>
          <xsd:enumeration value="Boekjes 18+"/>
          <xsd:enumeration value="Boekje vertellen"/>
          <xsd:enumeration value="Boekrecensies"/>
          <xsd:enumeration value="Boodschappen"/>
          <xsd:enumeration value="Bouter advocatuur"/>
          <xsd:enumeration value="Brandveiligheid en Arbo"/>
          <xsd:enumeration value="Brief en factuur"/>
          <xsd:enumeration value="Brief en verzendlijst"/>
          <xsd:enumeration value="Brief kerkenraden en kerkvoogdijen"/>
          <xsd:enumeration value="Brieven"/>
          <xsd:enumeration value="Brieven e.d"/>
          <xsd:enumeration value="Brieven sprekers"/>
          <xsd:enumeration value="Brochure"/>
          <xsd:enumeration value="Brochure Voel je thuis"/>
          <xsd:enumeration value="Brochures"/>
          <xsd:enumeration value="Buigen voor de wereld"/>
          <xsd:enumeration value="Bureaublad bestanden huw conf"/>
          <xsd:enumeration value="Cadeaubon"/>
          <xsd:enumeration value="Caroline Ouwehand"/>
          <xsd:enumeration value="Catechese voor verstandelijk beperkten"/>
          <xsd:enumeration value="Catechesemethode Leer mij"/>
          <xsd:enumeration value="Catering"/>
          <xsd:enumeration value="Catering en kramen"/>
          <xsd:enumeration value="Catering en verkoop"/>
          <xsd:enumeration value="CCP verslagen"/>
          <xsd:enumeration value="CDC"/>
          <xsd:enumeration value="Christen in de verdediging"/>
          <xsd:enumeration value="Christen zijn"/>
          <xsd:enumeration value="CIO"/>
          <xsd:enumeration value="Classis"/>
          <xsd:enumeration value="Collecteaankondigingen"/>
          <xsd:enumeration value="Collecterooster"/>
          <xsd:enumeration value="Collecteroosters"/>
          <xsd:enumeration value="Colleges 2017 herdenking reformatie"/>
          <xsd:enumeration value="Colums"/>
          <xsd:enumeration value="Com. Financien"/>
          <xsd:enumeration value="Com. Financien  en draaiboek"/>
          <xsd:enumeration value="Com. Locatie &amp; faciliteiten"/>
          <xsd:enumeration value="Com. Locatie en Faciliteiten"/>
          <xsd:enumeration value="Com. Muziek"/>
          <xsd:enumeration value="Com. Publiciteit"/>
          <xsd:enumeration value="Com. Veiligheid"/>
          <xsd:enumeration value="Commissie evangelisatie"/>
          <xsd:enumeration value="Commissie Facilitair en Keuken"/>
          <xsd:enumeration value="Commissie faciliteiten en keuken"/>
          <xsd:enumeration value="Commissie Israël"/>
          <xsd:enumeration value="Commissie opleiding"/>
          <xsd:enumeration value="Commissie Pastoraat"/>
          <xsd:enumeration value="Commissie Pastoraat (CP)"/>
          <xsd:enumeration value="Commissie PR"/>
          <xsd:enumeration value="Commissie Publiciteit (PR)"/>
          <xsd:enumeration value="Communicatie"/>
          <xsd:enumeration value="Concert"/>
          <xsd:enumeration value="Conferentie 16+"/>
          <xsd:enumeration value="Conferentie 19+"/>
          <xsd:enumeration value="Conferentiegids"/>
          <xsd:enumeration value="Consulent(sgemeenten)"/>
          <xsd:enumeration value="Consulenten"/>
          <xsd:enumeration value="Consulentschappen"/>
          <xsd:enumeration value="Contact met de Parel"/>
          <xsd:enumeration value="Contactdag"/>
          <xsd:enumeration value="Contacten"/>
          <xsd:enumeration value="contactpersonen landelijke actie"/>
          <xsd:enumeration value="Contract"/>
          <xsd:enumeration value="Contracten"/>
          <xsd:enumeration value="Contributie"/>
          <xsd:enumeration value="Correcte inhoud"/>
          <xsd:enumeration value="Correcties"/>
          <xsd:enumeration value="Correspondentie"/>
          <xsd:enumeration value="CPA"/>
          <xsd:enumeration value="Creche"/>
          <xsd:enumeration value="Criteria enquêteren"/>
          <xsd:enumeration value="Cursus Ambtsdrager vd Jeugd v Tegenwoordig"/>
          <xsd:enumeration value="Cursus ambtsdragers"/>
          <xsd:enumeration value="Cursus ambtsdragers - geloofsvragen jongeren"/>
          <xsd:enumeration value="Cursus evangelisatie"/>
          <xsd:enumeration value="Cursus IVP"/>
          <xsd:enumeration value="Cursus Kinderwerk in de kerk"/>
          <xsd:enumeration value="Cursus liefde en leiding"/>
          <xsd:enumeration value="Cursus Presenteren kan je leren"/>
          <xsd:enumeration value="Cursus tienerwerk"/>
          <xsd:enumeration value="Cursus Vertellen"/>
          <xsd:enumeration value="Cursussen"/>
          <xsd:enumeration value="Dagboek Geloof (18+)"/>
          <xsd:enumeration value="Dagboek Rotsvast (16+)"/>
          <xsd:enumeration value="Dagboek Wolk van getuigen (21+)"/>
          <xsd:enumeration value="Dagindeling inhoudelijk"/>
          <xsd:enumeration value="Daniël"/>
          <xsd:enumeration value="Dankdagkalender"/>
          <xsd:enumeration value="Data"/>
          <xsd:enumeration value="Database foto's predikanten"/>
          <xsd:enumeration value="Datacheck"/>
          <xsd:enumeration value="De Civitate"/>
          <xsd:enumeration value="De kracht van inleiden"/>
          <xsd:enumeration value="De Oase"/>
          <xsd:enumeration value="Declaratieformulieren"/>
          <xsd:enumeration value="Declaratieformulieren zendingsdag 2013"/>
          <xsd:enumeration value="Declaraties"/>
          <xsd:enumeration value="Deelnemers"/>
          <xsd:enumeration value="Def. notulen"/>
          <xsd:enumeration value="Definitief"/>
          <xsd:enumeration value="Definitieve bestanden"/>
          <xsd:enumeration value="Definitieve documenten"/>
          <xsd:enumeration value="Definitieve notulen"/>
          <xsd:enumeration value="Definitieve versie"/>
          <xsd:enumeration value="Depressiviteit"/>
          <xsd:enumeration value="Derde proefdruk"/>
          <xsd:enumeration value="Diaconaat"/>
          <xsd:enumeration value="Diaconaat en zending"/>
          <xsd:enumeration value="Diaconale vragen vanuit gemeenten"/>
          <xsd:enumeration value="differentiatie"/>
          <xsd:enumeration value="Digitale draaiboek"/>
          <xsd:enumeration value="divers"/>
          <xsd:enumeration value="Diversen"/>
          <xsd:enumeration value="Diversen dagboek Raak, Voor jou persoonlijk, roeping"/>
          <xsd:enumeration value="Docenten"/>
          <xsd:enumeration value="Documenten"/>
          <xsd:enumeration value="Documenten beroepingswerk"/>
          <xsd:enumeration value="Documenten drukker"/>
          <xsd:enumeration value="Documenten vormgever"/>
          <xsd:enumeration value="Documenten website - maart 2018"/>
          <xsd:enumeration value="Doeners in de kerk"/>
          <xsd:enumeration value="Donateursactie - 2017"/>
          <xsd:enumeration value="Doop"/>
          <xsd:enumeration value="Dordtse Leerregels"/>
          <xsd:enumeration value="Dossier 2016-2017"/>
          <xsd:enumeration value="Dossiers"/>
          <xsd:enumeration value="Draaginsignes"/>
          <xsd:enumeration value="Draaiboek"/>
          <xsd:enumeration value="Draaiboek e.d"/>
          <xsd:enumeration value="Draaiboek en actiepuntenlijst"/>
          <xsd:enumeration value="Draaiboek- opstart"/>
          <xsd:enumeration value="Draaiboeken"/>
          <xsd:enumeration value="Drie formulieren"/>
          <xsd:enumeration value="Driebruggen"/>
          <xsd:enumeration value="Drugs"/>
          <xsd:enumeration value="Drukproeven"/>
          <xsd:enumeration value="Duurzaamheid"/>
          <xsd:enumeration value="Echtscheiding"/>
          <xsd:enumeration value="Educational Board policy"/>
          <xsd:enumeration value="Eerste drukproef"/>
          <xsd:enumeration value="Eerste output Afas"/>
          <xsd:enumeration value="Eerste proefdruk"/>
          <xsd:enumeration value="Eindtijd"/>
          <xsd:enumeration value="Energie voor Kerken"/>
          <xsd:enumeration value="Enquete"/>
          <xsd:enumeration value="Enquête"/>
          <xsd:enumeration value="Enquete gebouwen"/>
          <xsd:enumeration value="Enquete_201801"/>
          <xsd:enumeration value="Ensemble"/>
          <xsd:enumeration value="Erfenis in de hemel"/>
          <xsd:enumeration value="Ervaringen en documenten gemeenten"/>
          <xsd:enumeration value="Escape Room"/>
          <xsd:enumeration value="Evaluatie"/>
          <xsd:enumeration value="Evangelisatie"/>
          <xsd:enumeration value="Externe sprekerslijst voor JV-avond"/>
          <xsd:enumeration value="Facilitair"/>
          <xsd:enumeration value="Facturen adverteerders"/>
          <xsd:enumeration value="Familie Jonkers"/>
          <xsd:enumeration value="Familie Karels"/>
          <xsd:enumeration value="Familie Pauw"/>
          <xsd:enumeration value="Familie Van Eeden Petersman"/>
          <xsd:enumeration value="Februari"/>
          <xsd:enumeration value="Fietsfoto team"/>
          <xsd:enumeration value="Filmpjes"/>
          <xsd:enumeration value="Films"/>
          <xsd:enumeration value="Financieel"/>
          <xsd:enumeration value="Financieen en fondsenwerving"/>
          <xsd:enumeration value="Financien"/>
          <xsd:enumeration value="Financiën"/>
          <xsd:enumeration value="Flyer"/>
          <xsd:enumeration value="Follow the leader"/>
          <xsd:enumeration value="Fonds noodlijdende gemeenten"/>
          <xsd:enumeration value="Fondsenwerving"/>
          <xsd:enumeration value="Format begroting, jaarplan, agenda, notulen, telformulier"/>
          <xsd:enumeration value="Formats"/>
          <xsd:enumeration value="Formulieren - modellen en Handleidingen"/>
          <xsd:enumeration value="Formulieren SFH HHK"/>
          <xsd:enumeration value="Fotoactie - Seldenrijk"/>
          <xsd:enumeration value="Fotoarchief"/>
          <xsd:enumeration value="Fotos"/>
          <xsd:enumeration value="Foto's"/>
          <xsd:enumeration value="Foto's 2014"/>
          <xsd:enumeration value="Foto's auto Seldenrijk"/>
          <xsd:enumeration value="Foto's en opnames"/>
          <xsd:enumeration value="Foto's en video's"/>
          <xsd:enumeration value="Foto's Flikweert"/>
          <xsd:enumeration value="Foto's kinderappel (brievenbus en kaart)"/>
          <xsd:enumeration value="Foto's Landelijke Actie"/>
          <xsd:enumeration value="Foto's Meike 151121"/>
          <xsd:enumeration value="Foto's zendingsdag"/>
          <xsd:enumeration value="Functie aanwezigheid JWA's"/>
          <xsd:enumeration value="Functioneringsgesprekken"/>
          <xsd:enumeration value="Games"/>
          <xsd:enumeration value="Garderen"/>
          <xsd:enumeration value="Gastgezinnenbestand en contactpersonen"/>
          <xsd:enumeration value="Gebed"/>
          <xsd:enumeration value="Gebedsgenezing"/>
          <xsd:enumeration value="Gedoopt - ds. J.C. den Ouden"/>
          <xsd:enumeration value="Gedragsproblemen"/>
          <xsd:enumeration value="Gegevens"/>
          <xsd:enumeration value="Geheimhoudingsverklaring vrijwilligers"/>
          <xsd:enumeration value="Geld en goed"/>
          <xsd:enumeration value="Geloof - Workshop ambtsdragers"/>
          <xsd:enumeration value="Geloof en wetenschap"/>
          <xsd:enumeration value="Geloofsopvoeding"/>
          <xsd:enumeration value="geluidsbestanden"/>
          <xsd:enumeration value="Geluidsopnames"/>
          <xsd:enumeration value="Gemeentebezoeken"/>
          <xsd:enumeration value="Gemeentegrenzen"/>
          <xsd:enumeration value="Gemeentevorming"/>
          <xsd:enumeration value="Generale regelingen"/>
          <xsd:enumeration value="Gesprekken predikanten"/>
          <xsd:enumeration value="Gesprekken zomerperiode 2017 voorzitters"/>
          <xsd:enumeration value="Gesteunde diaconale projecten - Malawi"/>
          <xsd:enumeration value="Gesteunde diaconale projecten - wereldwijd"/>
          <xsd:enumeration value="Getuigen"/>
          <xsd:enumeration value="Gevangenenzorg Nederland"/>
          <xsd:enumeration value="Gevoel en geloof"/>
          <xsd:enumeration value="Gewetensvorming"/>
          <xsd:enumeration value="Gezondheid en ziekte"/>
          <xsd:enumeration value="Gids"/>
          <xsd:enumeration value="God spreekt"/>
          <xsd:enumeration value="Gods leiding"/>
          <xsd:enumeration value="Godsbeeld"/>
          <xsd:enumeration value="Goede voornemens"/>
          <xsd:enumeration value="Gospelmuziek"/>
          <xsd:enumeration value="GOUD"/>
          <xsd:enumeration value="Gouden tips"/>
          <xsd:enumeration value="Grieppandemie"/>
          <xsd:enumeration value="Groepsgesprekken"/>
          <xsd:enumeration value="Groepsindeling"/>
          <xsd:enumeration value="Groepsleiders"/>
          <xsd:enumeration value="Groet zendingsveld"/>
          <xsd:enumeration value="Handboek en onderwerpen"/>
          <xsd:enumeration value="Handboek en schrijfinstructies"/>
          <xsd:enumeration value="Handreiking - algemeen"/>
          <xsd:enumeration value="Handreikingen - thema"/>
          <xsd:enumeration value="Handtekeningen"/>
          <xsd:enumeration value="Heart Cry"/>
          <xsd:enumeration value="Heidelberger Catechismus"/>
          <xsd:enumeration value="Heilige Geest"/>
          <xsd:enumeration value="Heiliging"/>
          <xsd:enumeration value="Heilsfeiten"/>
          <xsd:enumeration value="Heisessie"/>
          <xsd:enumeration value="Het sprekende Woord"/>
          <xsd:enumeration value="HHJO"/>
          <xsd:enumeration value="Homoseksualiteit"/>
          <xsd:enumeration value="Hoofdprogramma"/>
          <xsd:enumeration value="Hoofprogramma"/>
          <xsd:enumeration value="Hoogestraat"/>
          <xsd:enumeration value="Houvast"/>
          <xsd:enumeration value="HR Zending"/>
          <xsd:enumeration value="HSV"/>
          <xsd:enumeration value="Huiselijk Geweld en Kindermishandeling"/>
          <xsd:enumeration value="Huisgodsdienst"/>
          <xsd:enumeration value="Huisstijl"/>
          <xsd:enumeration value="Huisstijl &amp; adressen"/>
          <xsd:enumeration value="Huwelijkscatechese"/>
          <xsd:enumeration value="Ik mag ook niks"/>
          <xsd:enumeration value="In- en uitgaande stukken"/>
          <xsd:enumeration value="In gesprek"/>
          <xsd:enumeration value="In gesprek met"/>
          <xsd:enumeration value="Indeling"/>
          <xsd:enumeration value="India"/>
          <xsd:enumeration value="Individuele casussen"/>
          <xsd:enumeration value="Info gelijksoortige dagen"/>
          <xsd:enumeration value="Info LCJ"/>
          <xsd:enumeration value="Info Simon"/>
          <xsd:enumeration value="Informatie gemoedsbezwaarde predikanten"/>
          <xsd:enumeration value="Informatieavonden"/>
          <xsd:enumeration value="Informatiebeheerscan"/>
          <xsd:enumeration value="Informatieve stukken"/>
          <xsd:enumeration value="inhoudelijk"/>
          <xsd:enumeration value="Inkoopfacturen"/>
          <xsd:enumeration value="Inleiding maken"/>
          <xsd:enumeration value="Input website"/>
          <xsd:enumeration value="Inschrijvingen"/>
          <xsd:enumeration value="Inspirerende intro's en Bijbelstudiemateriaal"/>
          <xsd:enumeration value="Instructies werkgroepen en vrijwilligers"/>
          <xsd:enumeration value="Intro"/>
          <xsd:enumeration value="Inventarisatie locatiemogelijkheden"/>
          <xsd:enumeration value="Inzet tijdelijke werkers"/>
          <xsd:enumeration value="Irene Swets"/>
          <xsd:enumeration value="Israel"/>
          <xsd:enumeration value="Inventarisatiefase"/>
          <xsd:enumeration value="Jaarcijfers"/>
          <xsd:enumeration value="Jaarlijkse gesprekken met voorzitters"/>
          <xsd:enumeration value="Jaaroverzicht"/>
          <xsd:enumeration value="Jaarplan &amp; rapportage"/>
          <xsd:enumeration value="Jaarplan en begroting"/>
          <xsd:enumeration value="Jaarplannen"/>
          <xsd:enumeration value="Jaarplannen en budget"/>
          <xsd:enumeration value="Jaarplannen en rapportage"/>
          <xsd:enumeration value="Jaarplannen en verslagen"/>
          <xsd:enumeration value="Jaarplanningen - projectplannen"/>
          <xsd:enumeration value="Jaarverslag"/>
          <xsd:enumeration value="Jeugdbeleid"/>
          <xsd:enumeration value="Jeugdcultuur"/>
          <xsd:enumeration value="Jeugdouderling"/>
          <xsd:enumeration value="Jong in de gemeente"/>
          <xsd:enumeration value="Jong zijn in de gemeente"/>
          <xsd:enumeration value="Jonge mannendag"/>
          <xsd:enumeration value="Jongere in de gemeente"/>
          <xsd:enumeration value="Jongeren in de Bijbel"/>
          <xsd:enumeration value="Jongeren in de stad"/>
          <xsd:enumeration value="Kamer van Koophandel"/>
          <xsd:enumeration value="Kampgids"/>
          <xsd:enumeration value="Kananese vrouw"/>
          <xsd:enumeration value="Kerkblad"/>
          <xsd:enumeration value="Kerkelijke bureau (KB)"/>
          <xsd:enumeration value="Kerkenoverleg CSFR"/>
          <xsd:enumeration value="Kerkorde"/>
          <xsd:enumeration value="Kerstverhalenwedstrijd"/>
          <xsd:enumeration value="Kikkers"/>
          <xsd:enumeration value="Kind in de gemeente"/>
          <xsd:enumeration value="Kinderappel Putten"/>
          <xsd:enumeration value="Kinderappel Sommelsdijk"/>
          <xsd:enumeration value="Kinderbijbels"/>
          <xsd:enumeration value="Kinderevangelisatie"/>
          <xsd:enumeration value="Kinderprogramma"/>
          <xsd:enumeration value="King of the Road"/>
          <xsd:enumeration value="Kletsklapper"/>
          <xsd:enumeration value="Koffiezetapparaat"/>
          <xsd:enumeration value="Kom over en Help"/>
          <xsd:enumeration value="Komen tot Christus"/>
          <xsd:enumeration value="Kosten"/>
          <xsd:enumeration value="Kramen"/>
          <xsd:enumeration value="Kramen en verkoop"/>
          <xsd:enumeration value="KV-dagen"/>
          <xsd:enumeration value="Kwetsbaar ontmoeten"/>
          <xsd:enumeration value="LA Evangelisatie"/>
          <xsd:enumeration value="L'Abri-france"/>
          <xsd:enumeration value="Lagerhuis"/>
          <xsd:enumeration value="Land actie"/>
          <xsd:enumeration value="Landbouwprojecten"/>
          <xsd:enumeration value="Landelijke actie"/>
          <xsd:enumeration value="Landelijke evangelisatiedag"/>
          <xsd:enumeration value="Landelijke toerustingsdag"/>
          <xsd:enumeration value="Ledeninformatieblad"/>
          <xsd:enumeration value="Leefwereld jongeren"/>
          <xsd:enumeration value="Leeg"/>
          <xsd:enumeration value="Leenovereenkomst"/>
          <xsd:enumeration value="Leerlijndocument"/>
          <xsd:enumeration value="Leiding geven aan jongeren"/>
          <xsd:enumeration value="Lettertype"/>
          <xsd:enumeration value="Liefde en leiding"/>
          <xsd:enumeration value="Locatie &amp; Faciliteiten"/>
          <xsd:enumeration value="Locatie afspraken"/>
          <xsd:enumeration value="Locaties"/>
          <xsd:enumeration value="Logo"/>
          <xsd:enumeration value="Maart"/>
          <xsd:enumeration value="Machtiging"/>
          <xsd:enumeration value="Mailing"/>
          <xsd:enumeration value="Mailing begin april 2015"/>
          <xsd:enumeration value="Mailing september"/>
          <xsd:enumeration value="Malawi"/>
          <xsd:enumeration value="Markt"/>
          <xsd:enumeration value="Marktkraam"/>
          <xsd:enumeration value="Materiaal"/>
          <xsd:enumeration value="Materiaalontwikkeling"/>
          <xsd:enumeration value="Materialen"/>
          <xsd:enumeration value="Materialisme"/>
          <xsd:enumeration value="Media"/>
          <xsd:enumeration value="Meerjarenplan"/>
          <xsd:enumeration value="Meerjarenplan RPC"/>
          <xsd:enumeration value="Memorandum of Understanding"/>
          <xsd:enumeration value="Memo's"/>
          <xsd:enumeration value="model jaarrekening"/>
          <xsd:enumeration value="modelbegroting"/>
          <xsd:enumeration value="Moeten of mogen"/>
          <xsd:enumeration value="Mozesmodel"/>
          <xsd:enumeration value="Muz ensemble"/>
          <xsd:enumeration value="Muziek"/>
          <xsd:enumeration value="Muziekproject"/>
          <xsd:enumeration value="Muzikaal"/>
          <xsd:enumeration value="Nalatenschappen"/>
          <xsd:enumeration value="NamenAdressenLeveranciers"/>
          <xsd:enumeration value="Nascholing"/>
          <xsd:enumeration value="NAW"/>
          <xsd:enumeration value="Nieuwe lay-out"/>
          <xsd:enumeration value="Nieuwe thema's"/>
          <xsd:enumeration value="Nieuwe verenigingen"/>
          <xsd:enumeration value="Nieuwsbrief"/>
          <xsd:enumeration value="Nieuwsbrief HHS"/>
          <xsd:enumeration value="Nieuwsbrief leidinggevenden en jongeren"/>
          <xsd:enumeration value="Nieuwsbrief 'Rondom het Seminarie'"/>
          <xsd:enumeration value="Nigeria"/>
          <xsd:enumeration value="Nota's"/>
          <xsd:enumeration value="Nota's Uitgaand"/>
          <xsd:enumeration value="Notitie"/>
          <xsd:enumeration value="Notities en Adviezen"/>
          <xsd:enumeration value="Notulen"/>
          <xsd:enumeration value="Notulen en agenda"/>
          <xsd:enumeration value="November"/>
          <xsd:enumeration value="Occultisme"/>
          <xsd:enumeration value="Oktober"/>
          <xsd:enumeration value="Omgaan met regels"/>
          <xsd:enumeration value="Omgang met God - ds. Joh. Post"/>
          <xsd:enumeration value="Omslag"/>
          <xsd:enumeration value="Ondersteuning fonds evangelisatie"/>
          <xsd:enumeration value="Onderwijsvrijwilligster"/>
          <xsd:enumeration value="One Note"/>
          <xsd:enumeration value="Onenigheid in de gemeente"/>
          <xsd:enumeration value="Opbrengst"/>
          <xsd:enumeration value="Opdrachten"/>
          <xsd:enumeration value="Open dag HHS"/>
          <xsd:enumeration value="Open jeugdwerk"/>
          <xsd:enumeration value="Opendag"/>
          <xsd:enumeration value="Opening academisch jaar"/>
          <xsd:enumeration value="Openingsfolders"/>
          <xsd:enumeration value="Opmerkingen n.a.v. 2018"/>
          <xsd:enumeration value="Opnamen Kinderappel 2018"/>
          <xsd:enumeration value="Opnames"/>
          <xsd:enumeration value="oprichting mannenvereniging HHK_bestanden"/>
          <xsd:enumeration value="Oprichtingstukken &amp; statuten"/>
          <xsd:enumeration value="Oprichtingsvergadering"/>
          <xsd:enumeration value="Opvoeding"/>
          <xsd:enumeration value="Orde"/>
          <xsd:enumeration value="Orde en gezag"/>
          <xsd:enumeration value="Ordinanties"/>
          <xsd:enumeration value="Organen van bijstand"/>
          <xsd:enumeration value="Organisatie afd administratie"/>
          <xsd:enumeration value="Originele formats"/>
          <xsd:enumeration value="Oud Goud"/>
          <xsd:enumeration value="Overeenkomst"/>
          <xsd:enumeration value="Overige"/>
          <xsd:enumeration value="Overige stukken"/>
          <xsd:enumeration value="Overlast"/>
          <xsd:enumeration value="Overleg"/>
          <xsd:enumeration value="Overleg - extern"/>
          <xsd:enumeration value="Overleg De Vluchtheuvel"/>
          <xsd:enumeration value="Overleg en vergaderdata"/>
          <xsd:enumeration value="Overleg kerkelijk bureaus"/>
          <xsd:enumeration value="Overleg Schuilplaats"/>
          <xsd:enumeration value="Overzicht - diensten"/>
          <xsd:enumeration value="Overzichten"/>
          <xsd:enumeration value="Paasappel"/>
          <xsd:enumeration value="Partnerschap"/>
          <xsd:enumeration value="Paspoorten"/>
          <xsd:enumeration value="Periodecijfers"/>
          <xsd:enumeration value="Periodieke Verhogingen"/>
          <xsd:enumeration value="Pers"/>
          <xsd:enumeration value="Pesten"/>
          <xsd:enumeration value="Plaatselijk jeugdwerkoverleg"/>
          <xsd:enumeration value="Plan landelijke actie"/>
          <xsd:enumeration value="Planning"/>
          <xsd:enumeration value="Planning voor dagvoorzitter"/>
          <xsd:enumeration value="Planning, draaiboek, afspraken intern"/>
          <xsd:enumeration value="Planningen"/>
          <xsd:enumeration value="Platform Jeugdhulpverlening"/>
          <xsd:enumeration value="Pleegzorgbijeenkomsten"/>
          <xsd:enumeration value="Pleegzorginventarisatie"/>
          <xsd:enumeration value="Pleisteractie"/>
          <xsd:enumeration value="Politiek"/>
          <xsd:enumeration value="Popmuziek"/>
          <xsd:enumeration value="Portefuilles"/>
          <xsd:enumeration value="Poster"/>
          <xsd:enumeration value="Poster - wensen werkgroep"/>
          <xsd:enumeration value="Posters"/>
          <xsd:enumeration value="Powerpoint"/>
          <xsd:enumeration value="PP"/>
          <xsd:enumeration value="PPP"/>
          <xsd:enumeration value="PR"/>
          <xsd:enumeration value="PR 2010"/>
          <xsd:enumeration value="PR en werving"/>
          <xsd:enumeration value="PR tekst"/>
          <xsd:enumeration value="Predikanten"/>
          <xsd:enumeration value="Preekbespreking"/>
          <xsd:enumeration value="Preekmeeschrijfboekje"/>
          <xsd:enumeration value="Prekeningen"/>
          <xsd:enumeration value="Presentatie collega's"/>
          <xsd:enumeration value="Presentatie HHG Ouddorp"/>
          <xsd:enumeration value="Presentatie kerkvoogdijbijeenkomst"/>
          <xsd:enumeration value="Presentaties"/>
          <xsd:enumeration value="Privacy statement kerkelijk bureau"/>
          <xsd:enumeration value="PR-materiaal"/>
          <xsd:enumeration value="PR-materialen"/>
          <xsd:enumeration value="Producten"/>
          <xsd:enumeration value="Proefdruk"/>
          <xsd:enumeration value="Programma"/>
          <xsd:enumeration value="Programmaboekje"/>
          <xsd:enumeration value="Project"/>
          <xsd:enumeration value="Project catechese"/>
          <xsd:enumeration value="Projecten"/>
          <xsd:enumeration value="Projectplan"/>
          <xsd:enumeration value="Projectplannen"/>
          <xsd:enumeration value="Projectuitbreiding - opties"/>
          <xsd:enumeration value="Promofilm"/>
          <xsd:enumeration value="Promofilmpjes  advertenties"/>
          <xsd:enumeration value="Promovendiberaad"/>
          <xsd:enumeration value="Promovideo"/>
          <xsd:enumeration value="PSO"/>
          <xsd:enumeration value="Psychologische test"/>
          <xsd:enumeration value="Publicaties HHJO"/>
          <xsd:enumeration value="Publiciteit"/>
          <xsd:enumeration value="Puntuit"/>
          <xsd:enumeration value="Rapportage - inhoudelijk"/>
          <xsd:enumeration value="Rapportage &amp; overleg zendingwerkers"/>
          <xsd:enumeration value="RE aanmeldingen_bestanden"/>
          <xsd:enumeration value="Reacties"/>
          <xsd:enumeration value="Reader"/>
          <xsd:enumeration value="Redactie"/>
          <xsd:enumeration value="Reformatie"/>
          <xsd:enumeration value="Regelingen"/>
          <xsd:enumeration value="Regelingen en procedures"/>
          <xsd:enumeration value="Regio Noord"/>
          <xsd:enumeration value="Register leden in het buitenland"/>
          <xsd:enumeration value="Registratie"/>
          <xsd:enumeration value="Reglementen"/>
          <xsd:enumeration value="Resultaat in gemeentes"/>
          <xsd:enumeration value="Resultaten_enquete_bestanden"/>
          <xsd:enumeration value="Romeinse artikelen"/>
          <xsd:enumeration value="Rooster van aftreden"/>
          <xsd:enumeration value="Samenwerking De Vluchtheuvel"/>
          <xsd:enumeration value="Samenwerking Eleos"/>
          <xsd:enumeration value="Schevolutie"/>
          <xsd:enumeration value="Scholing"/>
          <xsd:enumeration value="Secretariaat"/>
          <xsd:enumeration value="Secularisatie"/>
          <xsd:enumeration value="Seksualiteit"/>
          <xsd:enumeration value="Seksuele opvoeding"/>
          <xsd:enumeration value="Selectie en begeleiding"/>
          <xsd:enumeration value="SEPA"/>
          <xsd:enumeration value="September"/>
          <xsd:enumeration value="Sfeerimpressei_HHJO"/>
          <xsd:enumeration value="Social media"/>
          <xsd:enumeration value="Sociale media"/>
          <xsd:enumeration value="Sollicitatieprocedures"/>
          <xsd:enumeration value="Sommelsdijk"/>
          <xsd:enumeration value="Spelletjes"/>
          <xsd:enumeration value="Sprekers"/>
          <xsd:enumeration value="Sprekersavond Ede"/>
          <xsd:enumeration value="Sprekersavonden Habila"/>
          <xsd:enumeration value="St GDC"/>
          <xsd:enumeration value="St Kerkelijk bureau"/>
          <xsd:enumeration value="St. Ontmoeting"/>
          <xsd:enumeration value="Staflid"/>
          <xsd:enumeration value="Standaardclausules"/>
          <xsd:enumeration value="Standaarden"/>
          <xsd:enumeration value="Stands"/>
          <xsd:enumeration value="Steven - RO"/>
          <xsd:enumeration value="Stille tijd"/>
          <xsd:enumeration value="Studeren na refoschool"/>
          <xsd:enumeration value="Studiebijbel"/>
          <xsd:enumeration value="Studiedag"/>
          <xsd:enumeration value="Studiegids"/>
          <xsd:enumeration value="Suriname"/>
          <xsd:enumeration value="Symposium Omzien naar de vluchteling - juni 2016"/>
          <xsd:enumeration value="Taakfunctieomschrijving"/>
          <xsd:enumeration value="Taakomschrijving werkgroepen"/>
          <xsd:enumeration value="Tekst kerkorde 2004"/>
          <xsd:enumeration value="Tekst website_aanmelden"/>
          <xsd:enumeration value="Teksten"/>
          <xsd:enumeration value="Thema"/>
          <xsd:enumeration value="Tholen"/>
          <xsd:enumeration value="Tijdsbesteding"/>
          <xsd:enumeration value="Timotheos"/>
          <xsd:enumeration value="Tips doorstroming clubs"/>
          <xsd:enumeration value="Tips leidinggevenden"/>
          <xsd:enumeration value="Toerusting diaconieen"/>
          <xsd:enumeration value="Toerustingbijeenkomst Rijssen - oktober 2017"/>
          <xsd:enumeration value="Toerustingsactiviteiten"/>
          <xsd:enumeration value="Tongentaal"/>
          <xsd:enumeration value="Toogdag"/>
          <xsd:enumeration value="TOP overleg"/>
          <xsd:enumeration value="Traditie"/>
          <xsd:enumeration value="Tweede drukproef"/>
          <xsd:enumeration value="Tweede proefdruk"/>
          <xsd:enumeration value="Uitdraai gegevens"/>
          <xsd:enumeration value="Uitdraai gemeente en predikanten e.d. aantallen"/>
          <xsd:enumeration value="Uitgaande post"/>
          <xsd:enumeration value="Uitgaande stukken"/>
          <xsd:enumeration value="Uitgangspunten"/>
          <xsd:enumeration value="Drukkerij AMV"/>
          <xsd:enumeration value="uitje"/>
          <xsd:enumeration value="Uitnodigingen"/>
          <xsd:enumeration value="Uitnodigingsbrieven"/>
          <xsd:enumeration value="Uitreksel openbaar Stichtingenregister"/>
          <xsd:enumeration value="Uitslag enquete"/>
          <xsd:enumeration value="Uitslag enquete jongerendag 16+ 2013"/>
          <xsd:enumeration value="Uitzending zendingswerker"/>
          <xsd:enumeration value="Vaderhuis"/>
          <xsd:enumeration value="Van CD"/>
          <xsd:enumeration value="Vastgestelde stukken"/>
          <xsd:enumeration value="Veilig Jeugdwerk"/>
          <xsd:enumeration value="Vendelier"/>
          <xsd:enumeration value="Verbinding"/>
          <xsd:enumeration value="Verblijf Annelies Groothuis"/>
          <xsd:enumeration value="Verdiepingscursus vertellen"/>
          <xsd:enumeration value="Vergadering"/>
          <xsd:enumeration value="vergadering cie. jaarboek"/>
          <xsd:enumeration value="Vergaderingen"/>
          <xsd:enumeration value="Vergaderstukken"/>
          <xsd:enumeration value="Vergoedingen"/>
          <xsd:enumeration value="Verlofregeling"/>
          <xsd:enumeration value="Versie voor corrector"/>
          <xsd:enumeration value="Verslag"/>
          <xsd:enumeration value="verslag workshops"/>
          <xsd:enumeration value="Verslagen"/>
          <xsd:enumeration value="Verslaglegging zendingsteam"/>
          <xsd:enumeration value="Verslaving"/>
          <xsd:enumeration value="Vervolgcursus 2016-2017"/>
          <xsd:enumeration value="Verwachting"/>
          <xsd:enumeration value="Verwerkersovereenkomst De Vluchtheuvel"/>
          <xsd:enumeration value="Verwerkersovereenkomsten"/>
          <xsd:enumeration value="Verwerkingen"/>
          <xsd:enumeration value="Verwerkingsmap"/>
          <xsd:enumeration value="Verzekering"/>
          <xsd:enumeration value="Verzendlijsten"/>
          <xsd:enumeration value="Video"/>
          <xsd:enumeration value="Vierde proefdruk"/>
          <xsd:enumeration value="Vijfde proefdruk"/>
          <xsd:enumeration value="Visie op jeugdwerk"/>
          <xsd:enumeration value="Visiedocument"/>
          <xsd:enumeration value="Visitatie"/>
          <xsd:enumeration value="VMBO-ers"/>
          <xsd:enumeration value="Volg mij"/>
          <xsd:enumeration value="Volmacht J. (Hans) ten Klooster"/>
          <xsd:enumeration value="Vooraankondigingen"/>
          <xsd:enumeration value="Voorbeelddocumenten"/>
          <xsd:enumeration value="Voorbeelden en verhaaltjes"/>
          <xsd:enumeration value="Voorbeelden financiël beleid"/>
          <xsd:enumeration value="Voorbeeldenquete - cursus HHJO"/>
          <xsd:enumeration value="Voorbeeldstatuen en open jeugdwerk"/>
          <xsd:enumeration value="Voorproces"/>
          <xsd:enumeration value="Voorstellen"/>
          <xsd:enumeration value="Voorstellen tot verbetering"/>
          <xsd:enumeration value="Voorwaarden en annulering"/>
          <xsd:enumeration value="Voorzitters  secretaresse overleg"/>
          <xsd:enumeration value="Vragen vanuit gemeenten"/>
          <xsd:enumeration value="Vragenlijst"/>
          <xsd:enumeration value="Vragenspellen"/>
          <xsd:enumeration value="Vreemdelingschap"/>
          <xsd:enumeration value="Vrienden"/>
          <xsd:enumeration value="Vriendschap"/>
          <xsd:enumeration value="Vrijwilligers"/>
          <xsd:enumeration value="Vrijwilligersbeleid"/>
          <xsd:enumeration value="Vrijwilligersdag"/>
          <xsd:enumeration value="Vrijwilligersnieuwsbrieven"/>
          <xsd:enumeration value="Vrouwengespreksgroep"/>
          <xsd:enumeration value="Wachtgeld berekeningen"/>
          <xsd:enumeration value="Website"/>
          <xsd:enumeration value="Welkom Thuis"/>
          <xsd:enumeration value="Wereldgezondheidsdag"/>
          <xsd:enumeration value="Werkgroep 15+"/>
          <xsd:enumeration value="Werkgroep aanp GR ord 13"/>
          <xsd:enumeration value="Werkgroep gastopvang"/>
          <xsd:enumeration value="Werkgroep kleine gemeenten"/>
          <xsd:enumeration value="Werkgroep Kleine(re) gemeenten (MJ nog uitzoeken)"/>
          <xsd:enumeration value="werkgroep wijziging omslagstelsel (MJ nog uitzoeken)"/>
          <xsd:enumeration value="Werkgroepen"/>
          <xsd:enumeration value="Werkgroepen en vrijwilligers"/>
          <xsd:enumeration value="Werkoverleggen"/>
          <xsd:enumeration value="Werkplannen"/>
          <xsd:enumeration value="Werkvormen"/>
          <xsd:enumeration value="Werkzaamheden Jos van der Hoog"/>
          <xsd:enumeration value="Werving vrijwilligers"/>
          <xsd:enumeration value="Wettekst AVG"/>
          <xsd:enumeration value="Wie ben ik"/>
          <xsd:enumeration value="Wie is mijn naaste"/>
          <xsd:enumeration value="Winterconferentie"/>
          <xsd:enumeration value="Woningen"/>
          <xsd:enumeration value="Woonvoorzieningen"/>
          <xsd:enumeration value="Workshop Gedoopt!"/>
          <xsd:enumeration value="Workshop Haastige spoed is goed"/>
          <xsd:enumeration value="workshop steven"/>
          <xsd:enumeration value="Workshops"/>
          <xsd:enumeration value="Zelfbeeld"/>
          <xsd:enumeration value="Zending en samenwerking"/>
          <xsd:enumeration value="Zending(swerkers)"/>
          <xsd:enumeration value="Zendingsbussen"/>
          <xsd:enumeration value="Zicht op de Kerk"/>
          <xsd:enumeration value="Zicht op jongeren"/>
          <xsd:enumeration value="Zicht op Zending"/>
          <xsd:enumeration value="Zien en geloven"/>
          <xsd:enumeration value="Zijt getrouw"/>
          <xsd:enumeration value="ZODK"/>
          <xsd:enumeration value="Zondagschool"/>
          <xsd:enumeration value="Zonde"/>
          <xsd:enumeration value="Zonnepanelen"/>
          <xsd:enumeration value="Zorg"/>
          <xsd:enumeration value="ZoZ divers"/>
          <xsd:enumeration value="ZoZ verzending op verzoek etc"/>
          <xsd:enumeration value="Zwitserleven"/>
          <xsd:enumeration value="Handleidingen"/>
          <xsd:enumeration value="Promotie"/>
        </xsd:restriction>
      </xsd:simpleType>
    </xsd:element>
    <xsd:element name="Tweede_x0020_onderwerp" ma:index="9" nillable="true" ma:displayName="Tweede onderwerp" ma:format="Dropdown" ma:internalName="Tweede_x0020_onderwerp">
      <xsd:simpleType>
        <xsd:restriction base="dms:Choice">
          <xsd:enumeration value="_DocumentenSetVoorGemeenten"/>
          <xsd:enumeration value="01 2018"/>
          <xsd:enumeration value="01 Vrouwen rondom Jezus"/>
          <xsd:enumeration value="01 Water"/>
          <xsd:enumeration value="02 2017"/>
          <xsd:enumeration value="02 2018"/>
          <xsd:enumeration value="02 Beroepen"/>
          <xsd:enumeration value="02 Getuigen"/>
          <xsd:enumeration value="03 2017"/>
          <xsd:enumeration value="03 2018"/>
          <xsd:enumeration value="03 Elia"/>
          <xsd:enumeration value="03 Lijden"/>
          <xsd:enumeration value="04 2017"/>
          <xsd:enumeration value="04 2018"/>
          <xsd:enumeration value="04 Lofzangen in de Bijbel"/>
          <xsd:enumeration value="04 Vreemdelingen"/>
          <xsd:enumeration value="05 2017"/>
          <xsd:enumeration value="05 2018"/>
          <xsd:enumeration value="05 Jona"/>
          <xsd:enumeration value="05 Vriendschap"/>
          <xsd:enumeration value="06 2017"/>
          <xsd:enumeration value="06 2018"/>
          <xsd:enumeration value="06 Voor of tegen Jezus"/>
          <xsd:enumeration value="07 2017"/>
          <xsd:enumeration value="07 2018"/>
          <xsd:enumeration value="07 Samuël"/>
          <xsd:enumeration value="08 2017"/>
          <xsd:enumeration value="08 2018"/>
          <xsd:enumeration value="09 2017"/>
          <xsd:enumeration value="1. Jakob"/>
          <xsd:enumeration value="1. KB"/>
          <xsd:enumeration value="1. Oprichting SSZ-ZHHK"/>
          <xsd:enumeration value="1. Ouderenwerk"/>
          <xsd:enumeration value="1. Voorrede"/>
          <xsd:enumeration value="10 2017"/>
          <xsd:enumeration value="10.6 Pleegzorgdag"/>
          <xsd:enumeration value="101NIKON"/>
          <xsd:enumeration value="11 2017"/>
          <xsd:enumeration value="11-2010"/>
          <xsd:enumeration value="12 2017"/>
          <xsd:enumeration value="2. Gehandicaptenzorg"/>
          <xsd:enumeration value="2. Jona"/>
          <xsd:enumeration value="2. Stututen SSZ-ZHHK"/>
          <xsd:enumeration value="2. Verkiezing en verwerping"/>
          <xsd:enumeration value="2007 en 2012"/>
          <xsd:enumeration value="2008 Diffuus"/>
          <xsd:enumeration value="2009 - Steven"/>
          <xsd:enumeration value="2009-09 (sep)"/>
          <xsd:enumeration value="2011-2014"/>
          <xsd:enumeration value="2012. Filipijnen"/>
          <xsd:enumeration value="20120208"/>
          <xsd:enumeration value="20120529"/>
          <xsd:enumeration value="20121010"/>
          <xsd:enumeration value="2012-2014"/>
          <xsd:enumeration value="2013 - Jacoline"/>
          <xsd:enumeration value="2013. Filipijnen 2013 - orkaan"/>
          <xsd:enumeration value="2014 - tienerwerker"/>
          <xsd:enumeration value="2014 en eerder. Haitie"/>
          <xsd:enumeration value="2014. Fillipijnen"/>
          <xsd:enumeration value="2014. Syrië (Open Doors)"/>
          <xsd:enumeration value="2014. Syrië (Zoa)"/>
          <xsd:enumeration value="2014. West-Afrika - ebola (niet ondersteund)"/>
          <xsd:enumeration value="20140704"/>
          <xsd:enumeration value="20141030"/>
          <xsd:enumeration value="20141219"/>
          <xsd:enumeration value="2014-2015"/>
          <xsd:enumeration value="2014-2015. Zuid Soedan (ZOA &amp; Woord en Daad)"/>
          <xsd:enumeration value="2014-2015.4 Noord-Irak (Open Doors)"/>
          <xsd:enumeration value="2014-2015.4 Noord-Irak (Woord en Daad)"/>
          <xsd:enumeration value="2015 - vacature senior jwa"/>
          <xsd:enumeration value="2015. Fillipijnen - educatie"/>
          <xsd:enumeration value="2015.1 Fillipijnen - hostel"/>
          <xsd:enumeration value="2015.2 en 2015.3 Nepal"/>
          <xsd:enumeration value="2015.5 Jordanie"/>
          <xsd:enumeration value="2015.6 Oost-Afrika"/>
          <xsd:enumeration value="2015.7  Jaarlijkse voedselhulp Malawi"/>
          <xsd:enumeration value="2015.8 Voedselhulp Malawi 2015 - december"/>
          <xsd:enumeration value="20150116"/>
          <xsd:enumeration value="20150130"/>
          <xsd:enumeration value="20150213"/>
          <xsd:enumeration value="20150219"/>
          <xsd:enumeration value="20150306"/>
          <xsd:enumeration value="20150320"/>
          <xsd:enumeration value="20150409"/>
          <xsd:enumeration value="2015-04-20 18 Apr 2015 Makanga Disaster etc"/>
          <xsd:enumeration value="20150430"/>
          <xsd:enumeration value="2015-07-06"/>
          <xsd:enumeration value="20150930"/>
          <xsd:enumeration value="20151002"/>
          <xsd:enumeration value="20151103"/>
          <xsd:enumeration value="2015-2016"/>
          <xsd:enumeration value="2015-2019"/>
          <xsd:enumeration value="2015-2020"/>
          <xsd:enumeration value="-2016"/>
          <xsd:enumeration value="2016 nr 3 Werk in de kerk"/>
          <xsd:enumeration value="2016 nr 4 Gevangenenzorg Nederland"/>
          <xsd:enumeration value="2016. Mosul - geen actie"/>
          <xsd:enumeration value="2016.01 Extra voedselhulp Malawi 2016"/>
          <xsd:enumeration value="2016.02 Jaarlijkse voedselhulp Malawi 2016-2017"/>
          <xsd:enumeration value="2016.05 Extra voedselhulp najaar 2016"/>
          <xsd:enumeration value="2016.3 Oost-Afrika fase (2)"/>
          <xsd:enumeration value="2016.4 Noodhulp - Haiti"/>
          <xsd:enumeration value="20160119"/>
          <xsd:enumeration value="20160315"/>
          <xsd:enumeration value="20161025"/>
          <xsd:enumeration value="2016-2017"/>
          <xsd:enumeration value="2017 Inspirerende verhalen op site"/>
          <xsd:enumeration value="2017 nr 1 Net als jij, misschien ietsje anders"/>
          <xsd:enumeration value="2017 nr 2 Hel en hemel, licht en duisternis"/>
          <xsd:enumeration value="2017 nr 3 500 jaar reformatie"/>
          <xsd:enumeration value="2017 nr 4 Bijbellezen en Bijbelstudie"/>
          <xsd:enumeration value="2017.01 Hongersnood Oost-Afrika"/>
          <xsd:enumeration value="2017.02 Project sweet potatoes"/>
          <xsd:enumeration value="2017.02 Sweet potatoes"/>
          <xsd:enumeration value="2017.03 Mais and fertilizer"/>
          <xsd:enumeration value="2017.03 Mais en fertilizer"/>
          <xsd:enumeration value="2017.04 Azie"/>
          <xsd:enumeration value="2017.04 Jaarlijkse voedselhulp"/>
          <xsd:enumeration value="2017.05 Sierra Leone"/>
          <xsd:enumeration value="2017.07 Additional food relief"/>
          <xsd:enumeration value="2017.10 SDOK"/>
          <xsd:enumeration value="20170105"/>
          <xsd:enumeration value="20170119"/>
          <xsd:enumeration value="20170202"/>
          <xsd:enumeration value="20170216"/>
          <xsd:enumeration value="20170302"/>
          <xsd:enumeration value="20170316"/>
          <xsd:enumeration value="20170330"/>
          <xsd:enumeration value="20170413"/>
          <xsd:enumeration value="20170427"/>
          <xsd:enumeration value="20170511"/>
          <xsd:enumeration value="20170525"/>
          <xsd:enumeration value="20170608"/>
          <xsd:enumeration value="20170622"/>
          <xsd:enumeration value="20170706"/>
          <xsd:enumeration value="20170720"/>
          <xsd:enumeration value="20170803"/>
          <xsd:enumeration value="20170817"/>
          <xsd:enumeration value="20170831"/>
          <xsd:enumeration value="20170914"/>
          <xsd:enumeration value="20170928"/>
          <xsd:enumeration value="20171012"/>
          <xsd:enumeration value="20171023"/>
          <xsd:enumeration value="20171026"/>
          <xsd:enumeration value="20171109"/>
          <xsd:enumeration value="20171123"/>
          <xsd:enumeration value="20171207"/>
          <xsd:enumeration value="20171221"/>
          <xsd:enumeration value="2018 - JWA"/>
          <xsd:enumeration value="2018 Inspirerentie intro's"/>
          <xsd:enumeration value="2018.01 Project sweet potatoes"/>
          <xsd:enumeration value="2018.02 Mais seed 2018"/>
          <xsd:enumeration value="2018.03 Food relief 2018-2019"/>
          <xsd:enumeration value="20180104"/>
          <xsd:enumeration value="20180118"/>
          <xsd:enumeration value="20180119"/>
          <xsd:enumeration value="20180201"/>
          <xsd:enumeration value="20180215"/>
          <xsd:enumeration value="20180216"/>
          <xsd:enumeration value="20180301"/>
          <xsd:enumeration value="20180315"/>
          <xsd:enumeration value="20180316"/>
          <xsd:enumeration value="20180329"/>
          <xsd:enumeration value="20180412"/>
          <xsd:enumeration value="20180424"/>
          <xsd:enumeration value="20180426"/>
          <xsd:enumeration value="20180510"/>
          <xsd:enumeration value="20180524"/>
          <xsd:enumeration value="20180529"/>
          <xsd:enumeration value="20180604"/>
          <xsd:enumeration value="20180607"/>
          <xsd:enumeration value="20180615"/>
          <xsd:enumeration value="20180621"/>
          <xsd:enumeration value="20180705"/>
          <xsd:enumeration value="20180706"/>
          <xsd:enumeration value="20180716"/>
          <xsd:enumeration value="20180719"/>
          <xsd:enumeration value="20180802"/>
          <xsd:enumeration value="20180816"/>
          <xsd:enumeration value="20180830"/>
          <xsd:enumeration value="20180913"/>
          <xsd:enumeration value="20180914"/>
          <xsd:enumeration value="20180927"/>
          <xsd:enumeration value="20181016"/>
          <xsd:enumeration value="3. Dood van Christus en verlossing van mensen"/>
          <xsd:enumeration value="3. Terug naar God, Hizkia en de bekering van Israël"/>
          <xsd:enumeration value="4. Eerste stappen, Jezus onderwijs voor Zijn discipelen"/>
          <xsd:enumeration value="4. Intermezzo - Jong gestorven kinderen"/>
          <xsd:enumeration value="4. Wmo-Vrijwilligerswerk"/>
          <xsd:enumeration value="41600"/>
          <xsd:enumeration value="42031"/>
          <xsd:enumeration value="42125"/>
          <xsd:enumeration value="42248"/>
          <xsd:enumeration value="42309"/>
          <xsd:enumeration value="42339"/>
          <xsd:enumeration value="42407"/>
          <xsd:enumeration value="42705"/>
          <xsd:enumeration value="42736"/>
          <xsd:enumeration value="42767"/>
          <xsd:enumeration value="42818"/>
          <xsd:enumeration value="42856"/>
          <xsd:enumeration value="42979"/>
          <xsd:enumeration value="43070"/>
          <xsd:enumeration value="43132"/>
          <xsd:enumeration value="43221"/>
          <xsd:enumeration value="43344"/>
          <xsd:enumeration value="5. Dak- en thuislozen"/>
          <xsd:enumeration value="5. Petrus - Volhard in het geloof"/>
          <xsd:enumeration value="5. Stichtingenregister"/>
          <xsd:enumeration value="5. Verdorvenheid van mensen en bekering tot God"/>
          <xsd:enumeration value="6. Psychologische hulp"/>
          <xsd:enumeration value="6. Volharding der heiligen"/>
          <xsd:enumeration value="6.1 Psalmen"/>
          <xsd:enumeration value="7. Archief"/>
          <xsd:enumeration value="7. Johannes"/>
          <xsd:enumeration value="7. Stukken MEULEMAN"/>
          <xsd:enumeration value="8. Stukken GROOTHUIS"/>
          <xsd:enumeration value="9. Vervolgde Kerk"/>
          <xsd:enumeration value="9. Voortgang"/>
          <xsd:enumeration value="9-2010"/>
          <xsd:enumeration value="A Landelijke actie - Gevangenenzorg"/>
          <xsd:enumeration value="Aanbevelingen donateursactie"/>
          <xsd:enumeration value="Aandachtspunten synode"/>
          <xsd:enumeration value="Aangeleverde gegevens Verloop"/>
          <xsd:enumeration value="Aangevraagd"/>
          <xsd:enumeration value="Aanmeldingen"/>
          <xsd:enumeration value="Aanmeldingsformulieren"/>
          <xsd:enumeration value="Aanmeldlingen"/>
          <xsd:enumeration value="Aanpassing oktober 2017"/>
          <xsd:enumeration value="Aanvraag"/>
          <xsd:enumeration value="Aanvraag bijbel"/>
          <xsd:enumeration value="Aanvraag visum en werkvergunning"/>
          <xsd:enumeration value="Aanvragen"/>
          <xsd:enumeration value="Abbenbroek"/>
          <xsd:enumeration value="Abonneewerving"/>
          <xsd:enumeration value="Accountantscontrole"/>
          <xsd:enumeration value="Achtste proefdruk"/>
          <xsd:enumeration value="Actieschetsen"/>
          <xsd:enumeration value="Activiteiten"/>
          <xsd:enumeration value="Actueel"/>
          <xsd:enumeration value="Adverteerders"/>
          <xsd:enumeration value="Advertenties"/>
          <xsd:enumeration value="Advisering"/>
          <xsd:enumeration value="Afas"/>
          <xsd:enumeration value="AFAS Werkgroep"/>
          <xsd:enumeration value="afbeeldingen"/>
          <xsd:enumeration value="Afscheid commissieleden 2018"/>
          <xsd:enumeration value="Afscheid ds. Kaptein"/>
          <xsd:enumeration value="Afscheid J. Mussche en E. Boeve"/>
          <xsd:enumeration value="Afscheid Wouter van Grootheest"/>
          <xsd:enumeration value="Afspraken verslaglegging De Vluchtheuvel"/>
          <xsd:enumeration value="Agenda"/>
          <xsd:enumeration value="Agenda's"/>
          <xsd:enumeration value="Agenda's en verslagen vergaderingen"/>
          <xsd:enumeration value="Albertine Mourik"/>
          <xsd:enumeration value="Alexander den Hartog"/>
          <xsd:enumeration value="Algemeen"/>
          <xsd:enumeration value="Algemene voorwaarden"/>
          <xsd:enumeration value="Amersfoort"/>
          <xsd:enumeration value="ANBI"/>
          <xsd:enumeration value="ANBI diaconieën"/>
          <xsd:enumeration value="Andel"/>
          <xsd:enumeration value="Andelst-Zetten"/>
          <xsd:enumeration value="Anne Petra"/>
          <xsd:enumeration value="Annelies november 2016"/>
          <xsd:enumeration value="AON informatie"/>
          <xsd:enumeration value="AON prolongatie 2017"/>
          <xsd:enumeration value="April"/>
          <xsd:enumeration value="April nieuwsbrief"/>
          <xsd:enumeration value="Arbeidsvoorwaarden_tabellen"/>
          <xsd:enumeration value="Archief"/>
          <xsd:enumeration value="Artikelen"/>
          <xsd:enumeration value="artikelen boekjes doop"/>
          <xsd:enumeration value="Audio - Visueel"/>
          <xsd:enumeration value="Audio-Visie"/>
          <xsd:enumeration value="Autoregeling"/>
          <xsd:enumeration value="Backup gastgezinnenbestand"/>
          <xsd:enumeration value="Badges, persoonlijke kaartjes"/>
          <xsd:enumeration value="Basiscursus diaconaat"/>
          <xsd:enumeration value="Basislezing"/>
          <xsd:enumeration value="Begr2007_RapportDefinitief"/>
          <xsd:enumeration value="Begroting"/>
          <xsd:enumeration value="begroting 2011 drukker"/>
          <xsd:enumeration value="Begrotingen 2018"/>
          <xsd:enumeration value="Belastingrecht_gebouwen_levering_huurverhuur"/>
          <xsd:enumeration value="Beleid 2018"/>
          <xsd:enumeration value="Beleidsvisie 2018-2021"/>
          <xsd:enumeration value="Benodigdheden workshopleiders"/>
          <xsd:enumeration value="Benoemingsvoorstel"/>
          <xsd:enumeration value="Benoemingsvoorstellen"/>
          <xsd:enumeration value="Bernadet"/>
          <xsd:enumeration value="Beroepingswerk"/>
          <xsd:enumeration value="Bestaande beleidsplannen diaconieen"/>
          <xsd:enumeration value="Bestaande catechesemethoden"/>
          <xsd:enumeration value="Bestanden mevr. Mekenkamp"/>
          <xsd:enumeration value="Bestellingen"/>
          <xsd:enumeration value="Bestellingen en vraag naar folders"/>
          <xsd:enumeration value="Besteloverzicht"/>
          <xsd:enumeration value="Bestuur"/>
          <xsd:enumeration value="Bestuursvergaderingen"/>
          <xsd:enumeration value="Bestuursverslag en jaarrekening"/>
          <xsd:enumeration value="Bestuursverslagen"/>
          <xsd:enumeration value="Betalingen"/>
          <xsd:enumeration value="Betalingsherinneringen"/>
          <xsd:enumeration value="Beveiliging"/>
          <xsd:enumeration value="Bevestiging"/>
          <xsd:enumeration value="Bewekrt"/>
          <xsd:enumeration value="Bewerkt"/>
          <xsd:enumeration value="bezinning"/>
          <xsd:enumeration value="Bezoek rev Banda - pastor Ben"/>
          <xsd:enumeration value="Bezoek Rev. Banda en Kuntatje"/>
          <xsd:enumeration value="Bezoeken CDC vanuit GDC 2013"/>
          <xsd:enumeration value="Bijbelcursus"/>
          <xsd:enumeration value="Bijbelcursus de wegwijzer"/>
          <xsd:enumeration value="Bijbelhuis"/>
          <xsd:enumeration value="Bijbelroosters"/>
          <xsd:enumeration value="bijdrage landelijk kerkenwerk"/>
          <xsd:enumeration value="Bijeenkomst 06-06-2014"/>
          <xsd:enumeration value="Bijeenkomsten"/>
          <xsd:enumeration value="Bijlagen"/>
          <xsd:enumeration value="Bijlagen bij brochure Veilig Jeugdwerk"/>
          <xsd:enumeration value="Bijlagen RPC"/>
          <xsd:enumeration value="Bijlagen voor op de website"/>
          <xsd:enumeration value="Bijlmer"/>
          <xsd:enumeration value="Blankers"/>
          <xsd:enumeration value="Blocknotes"/>
          <xsd:enumeration value="BM &amp; synode"/>
          <xsd:enumeration value="Boeken"/>
          <xsd:enumeration value="Boekenlegger"/>
          <xsd:enumeration value="Boekhouding"/>
          <xsd:enumeration value="Boekhouding en jaarcijfers"/>
          <xsd:enumeration value="Boekje"/>
          <xsd:enumeration value="Boekjes voor drukker"/>
          <xsd:enumeration value="Bondsdag 2009"/>
          <xsd:enumeration value="Bondsdag 2015"/>
          <xsd:enumeration value="Boodschappenlijst"/>
          <xsd:enumeration value="Breed Moderamen"/>
          <xsd:enumeration value="Brochure Asbest"/>
          <xsd:enumeration value="Brochure beheer en onderhoud kerkelijke gebouwen"/>
          <xsd:enumeration value="Brochure Bouwen en uitbreiden van kerkelijke gebouwen"/>
          <xsd:enumeration value="Brochure en bijlagen"/>
          <xsd:enumeration value="Brochure monumentale kerkelijke gebouwen"/>
          <xsd:enumeration value="Brochure orde en gezag"/>
          <xsd:enumeration value="Brochures"/>
          <xsd:enumeration value="Broodjes"/>
          <xsd:enumeration value="Brugcursus"/>
          <xsd:enumeration value="BTW"/>
          <xsd:enumeration value="Budget"/>
          <xsd:enumeration value="Budget vrijwilligers HHJO_bestanden"/>
          <xsd:enumeration value="Bureau zending"/>
          <xsd:enumeration value="Burggraaf aanvraag restitutie premie"/>
          <xsd:enumeration value="Catalogus"/>
          <xsd:enumeration value="Catechese (kinderen met down)"/>
          <xsd:enumeration value="Catechete"/>
          <xsd:enumeration value="CBBG"/>
          <xsd:enumeration value="CCE"/>
          <xsd:enumeration value="CD met preken"/>
          <xsd:enumeration value="CD Sterk"/>
          <xsd:enumeration value="Cd-Rom Boekencentrum"/>
          <xsd:enumeration value="CE"/>
          <xsd:enumeration value="Checklist"/>
          <xsd:enumeration value="Checklist voor diaconieen WMO 2014"/>
          <xsd:enumeration value="Cie. interkerkelijke contacten"/>
          <xsd:enumeration value="Cie. Israël"/>
          <xsd:enumeration value="Cie. jeugdwerk"/>
          <xsd:enumeration value="Cie. kerkorde"/>
          <xsd:enumeration value="Cie. opleiding en vorming"/>
          <xsd:enumeration value="Cie. toelating"/>
          <xsd:enumeration value="Cie. voor het opzicht"/>
          <xsd:enumeration value="CIO"/>
          <xsd:enumeration value="Classis"/>
          <xsd:enumeration value="Classis Midden en Oost"/>
          <xsd:enumeration value="C-nota's"/>
          <xsd:enumeration value="Collectaankondigingen"/>
          <xsd:enumeration value="Colleges visitatoren"/>
          <xsd:enumeration value="Commissies"/>
          <xsd:enumeration value="Concept"/>
          <xsd:enumeration value="Conceptbrieven"/>
          <xsd:enumeration value="Concepten"/>
          <xsd:enumeration value="Concepten en oude regelingen"/>
          <xsd:enumeration value="Contactgegegevens"/>
          <xsd:enumeration value="Continue IT"/>
          <xsd:enumeration value="Contracten"/>
          <xsd:enumeration value="copij nr 1 2013"/>
          <xsd:enumeration value="Corien"/>
          <xsd:enumeration value="Correcties"/>
          <xsd:enumeration value="Correcties na derde proefdruk"/>
          <xsd:enumeration value="Correspondentie"/>
          <xsd:enumeration value="COV"/>
          <xsd:enumeration value="Cover"/>
          <xsd:enumeration value="CTF"/>
          <xsd:enumeration value="Cursus Evangelisatie"/>
          <xsd:enumeration value="Cursus op maat"/>
          <xsd:enumeration value="Cursus psych. nood"/>
          <xsd:enumeration value="Cursus voor diakenen - 2016"/>
          <xsd:enumeration value="Cursus voor diakenen - 2018"/>
          <xsd:enumeration value="CZ-GDC"/>
          <xsd:enumeration value="Dagboeken"/>
          <xsd:enumeration value="Data overleg CE"/>
          <xsd:enumeration value="Database"/>
          <xsd:enumeration value="Datacheck"/>
          <xsd:enumeration value="Datalekken"/>
          <xsd:enumeration value="De Kraker"/>
          <xsd:enumeration value="De Oase"/>
          <xsd:enumeration value="De Tien Geboden"/>
          <xsd:enumeration value="De Vluchtheuvel (gastopvang)"/>
          <xsd:enumeration value="December"/>
          <xsd:enumeration value="december - Landelijke actie"/>
          <xsd:enumeration value="Deel A"/>
          <xsd:enumeration value="Deel B"/>
          <xsd:enumeration value="Deel C"/>
          <xsd:enumeration value="def"/>
          <xsd:enumeration value="Definitief"/>
          <xsd:enumeration value="definitiefrapport"/>
          <xsd:enumeration value="Definitieve uitnodiging en programma"/>
          <xsd:enumeration value="Den Helder"/>
          <xsd:enumeration value="Derde proefdruk"/>
          <xsd:enumeration value="Diaconaal beleidsplan"/>
          <xsd:enumeration value="Diaconaal gemeente-zijn"/>
          <xsd:enumeration value="Diffuus"/>
          <xsd:enumeration value="Digitaal"/>
          <xsd:enumeration value="Digitale abonnees"/>
          <xsd:enumeration value="Distributielijst"/>
          <xsd:enumeration value="Diversen"/>
          <xsd:enumeration value="Diversen (nog uitzoeken)"/>
          <xsd:enumeration value="DKO - HKO"/>
          <xsd:enumeration value="Docs pleegzorgbijeenkomst"/>
          <xsd:enumeration value="Documenten"/>
          <xsd:enumeration value="Documenten - protocollen"/>
          <xsd:enumeration value="Documenten 2012"/>
          <xsd:enumeration value="Documenten HHK"/>
          <xsd:enumeration value="Documenten op website"/>
          <xsd:enumeration value="Documenten vergadeing"/>
          <xsd:enumeration value="Documenten voor GDC leden"/>
          <xsd:enumeration value="Documenten vorige werkgroep"/>
          <xsd:enumeration value="DocumentenSetVoorClasses"/>
          <xsd:enumeration value="Downloads"/>
          <xsd:enumeration value="Draaiboek"/>
          <xsd:enumeration value="Drukkerij Verloop"/>
          <xsd:enumeration value="Ds. A. Meuleman"/>
          <xsd:enumeration value="Ds. C.J.P van der Bas"/>
          <xsd:enumeration value="ds. K.J. Kaptein"/>
          <xsd:enumeration value="Educational board"/>
          <xsd:enumeration value="Eerste drukproef"/>
          <xsd:enumeration value="Eerste proefdruk"/>
          <xsd:enumeration value="Eerstvolgende vergadering"/>
          <xsd:enumeration value="Elriëtte"/>
          <xsd:enumeration value="Enquete"/>
          <xsd:enumeration value="Enquete kleine gemeentes"/>
          <xsd:enumeration value="Enquete uitslag JFSG 2015"/>
          <xsd:enumeration value="Enquetes per e-mail"/>
          <xsd:enumeration value="Erik Ju"/>
          <xsd:enumeration value="Evaluatie"/>
          <xsd:enumeration value="Evaluaties"/>
          <xsd:enumeration value="Evang 2010-2011"/>
          <xsd:enumeration value="Evangeliestek"/>
          <xsd:enumeration value="Evangelisatie"/>
          <xsd:enumeration value="Evangelisatie doen we samen"/>
          <xsd:enumeration value="Evangelisatiedag 2015"/>
          <xsd:enumeration value="Export"/>
          <xsd:enumeration value="Exports Afas"/>
          <xsd:enumeration value="Extra invulling"/>
          <xsd:enumeration value="facturen"/>
          <xsd:enumeration value="Facturen 2011-2012"/>
          <xsd:enumeration value="Facturen uitgaand"/>
          <xsd:enumeration value="Factuur"/>
          <xsd:enumeration value="Fase 1. 2015-2017"/>
          <xsd:enumeration value="Fase 2. 2018-2020"/>
          <xsd:enumeration value="Februari"/>
          <xsd:enumeration value="februari - Altijd online"/>
          <xsd:enumeration value="Februari nieuwsbrief"/>
          <xsd:enumeration value="Filmpjes"/>
          <xsd:enumeration value="Financieel"/>
          <xsd:enumeration value="Financiele ondersteuning gemeenteleden"/>
          <xsd:enumeration value="Financien"/>
          <xsd:enumeration value="Financiën"/>
          <xsd:enumeration value="Flyer actieproducten"/>
          <xsd:enumeration value="Flyer eindsprint"/>
          <xsd:enumeration value="Folders en flyer"/>
          <xsd:enumeration value="Fonds evangelisatie"/>
          <xsd:enumeration value="Format verslag bijzondere diensten"/>
          <xsd:enumeration value="Formats"/>
          <xsd:enumeration value="foto"/>
          <xsd:enumeration value="Foto's"/>
          <xsd:enumeration value="Foto's 2017"/>
          <xsd:enumeration value="Foto's 2017 Eindejaarsbijeenkomst"/>
          <xsd:enumeration value="Foto's 2018"/>
          <xsd:enumeration value="Foto's afscheidsbundel"/>
          <xsd:enumeration value="Foto's afscheidsbundel ds. Den Ouden"/>
          <xsd:enumeration value="Foto's Amersfoort"/>
          <xsd:enumeration value="Foto's bibliotheek"/>
          <xsd:enumeration value="foto's camera Erik"/>
          <xsd:enumeration value="Foto's CD-rom"/>
          <xsd:enumeration value="Foto's docenten"/>
          <xsd:enumeration value="Foto's ds Van Vlastuin"/>
          <xsd:enumeration value="Foto's en illustraties"/>
          <xsd:enumeration value="Foto's Erik Ju 2017"/>
          <xsd:enumeration value="Foto's fietstocht"/>
          <xsd:enumeration value="Foto's HHJO kamp 2016"/>
          <xsd:enumeration value="Foto's kandidaten"/>
          <xsd:enumeration value="Foto's maart 2015"/>
          <xsd:enumeration value="Foto's moeder-dochter koppels"/>
          <xsd:enumeration value="Foto's personeelsuitje"/>
          <xsd:enumeration value="Foto's Rotterdam"/>
          <xsd:enumeration value="foto's Rotterdam Kralingseveer"/>
          <xsd:enumeration value="Foto's studenten"/>
          <xsd:enumeration value="Foto's terugkomdag"/>
          <xsd:enumeration value="foto's Veenendaal"/>
          <xsd:enumeration value="Foto's visitatie 2018"/>
          <xsd:enumeration value="Foto's visitatie febr. 2015"/>
          <xsd:enumeration value="Foto's visitatie febr. 2017"/>
          <xsd:enumeration value="Foto's visitatie mei 2016"/>
          <xsd:enumeration value="Foto's voor de website"/>
          <xsd:enumeration value="Foto's vrijwilligers"/>
          <xsd:enumeration value="Foto's website"/>
          <xsd:enumeration value="Foto's werkgroepen"/>
          <xsd:enumeration value="FW Contract PSO_2007_bestanden"/>
          <xsd:enumeration value="FW reisverzekering deelnemers Vader Zoon kamp_bestanden"/>
          <xsd:enumeration value="Garantstelling GDC"/>
          <xsd:enumeration value="Gastgezinnen"/>
          <xsd:enumeration value="Gastopvang"/>
          <xsd:enumeration value="GDC"/>
          <xsd:enumeration value="Gebruik diensten HHK leden"/>
          <xsd:enumeration value="Gecorriceerde kopij"/>
          <xsd:enumeration value="Gecorrigeerde kopij"/>
          <xsd:enumeration value="Geheimhouding"/>
          <xsd:enumeration value="Gemeenten"/>
          <xsd:enumeration value="Gemeentes"/>
          <xsd:enumeration value="Gemeentes en classes"/>
          <xsd:enumeration value="Genemuiden"/>
          <xsd:enumeration value="Generale Regeling en bijlagen"/>
          <xsd:enumeration value="Generale regelingen"/>
          <xsd:enumeration value="Georganiseerd Overleg"/>
          <xsd:enumeration value="Geraldine van de Vendel"/>
          <xsd:enumeration value="Gerbrand"/>
          <xsd:enumeration value="Gerediceerde kopij"/>
          <xsd:enumeration value="Geredigeerde kopij"/>
          <xsd:enumeration value="Geschillenregeling"/>
          <xsd:enumeration value="Geselecteerd"/>
          <xsd:enumeration value="Gesprekken"/>
          <xsd:enumeration value="gespreksverslagen"/>
          <xsd:enumeration value="Getuigen zijn"/>
          <xsd:enumeration value="Ghana"/>
          <xsd:enumeration value="Gijsbert_Leerbroek"/>
          <xsd:enumeration value="Goede foto's"/>
          <xsd:enumeration value="Goedgekeurd"/>
          <xsd:enumeration value="Goedkeuring GDC"/>
          <xsd:enumeration value="GRPP - definitief"/>
          <xsd:enumeration value="GRPP - wijzigingsdossier"/>
          <xsd:enumeration value="GZB en ZGG"/>
          <xsd:enumeration value="Haarlem - niet gehonoreerd door CE"/>
          <xsd:enumeration value="Handboek"/>
          <xsd:enumeration value="Handboek HHJO"/>
          <xsd:enumeration value="Handboek secretariaat"/>
          <xsd:enumeration value="Handboek ZODK"/>
          <xsd:enumeration value="Handboeken"/>
          <xsd:enumeration value="handreiking"/>
          <xsd:enumeration value="Handtekeningen"/>
          <xsd:enumeration value="Hannekie (sept. 2015"/>
          <xsd:enumeration value="Hannekie jan 2016"/>
          <xsd:enumeration value="Hans en Martien"/>
          <xsd:enumeration value="Hasselt"/>
          <xsd:enumeration value="Heisessie aug. 2014"/>
          <xsd:enumeration value="Heisessie augustus 2016"/>
          <xsd:enumeration value="Henk en Anneloes"/>
          <xsd:enumeration value="Het gebed"/>
          <xsd:enumeration value="Het geloof"/>
          <xsd:enumeration value="HHJO"/>
          <xsd:enumeration value="HHK 2007"/>
          <xsd:enumeration value="HHK 2008"/>
          <xsd:enumeration value="HHK 2009"/>
          <xsd:enumeration value="HHK 2010"/>
          <xsd:enumeration value="HHK 2012"/>
          <xsd:enumeration value="HHK en RPC 2011"/>
          <xsd:enumeration value="HHK Mission"/>
          <xsd:enumeration value="Hillco"/>
          <xsd:enumeration value="Huisstijl GDC"/>
          <xsd:enumeration value="Huwelijk"/>
          <xsd:enumeration value="IB-47"/>
          <xsd:enumeration value="Identity Cloud"/>
          <xsd:enumeration value="IKEG"/>
          <xsd:enumeration value="Illustraties"/>
          <xsd:enumeration value="IN"/>
          <xsd:enumeration value="Incasso´s"/>
          <xsd:enumeration value="Incasso's en machtigingen"/>
          <xsd:enumeration value="India, dr Jacob"/>
          <xsd:enumeration value="Info"/>
          <xsd:enumeration value="Info reader"/>
          <xsd:enumeration value="Info webshop"/>
          <xsd:enumeration value="Informatie"/>
          <xsd:enumeration value="Informatie diaconieen"/>
          <xsd:enumeration value="Informatie en onderzoek Suriname"/>
          <xsd:enumeration value="Informatie overleg met dhr. N. Gerritsen"/>
          <xsd:enumeration value="Informatieve documenten"/>
          <xsd:enumeration value="Ingekomen post"/>
          <xsd:enumeration value="Ingekomen stukken"/>
          <xsd:enumeration value="Inhoud"/>
          <xsd:enumeration value="Inhoud materiaal"/>
          <xsd:enumeration value="Inhoud methode"/>
          <xsd:enumeration value="Inkomensverklaring"/>
          <xsd:enumeration value="Inleggers"/>
          <xsd:enumeration value="INmail20080807_(pers)bericht over nieuwe periode energiecontract en korte tekst voor kerkelijke bladen_bestanden"/>
          <xsd:enumeration value="Intekenkaart + flyer"/>
          <xsd:enumeration value="Introfilmpje"/>
          <xsd:enumeration value="Inwerken en overdracht"/>
          <xsd:enumeration value="Inzet Cor van Brummelen"/>
          <xsd:enumeration value="Inzet HHJO m.b.t. opvoedavonden"/>
          <xsd:enumeration value="ISBN"/>
          <xsd:enumeration value="Israel"/>
          <xsd:enumeration value="Jaarbudget (herzien)"/>
          <xsd:enumeration value="Jaarnotas 2018"/>
          <xsd:enumeration value="Jaarplan"/>
          <xsd:enumeration value="Jaarplannen RPC"/>
          <xsd:enumeration value="Jaarplanning"/>
          <xsd:enumeration value="Jaarrekening overig"/>
          <xsd:enumeration value="Jaarverslag"/>
          <xsd:enumeration value="Jaarverslag 2016"/>
          <xsd:enumeration value="Jaarverslagen"/>
          <xsd:enumeration value="Jaarverslagen en jaarrekening"/>
          <xsd:enumeration value="Jacoline"/>
          <xsd:enumeration value="Januari"/>
          <xsd:enumeration value="Jasper"/>
          <xsd:enumeration value="Jeugdwerkadviseurs"/>
          <xsd:enumeration value="Jongejan"/>
          <xsd:enumeration value="Jongeren"/>
          <xsd:enumeration value="Jongerendag"/>
          <xsd:enumeration value="José - Anne Petra - Simone"/>
          <xsd:enumeration value="Juffer"/>
          <xsd:enumeration value="Juli"/>
          <xsd:enumeration value="Juni"/>
          <xsd:enumeration value="Juni nieuwsbrief"/>
          <xsd:enumeration value="Juni_2"/>
          <xsd:enumeration value="Kaarten"/>
          <xsd:enumeration value="Kamer van Koophandel"/>
          <xsd:enumeration value="Kamp 15+"/>
          <xsd:enumeration value="kampgids"/>
          <xsd:enumeration value="Kantoorspecialist"/>
          <xsd:enumeration value="kascontrole"/>
          <xsd:enumeration value="KB"/>
          <xsd:enumeration value="Kerkboekje"/>
          <xsd:enumeration value="Kerkelijk Bureau"/>
          <xsd:enumeration value="Kerkelijke Bijdrage - Gemeente 2"/>
          <xsd:enumeration value="Kerkelijke Bijdrage - Gemeente 3"/>
          <xsd:enumeration value="Kerkelijke Bijdrage - Gemeente 4"/>
          <xsd:enumeration value="Kerkelijke Bijdrage - Gemeente A"/>
          <xsd:enumeration value="Kerkelijke Bijdrage - Gemeente B"/>
          <xsd:enumeration value="Kerkelijke Bijdrage - Gemeente C"/>
          <xsd:enumeration value="Kerkelijke Bijdrage - Gemeente D"/>
          <xsd:enumeration value="Kerkfoon"/>
          <xsd:enumeration value="Kerkvoogd"/>
          <xsd:enumeration value="Kerkvoogdij"/>
          <xsd:enumeration value="Kernuitspraken"/>
          <xsd:enumeration value="Kerstpakketten"/>
          <xsd:enumeration value="Kerstprogramma"/>
          <xsd:enumeration value="Kerstverhalen"/>
          <xsd:enumeration value="Kerstverhalenwedstrijd"/>
          <xsd:enumeration value="Kesteren"/>
          <xsd:enumeration value="Keuzemogelijkheid 1"/>
          <xsd:enumeration value="Keuzemogelijkheid 2"/>
          <xsd:enumeration value="Kinderen"/>
          <xsd:enumeration value="Kinderevangelisatie"/>
          <xsd:enumeration value="Kinderpagina"/>
          <xsd:enumeration value="Kiosk"/>
          <xsd:enumeration value="Klaas Tippe"/>
          <xsd:enumeration value="Klanten"/>
          <xsd:enumeration value="Klimbos en filmpjes"/>
          <xsd:enumeration value="Kluskaart"/>
          <xsd:enumeration value="Kopieermachine"/>
          <xsd:enumeration value="Kopij"/>
          <xsd:enumeration value="Kornet"/>
          <xsd:enumeration value="Korteweg"/>
          <xsd:enumeration value="Kot"/>
          <xsd:enumeration value="Kralingse Veer - niet gehoneerd door CE"/>
          <xsd:enumeration value="Kredietovereenkomst ABN Amro"/>
          <xsd:enumeration value="KVK"/>
          <xsd:enumeration value="Landbouw Malawi"/>
          <xsd:enumeration value="Landelijk"/>
          <xsd:enumeration value="Landelijke actie"/>
          <xsd:enumeration value="Landelijke actie (nog uitzoeken)"/>
          <xsd:enumeration value="Landelijke commissies"/>
          <xsd:enumeration value="Landelijke toerustingsdagen"/>
          <xsd:enumeration value="Landenoverleg"/>
          <xsd:enumeration value="Lay-out"/>
          <xsd:enumeration value="lcj"/>
          <xsd:enumeration value="Ledenadministratie"/>
          <xsd:enumeration value="Ledenvergadering"/>
          <xsd:enumeration value="Ledenvergaderingen"/>
          <xsd:enumeration value="Leeg"/>
          <xsd:enumeration value="Leenovereenkomsten"/>
          <xsd:enumeration value="Leenovereenkomsten met KB"/>
          <xsd:enumeration value="Leerlijn, stroomschema redigeren"/>
          <xsd:enumeration value="Leeropdrachten"/>
          <xsd:enumeration value="LEI"/>
          <xsd:enumeration value="Leidinggevenden"/>
          <xsd:enumeration value="Lessen catechese"/>
          <xsd:enumeration value="Lettertype"/>
          <xsd:enumeration value="Lezing ds. Hoek"/>
          <xsd:enumeration value="lezingen"/>
          <xsd:enumeration value="Lezingen Ritmeester"/>
          <xsd:enumeration value="LIB - Afhakers"/>
          <xsd:enumeration value="LIB - Zingen"/>
          <xsd:enumeration value="Literatuur"/>
          <xsd:enumeration value="Literatuur rondom opvoeding"/>
          <xsd:enumeration value="Literatuurtips"/>
          <xsd:enumeration value="Locatie"/>
          <xsd:enumeration value="Logo"/>
          <xsd:enumeration value="Logo en standaarden"/>
          <xsd:enumeration value="Logo's"/>
          <xsd:enumeration value="Lopend"/>
          <xsd:enumeration value="Maandelijkse budgetten"/>
          <xsd:enumeration value="Maart"/>
          <xsd:enumeration value="Maart nieuwsbrief"/>
          <xsd:enumeration value="Maartje"/>
          <xsd:enumeration value="Maartje Kok"/>
          <xsd:enumeration value="Mailing"/>
          <xsd:enumeration value="Mailing 20-3 2014"/>
          <xsd:enumeration value="Mails van TOP"/>
          <xsd:enumeration value="Mantelzorgondersteuning"/>
          <xsd:enumeration value="Mapje 2"/>
          <xsd:enumeration value="Marijke van der Plaat"/>
          <xsd:enumeration value="Marktkraampakket"/>
          <xsd:enumeration value="Marleen"/>
          <xsd:enumeration value="Martien en José"/>
          <xsd:enumeration value="Mei"/>
          <xsd:enumeration value="mei - Heil en hulp"/>
          <xsd:enumeration value="Mei nieuwsbrief"/>
          <xsd:enumeration value="Melissant"/>
          <xsd:enumeration value="Memo takenpakket"/>
          <xsd:enumeration value="Memo voor bm"/>
          <xsd:enumeration value="Memo's"/>
          <xsd:enumeration value="Middelharnis"/>
          <xsd:enumeration value="Middelharnis - Sommelsdijk"/>
          <xsd:enumeration value="Modellen t.b.v. beroepingswerk"/>
          <xsd:enumeration value="Modulaire reader opvoedkring"/>
          <xsd:enumeration value="Moeder+dochters"/>
          <xsd:enumeration value="Moeder-dochterdagen"/>
          <xsd:enumeration value="Mogelijke partners"/>
          <xsd:enumeration value="Monster"/>
          <xsd:enumeration value="Na correctie"/>
          <xsd:enumeration value="Na te sturen documenten"/>
          <xsd:enumeration value="Negende proefdruk"/>
          <xsd:enumeration value="Niet vastgesteld"/>
          <xsd:enumeration value="Nieuwe map"/>
          <xsd:enumeration value="Nieuwe onderwerpen"/>
          <xsd:enumeration value="Nieuwe punten"/>
          <xsd:enumeration value="Nieuwsbrief HHK"/>
          <xsd:enumeration value="nieuwsbrieven"/>
          <xsd:enumeration value="Nieuwsbrieven W. van Vlastuin"/>
          <xsd:enumeration value="Nog navragen"/>
          <xsd:enumeration value="Noordermeer"/>
          <xsd:enumeration value="Nota's uitgaand"/>
          <xsd:enumeration value="Notitie"/>
          <xsd:enumeration value="Notitie gemeentestichting"/>
          <xsd:enumeration value="Notitie voor bm"/>
          <xsd:enumeration value="Notulen"/>
          <xsd:enumeration value="Notulen 15 mei 2004 dispensatie verplichting ouderling - kerkvoogd_bestanden"/>
          <xsd:enumeration value="Notulen vergaderingen"/>
          <xsd:enumeration value="November"/>
          <xsd:enumeration value="Oaseberichten"/>
          <xsd:enumeration value="Office 365"/>
          <xsd:enumeration value="Oktober"/>
          <xsd:enumeration value="Oktober nieuwsbrief"/>
          <xsd:enumeration value="Onbewerkt"/>
          <xsd:enumeration value="Onderliggende documenten"/>
          <xsd:enumeration value="Onderliggende documenten - RPC"/>
          <xsd:enumeration value="Onderliggende documeten- bezoekers"/>
          <xsd:enumeration value="Onderliggende dossiers"/>
          <xsd:enumeration value="Ondersteunend materiaal"/>
          <xsd:enumeration value="Ondersteuning diaconieen"/>
          <xsd:enumeration value="Ondersteuning GDC"/>
          <xsd:enumeration value="Ondersteuning theologiestudenten"/>
          <xsd:enumeration value="Onderwijsvrijwilligster"/>
          <xsd:enumeration value="Onderzoek 2013-2014 Van Bragt"/>
          <xsd:enumeration value="Onderzoek P. vd Herik"/>
          <xsd:enumeration value="Onderzoeken"/>
          <xsd:enumeration value="Onkostenregeling"/>
          <xsd:enumeration value="Ontmoeting GDC - CDC - 2018"/>
          <xsd:enumeration value="Ontvangers"/>
          <xsd:enumeration value="Op bezoek - concept"/>
          <xsd:enumeration value="Opbrengst"/>
          <xsd:enumeration value="Opheusden-Kesteren"/>
          <xsd:enumeration value="Opleiding"/>
          <xsd:enumeration value="Opmerkingen-ideeën workshops_bestanden"/>
          <xsd:enumeration value="Opnames"/>
          <xsd:enumeration value="Oprichting PCE"/>
          <xsd:enumeration value="Oprichting thuisfrontcommissie"/>
          <xsd:enumeration value="Oprichtingsdag 2009"/>
          <xsd:enumeration value="Oprichtingsstukken en overeenkomsten"/>
          <xsd:enumeration value="Opvolging tuchtmaatregelen"/>
          <xsd:enumeration value="Ordinantie 1"/>
          <xsd:enumeration value="Ordinantie 10"/>
          <xsd:enumeration value="Ordinantie 11"/>
          <xsd:enumeration value="Ordinantie 12"/>
          <xsd:enumeration value="Ordinantie 13"/>
          <xsd:enumeration value="Ordinantie 14"/>
          <xsd:enumeration value="Ordinantie 15"/>
          <xsd:enumeration value="Ordinantie 16"/>
          <xsd:enumeration value="ordinantie 16 lezen 1 september 2012"/>
          <xsd:enumeration value="Ordinantie 17"/>
          <xsd:enumeration value="Ordinantie 18"/>
          <xsd:enumeration value="Ordinantie 19"/>
          <xsd:enumeration value="Ordinantie 2"/>
          <xsd:enumeration value="Ordinantie 20"/>
          <xsd:enumeration value="Ordinantie 3"/>
          <xsd:enumeration value="Ordinantie 4"/>
          <xsd:enumeration value="Ordinantie 5"/>
          <xsd:enumeration value="Ordinantie 6"/>
          <xsd:enumeration value="Ordinantie 7"/>
          <xsd:enumeration value="Ordinantie 8"/>
          <xsd:enumeration value="Ordinantie 9"/>
          <xsd:enumeration value="Ordinanties"/>
          <xsd:enumeration value="Ordinanties totaal"/>
          <xsd:enumeration value="Organen van bijstand"/>
          <xsd:enumeration value="Oud"/>
          <xsd:enumeration value="oud- Bondsdag 2010_serie 2"/>
          <xsd:enumeration value="oud-Bondsdag 2010"/>
          <xsd:enumeration value="Overdoop"/>
          <xsd:enumeration value="Overeenkomsten"/>
          <xsd:enumeration value="Overig"/>
          <xsd:enumeration value="Overige"/>
          <xsd:enumeration value="Overige documenten"/>
          <xsd:enumeration value="Overleg"/>
          <xsd:enumeration value="Overleg CDC"/>
          <xsd:enumeration value="Overleg extern"/>
          <xsd:enumeration value="Overleg GDC-BM"/>
          <xsd:enumeration value="overleg landelijke actie_bestanden"/>
          <xsd:enumeration value="Papieren versies"/>
          <xsd:enumeration value="Pastoraal team"/>
          <xsd:enumeration value="Pastorale zorg"/>
          <xsd:enumeration value="Pastorie"/>
          <xsd:enumeration value="Pennen"/>
          <xsd:enumeration value="Persoonlijk draaiboek"/>
          <xsd:enumeration value="Pijlen"/>
          <xsd:enumeration value="Pilot en behoeftepeiling"/>
          <xsd:enumeration value="Plannen"/>
          <xsd:enumeration value="Planning"/>
          <xsd:enumeration value="Planning en vraagstelling"/>
          <xsd:enumeration value="Planning facturen kerkblad"/>
          <xsd:enumeration value="Planning kerkblad"/>
          <xsd:enumeration value="planning_afspraken_voortgang"/>
          <xsd:enumeration value="Pleisters"/>
          <xsd:enumeration value="Positie evangelist"/>
          <xsd:enumeration value="Post (IN)"/>
          <xsd:enumeration value="Post (UIT)"/>
          <xsd:enumeration value="Poster"/>
          <xsd:enumeration value="Powerpoint"/>
          <xsd:enumeration value="PP"/>
          <xsd:enumeration value="PP gemeenteavonden en achtergrondliteratuur"/>
          <xsd:enumeration value="PP Seminarie"/>
          <xsd:enumeration value="PR"/>
          <xsd:enumeration value="PR _Correspondentie"/>
          <xsd:enumeration value="PR berichten"/>
          <xsd:enumeration value="PR en communicatie De Oase"/>
          <xsd:enumeration value="PR en communicatie GDC"/>
          <xsd:enumeration value="Predikant en Fiscus"/>
          <xsd:enumeration value="Predikanten"/>
          <xsd:enumeration value="predpensioenen"/>
          <xsd:enumeration value="predtraktementen"/>
          <xsd:enumeration value="Preekbeurtenbureau"/>
          <xsd:enumeration value="Preekmeeschrijfboekjes"/>
          <xsd:enumeration value="Presentatie en programma"/>
          <xsd:enumeration value="Presentatie oplossingen"/>
          <xsd:enumeration value="Presentatie overleg HHJO - CE"/>
          <xsd:enumeration value="Presentaties"/>
          <xsd:enumeration value="Presentaties KV-dag 2016"/>
          <xsd:enumeration value="Prezi 'Jonge kinderen in de gemeente' - Workshop"/>
          <xsd:enumeration value="Prezi 'Kind in de gemeente' - Hoofdlezing"/>
          <xsd:enumeration value="Prezi 'Oudere kinderen in de gemeente' - Workshop"/>
          <xsd:enumeration value="Prijsbordjes - verkoopoverzicht"/>
          <xsd:enumeration value="Printen"/>
          <xsd:enumeration value="Procesreglement"/>
          <xsd:enumeration value="Proefdruk"/>
          <xsd:enumeration value="Programmaboekje"/>
          <xsd:enumeration value="Programma's"/>
          <xsd:enumeration value="project Zondagsscholenbond"/>
          <xsd:enumeration value="Projecten en verslaglegging"/>
          <xsd:enumeration value="Projectvoorstellen 2016"/>
          <xsd:enumeration value="Public Relations"/>
          <xsd:enumeration value="Puntuit"/>
          <xsd:enumeration value="Putten"/>
          <xsd:enumeration value="PVE, digitaal platform en projectplan"/>
          <xsd:enumeration value="RaportageBegroting"/>
          <xsd:enumeration value="Rapport"/>
          <xsd:enumeration value="Rapport 2005"/>
          <xsd:enumeration value="Rapport begroting 2008"/>
          <xsd:enumeration value="Rapport2008 def"/>
          <xsd:enumeration value="Rapportage"/>
          <xsd:enumeration value="Rapportage RPC en Bijbelschool"/>
          <xsd:enumeration value="RD"/>
          <xsd:enumeration value="Re Doorbelasting HHJO_bestanden"/>
          <xsd:enumeration value="RE persoon outdoor_bestanden"/>
          <xsd:enumeration value="Reactie Bouter"/>
          <xsd:enumeration value="Reader"/>
          <xsd:enumeration value="Reader - advertenties"/>
          <xsd:enumeration value="Reader huwelijkscatechese"/>
          <xsd:enumeration value="Reader sociale media"/>
          <xsd:enumeration value="Recensie"/>
          <xsd:enumeration value="Recensies"/>
          <xsd:enumeration value="Redactiestatuut"/>
          <xsd:enumeration value="Re-Entry"/>
          <xsd:enumeration value="Regioavond classis Noord-Veluwe"/>
          <xsd:enumeration value="Regioavond classis West"/>
          <xsd:enumeration value="Regioavond classis Zuid-West"/>
          <xsd:enumeration value="Reisverklaringen"/>
          <xsd:enumeration value="Relaties"/>
          <xsd:enumeration value="Remco Haaksma"/>
          <xsd:enumeration value="Reservering Bijbelkiosk"/>
          <xsd:enumeration value="Richtlijnen functioneringsgesprek evangelist"/>
          <xsd:enumeration value="Richtlijnen voor ondersteuning van diaconale projecten"/>
          <xsd:enumeration value="Rol en adviesfunctie GDC"/>
          <xsd:enumeration value="Romeinse artikelen totaal"/>
          <xsd:enumeration value="Rooster meditaties"/>
          <xsd:enumeration value="Rooster van aftreden"/>
          <xsd:enumeration value="Roosters"/>
          <xsd:enumeration value="Rotterdam"/>
          <xsd:enumeration value="RPC"/>
          <xsd:enumeration value="RPC 2007"/>
          <xsd:enumeration value="RPC 2008"/>
          <xsd:enumeration value="RPC 2009"/>
          <xsd:enumeration value="Samenvoeging"/>
          <xsd:enumeration value="Samenwerkingsovereenkomst"/>
          <xsd:enumeration value="Schatten voor Malawi"/>
          <xsd:enumeration value="Schiedam"/>
          <xsd:enumeration value="Scholen"/>
          <xsd:enumeration value="Scholing"/>
          <xsd:enumeration value="Schrijven kerkenraden - mei 2017"/>
          <xsd:enumeration value="Schrijven kerkenraden - oktober 2017"/>
          <xsd:enumeration value="Scribenten - Geredigeerd"/>
          <xsd:enumeration value="Scriptie"/>
          <xsd:enumeration value="Selectieprocedure"/>
          <xsd:enumeration value="September"/>
          <xsd:enumeration value="september - Waarde van geloofsbelijdenis"/>
          <xsd:enumeration value="SEZ Cuba"/>
          <xsd:enumeration value="Sharepoint"/>
          <xsd:enumeration value="Simone"/>
          <xsd:enumeration value="Sjablonen"/>
          <xsd:enumeration value="Small"/>
          <xsd:enumeration value="Sommelsdijk"/>
          <xsd:enumeration value="Spel"/>
          <xsd:enumeration value="Sponsoring"/>
          <xsd:enumeration value="Sponsorlogo's"/>
          <xsd:enumeration value="Sponsorprojecten"/>
          <xsd:enumeration value="SPP"/>
          <xsd:enumeration value="Sprekers"/>
          <xsd:enumeration value="Springford"/>
          <xsd:enumeration value="SPT"/>
          <xsd:enumeration value="SSZ HHK, juridische entiteit, oprichting en machtigingen"/>
          <xsd:enumeration value="Standaarddocumenten"/>
          <xsd:enumeration value="Standaarden"/>
          <xsd:enumeration value="Standaards etiketten en badges  e.d"/>
          <xsd:enumeration value="Startflyer"/>
          <xsd:enumeration value="Startmail leidinggevenden"/>
          <xsd:enumeration value="Statuten"/>
          <xsd:enumeration value="Statuten e.d"/>
          <xsd:enumeration value="stellingen lagerhuis_bestanden"/>
          <xsd:enumeration value="Steven"/>
          <xsd:enumeration value="Stichting Kerkelijk Bureau"/>
          <xsd:enumeration value="Stichting Predikantstraktementen"/>
          <xsd:enumeration value="Stichting voor de Predikantspensioenen"/>
          <xsd:enumeration value="Studentenconferentie"/>
          <xsd:enumeration value="Stukken visitatoren"/>
          <xsd:enumeration value="Suppletie zendingswerkers"/>
          <xsd:enumeration value="Symposium"/>
          <xsd:enumeration value="Synode council"/>
          <xsd:enumeration value="SZ"/>
          <xsd:enumeration value="Taakomschrijving"/>
          <xsd:enumeration value="Taakomschrijving evangelist"/>
          <xsd:enumeration value="Taakverdeling &amp; planning"/>
          <xsd:enumeration value="Takenverdeling"/>
          <xsd:enumeration value="Team"/>
          <xsd:enumeration value="Team - bureau zending"/>
          <xsd:enumeration value="Teamcoaching Kleef"/>
          <xsd:enumeration value="Teamcursus Bijbellezen Bram van Putten"/>
          <xsd:enumeration value="Techsoup"/>
          <xsd:enumeration value="Tekst"/>
          <xsd:enumeration value="Telefooncentrale"/>
          <xsd:enumeration value="Templates"/>
          <xsd:enumeration value="Terugblik"/>
          <xsd:enumeration value="Thema"/>
          <xsd:enumeration value="Ticket"/>
          <xsd:enumeration value="Tickets"/>
          <xsd:enumeration value="Timotheos"/>
          <xsd:enumeration value="Toegangssysteem"/>
          <xsd:enumeration value="Toerusting"/>
          <xsd:enumeration value="Toerusting predikanten -2018"/>
          <xsd:enumeration value="Toerustingsavonden"/>
          <xsd:enumeration value="Toerustingsdag 2015"/>
          <xsd:enumeration value="Toerustingsdag 2016"/>
          <xsd:enumeration value="Toevoeging pagina website"/>
          <xsd:enumeration value="toiletpapier"/>
          <xsd:enumeration value="Toogdag"/>
          <xsd:enumeration value="Tweede drukproef"/>
          <xsd:enumeration value="Tweede keer"/>
          <xsd:enumeration value="UIT"/>
          <xsd:enumeration value="Uitbreiding - 2017"/>
          <xsd:enumeration value="Uitgaande correspondentie"/>
          <xsd:enumeration value="Uitgaande post"/>
          <xsd:enumeration value="UItgaande stukken"/>
          <xsd:enumeration value="Uitgebreid"/>
          <xsd:enumeration value="Uitkomsten"/>
          <xsd:enumeration value="Uitleg m.b.t. folderen"/>
          <xsd:enumeration value="Uitnodiging"/>
          <xsd:enumeration value="Uitslag enquete"/>
          <xsd:enumeration value="Uitwerking regeling aanpassing omslagstelsel"/>
          <xsd:enumeration value="Uitzenddienst"/>
          <xsd:enumeration value="Vader-zoonkamp"/>
          <xsd:enumeration value="Van de Heuvel"/>
          <xsd:enumeration value="Vastgesteld"/>
          <xsd:enumeration value="Veelgestelde vragen website"/>
          <xsd:enumeration value="Veiligheidsbeleid"/>
          <xsd:enumeration value="Verantwoording gift"/>
          <xsd:enumeration value="Verbouwing 2016"/>
          <xsd:enumeration value="Vergadering 06-09-2017"/>
          <xsd:enumeration value="Vergadering 2012"/>
          <xsd:enumeration value="Vergadering 9 september"/>
          <xsd:enumeration value="Vergaderingen"/>
          <xsd:enumeration value="Vergaderingen werkgroep"/>
          <xsd:enumeration value="Vergadering-Leo_bestanden"/>
          <xsd:enumeration value="Vergaderrooster"/>
          <xsd:enumeration value="Vergaderstukken"/>
          <xsd:enumeration value="Vergoedingen"/>
          <xsd:enumeration value="Verkering Annelies"/>
          <xsd:enumeration value="Verkoopartikelen"/>
          <xsd:enumeration value="Verlofregeling"/>
          <xsd:enumeration value="Verloop"/>
          <xsd:enumeration value="Verslag"/>
          <xsd:enumeration value="Verslag contactpersonen &amp; gastgezinnen"/>
          <xsd:enumeration value="Verslagen"/>
          <xsd:enumeration value="Vertrouwensarts"/>
          <xsd:enumeration value="Vervallen"/>
          <xsd:enumeration value="Verwerkingsopdrachten"/>
          <xsd:enumeration value="Verzekeringen"/>
          <xsd:enumeration value="Verzending jaarlijkse nieuwe HR"/>
          <xsd:enumeration value="Verzonden boekjes"/>
          <xsd:enumeration value="Verzuimprotocol"/>
          <xsd:enumeration value="Verzuimprotocol predikanten"/>
          <xsd:enumeration value="VGKN"/>
          <xsd:enumeration value="Video"/>
          <xsd:enumeration value="Vierde proefdruk"/>
          <xsd:enumeration value="Vijfde proefdruk"/>
          <xsd:enumeration value="Visitatiebezoeken GDC"/>
          <xsd:enumeration value="Visitekaartjes"/>
          <xsd:enumeration value="Visum"/>
          <xsd:enumeration value="Visum aangelegenheden Suriname"/>
          <xsd:enumeration value="Visumaanvraag"/>
          <xsd:enumeration value="Vlag HHJO"/>
          <xsd:enumeration value="VOG"/>
          <xsd:enumeration value="Voicetracer"/>
          <xsd:enumeration value="Volmacht"/>
          <xsd:enumeration value="Voor breed moderamen"/>
          <xsd:enumeration value="Voor synode"/>
          <xsd:enumeration value="Vooraanzicht"/>
          <xsd:enumeration value="Voorbeeldcursus bloeiend diaconaat cgk"/>
          <xsd:enumeration value="Voorbeelddocumenten"/>
          <xsd:enumeration value="Voorbeeldpresentatie"/>
          <xsd:enumeration value="Voorbereiding oprichting"/>
          <xsd:enumeration value="Voorgaan.nl"/>
          <xsd:enumeration value="Voorstellen"/>
          <xsd:enumeration value="Vragen vanuit het land"/>
          <xsd:enumeration value="Vragenlijst"/>
          <xsd:enumeration value="Vrijwilligers"/>
          <xsd:enumeration value="Vrijwilligersdag 2014"/>
          <xsd:enumeration value="Vrijwilligersovereenkomst"/>
          <xsd:enumeration value="Wachtgeldregeling"/>
          <xsd:enumeration value="web"/>
          <xsd:enumeration value="Website"/>
          <xsd:enumeration value="Website en evangelisatie"/>
          <xsd:enumeration value="Website vrouwenverenigingen"/>
          <xsd:enumeration value="Week 11"/>
          <xsd:enumeration value="Week 12"/>
          <xsd:enumeration value="Week 6"/>
          <xsd:enumeration value="Week 7-8"/>
          <xsd:enumeration value="werkbeschrijvingen"/>
          <xsd:enumeration value="Werkbezoek februari 2012"/>
          <xsd:enumeration value="Werkbezoek Malawi oktober 2010"/>
          <xsd:enumeration value="Werkgroep"/>
          <xsd:enumeration value="Werkgroep Dienstboek"/>
          <xsd:enumeration value="Werkgroep kleine gemeenten"/>
          <xsd:enumeration value="Werkgroepen"/>
          <xsd:enumeration value="Werkvormen"/>
          <xsd:enumeration value="Werkwijzen"/>
          <xsd:enumeration value="Werkzaamheden"/>
          <xsd:enumeration value="Werving nieuwe leden"/>
          <xsd:enumeration value="Werving vrijwilligers"/>
          <xsd:enumeration value="Woord en Daad"/>
          <xsd:enumeration value="Workshop gastopvang"/>
          <xsd:enumeration value="Workshoprondekaartjes"/>
          <xsd:enumeration value="Woudenberg"/>
          <xsd:enumeration value="Wouter"/>
          <xsd:enumeration value="Wraking"/>
          <xsd:enumeration value="zending"/>
          <xsd:enumeration value="Zending 2007"/>
          <xsd:enumeration value="Zending en diaconaat"/>
          <xsd:enumeration value="Zendingsdag"/>
          <xsd:enumeration value="Zendingskoor"/>
          <xsd:enumeration value="zesde proefdruk"/>
          <xsd:enumeration value="Zevende proefdruk"/>
          <xsd:enumeration value="ZHHK"/>
          <xsd:enumeration value="Zicht op de Kerk"/>
          <xsd:enumeration value="Zicht op de Kerk - Doop"/>
          <xsd:enumeration value="Zicht op de Kerk - Gespreksvoering"/>
          <xsd:enumeration value="Zicht op de Kerk - God ontmoeten"/>
          <xsd:enumeration value="Zicht op de Kerk - Vervolging"/>
          <xsd:enumeration value="Ziekmeldingen"/>
          <xsd:enumeration value="Zijaanzicht"/>
          <xsd:enumeration value="ZOA"/>
          <xsd:enumeration value="Zoals voorgelegd aan GS"/>
          <xsd:enumeration value="zonder D.V"/>
          <xsd:enumeration value="Zonnepanelen"/>
          <xsd:enumeration value="ZOZ"/>
          <xsd:enumeration value="zoz 2012 december"/>
          <xsd:enumeration value="ZoZ december 2007"/>
          <xsd:enumeration value="ZOZ december 2008"/>
          <xsd:enumeration value="ZOZ december 2009"/>
          <xsd:enumeration value="ZOZ december 2010"/>
          <xsd:enumeration value="ZOZ december 2011"/>
          <xsd:enumeration value="zoz december 2013"/>
          <xsd:enumeration value="zoz december 2014"/>
          <xsd:enumeration value="ZoZ februari"/>
          <xsd:enumeration value="ZoZ maart 2008"/>
          <xsd:enumeration value="ZOZ maart 2009"/>
          <xsd:enumeration value="ZoZ maart 2010"/>
          <xsd:enumeration value="ZoZ maart 2011"/>
          <xsd:enumeration value="ZoZ maart 2012"/>
          <xsd:enumeration value="ZoZ mei"/>
          <xsd:enumeration value="ZOZ mei 2009"/>
          <xsd:enumeration value="ZoZ mei 2010"/>
          <xsd:enumeration value="ZoZ mei 2011"/>
          <xsd:enumeration value="ZoZ mei 2012"/>
          <xsd:enumeration value="ZOZ oktober 2008"/>
          <xsd:enumeration value="ZOZ oktober 2009"/>
          <xsd:enumeration value="ZOZ September"/>
          <xsd:enumeration value="zoz september 14"/>
          <xsd:enumeration value="ZoZ september 2007"/>
          <xsd:enumeration value="ZoZ september 2010"/>
          <xsd:enumeration value="zoz september 2011"/>
          <xsd:enumeration value="zoz september 2012"/>
          <xsd:enumeration value="zoz september 2013"/>
          <xsd:enumeration value="Uitwerking interviews catecheten"/>
          <xsd:enumeration value="Overige gesprekken"/>
          <xsd:enumeration value="Interviews catecheten"/>
          <xsd:enumeration value="Brieven"/>
          <xsd:enumeration value="Behoeftepeiling"/>
          <xsd:enumeration value="Eerste stappen"/>
          <xsd:enumeration value="Enquête"/>
          <xsd:enumeration value="Oude projectplannen"/>
          <xsd:enumeration value="Projectplan 2025 e.a."/>
          <xsd:enumeration value="Vragenlijst catechesemethode"/>
          <xsd:enumeration value="Mails en gegevens schrijvers en didactici"/>
          <xsd:enumeration value="Reacties pilot"/>
          <xsd:enumeration value="Begrotingen"/>
          <xsd:enumeration value="Bestellijsten"/>
          <xsd:enumeration value="Projectplannen"/>
          <xsd:enumeration value="Leerlijn"/>
          <xsd:enumeration value="PowerPoints"/>
          <xsd:enumeration value="18+ Wie ben ik?"/>
          <xsd:enumeration value="Bestanden boekjes (laatste versie)"/>
          <xsd:enumeration value="Handleidingen bij boekjes"/>
          <xsd:enumeration value="12-14 jaar"/>
          <xsd:enumeration value="15-17 jaar"/>
          <xsd:enumeration value="18 plus"/>
          <xsd:enumeration value="Voorwaarden"/>
          <xsd:enumeration value="Concept opmaak"/>
          <xsd:enumeration value="Achterliggende versies"/>
          <xsd:enumeration value="Infographics"/>
          <xsd:enumeration value="Deel 1a-b-c"/>
          <xsd:enumeration value="Feedback"/>
          <xsd:enumeration value="Deel 2a-b-c"/>
          <xsd:enumeration value="Handleidingen"/>
          <xsd:enumeration value="Voorwerk"/>
          <xsd:enumeration value="Afbeeldingen"/>
          <xsd:enumeration value="Afspraken"/>
          <xsd:enumeration value="Toerustingsdag"/>
          <xsd:enumeration value="Uitgeverij De Banier"/>
          <xsd:enumeration value="Kladversie infographics"/>
          <xsd:enumeration value="Vorige versies"/>
          <xsd:enumeration value="Deel 1a"/>
          <xsd:enumeration value="Deel 2a"/>
          <xsd:enumeration value="Downloads werkvormen"/>
          <xsd:enumeration value="Eerdere versie en feedback"/>
          <xsd:enumeration value="Hand-out wijzigingen"/>
          <xsd:enumeration value="Eindversies"/>
          <xsd:enumeration value="Website-webshop"/>
          <xsd:enumeration value="Bijlagen e.d. verwerkingsopdrachten"/>
        </xsd:restriction>
      </xsd:simpleType>
    </xsd:element>
    <xsd:element name="Derde_x0020_onderwerp" ma:index="10" nillable="true" ma:displayName="Derde onderwerp" ma:format="Dropdown" ma:internalName="Derde_x0020_onderwerp">
      <xsd:simpleType>
        <xsd:union memberTypes="dms:Text">
          <xsd:simpleType>
            <xsd:restriction base="dms:Choice">
              <xsd:enumeration value="01 2018"/>
              <xsd:enumeration value="01 Vrouwen rondom Jezus"/>
              <xsd:enumeration value="01 Water"/>
              <xsd:enumeration value="02 2017"/>
              <xsd:enumeration value="02 2018"/>
              <xsd:enumeration value="02 Beroepen"/>
              <xsd:enumeration value="02 Getuigen"/>
              <xsd:enumeration value="03 2017"/>
              <xsd:enumeration value="03 2018"/>
              <xsd:enumeration value="03 Elia"/>
              <xsd:enumeration value="03 Lijden"/>
              <xsd:enumeration value="04 2017"/>
              <xsd:enumeration value="04 2018"/>
              <xsd:enumeration value="04 Lofzangen in de Bijbel"/>
              <xsd:enumeration value="04 Vreemdelingen"/>
              <xsd:enumeration value="05 2017"/>
              <xsd:enumeration value="05 2018"/>
              <xsd:enumeration value="05 Jona"/>
              <xsd:enumeration value="05 Vriendschap"/>
              <xsd:enumeration value="06 2017"/>
              <xsd:enumeration value="06 2018"/>
              <xsd:enumeration value="06 Voor of tegen Jezus"/>
              <xsd:enumeration value="07 2017"/>
              <xsd:enumeration value="07 2018"/>
              <xsd:enumeration value="07 Samuël"/>
              <xsd:enumeration value="08 2017"/>
              <xsd:enumeration value="08 2018"/>
              <xsd:enumeration value="09 2017"/>
              <xsd:enumeration value="1. Jakob"/>
              <xsd:enumeration value="1. KB"/>
              <xsd:enumeration value="1. Oprichting SSZ-ZHHK"/>
              <xsd:enumeration value="1. Ouderenwerk"/>
              <xsd:enumeration value="1. Voorrede"/>
              <xsd:enumeration value="10 2017"/>
              <xsd:enumeration value="10.6 Pleegzorgdag"/>
              <xsd:enumeration value="101NIKON"/>
              <xsd:enumeration value="11 2017"/>
              <xsd:enumeration value="11-2010"/>
              <xsd:enumeration value="12 2017"/>
              <xsd:enumeration value="2. Gehandicaptenzorg"/>
              <xsd:enumeration value="2. Jona"/>
              <xsd:enumeration value="2. Stututen SSZ-ZHHK"/>
              <xsd:enumeration value="2. Verkiezing en verwerping"/>
              <xsd:enumeration value="2007 en 2012"/>
              <xsd:enumeration value="2008 Diffuus"/>
              <xsd:enumeration value="2009 - Steven"/>
              <xsd:enumeration value="2009-09 (sep)"/>
              <xsd:enumeration value="2011-2014"/>
              <xsd:enumeration value="2012. Filipijnen"/>
              <xsd:enumeration value="20120208"/>
              <xsd:enumeration value="20120529"/>
              <xsd:enumeration value="20121010"/>
              <xsd:enumeration value="2012-2014"/>
              <xsd:enumeration value="2013 - Jacoline"/>
              <xsd:enumeration value="2013. Filipijnen 2013 - orkaan"/>
              <xsd:enumeration value="2014 - tienerwerker"/>
              <xsd:enumeration value="2014 en eerder. Haitie"/>
              <xsd:enumeration value="2014. Fillipijnen"/>
              <xsd:enumeration value="2014. Syrië (Open Doors)"/>
              <xsd:enumeration value="2014. Syrië (Zoa)"/>
              <xsd:enumeration value="2014. West-Afrika - ebola (niet ondersteund)"/>
              <xsd:enumeration value="20140704"/>
              <xsd:enumeration value="20141030"/>
              <xsd:enumeration value="20141219"/>
              <xsd:enumeration value="2014-2015"/>
              <xsd:enumeration value="2014-2015. Zuid Soedan (ZOA &amp; Woord en Daad)"/>
              <xsd:enumeration value="2014-2015.4 Noord-Irak (Open Doors)"/>
              <xsd:enumeration value="2014-2015.4 Noord-Irak (Woord en Daad)"/>
              <xsd:enumeration value="2015 - vacature senior jwa"/>
              <xsd:enumeration value="2015. Fillipijnen - educatie"/>
              <xsd:enumeration value="2015.1 Fillipijnen - hostel"/>
              <xsd:enumeration value="2015.2 en 2015.3 Nepal"/>
              <xsd:enumeration value="2015.5 Jordanie"/>
              <xsd:enumeration value="2015.6 Oost-Afrika"/>
              <xsd:enumeration value="2015.7  Jaarlijkse voedselhulp Malawi"/>
              <xsd:enumeration value="2015.8 Voedselhulp Malawi 2015 - december"/>
              <xsd:enumeration value="20150116"/>
              <xsd:enumeration value="20150130"/>
              <xsd:enumeration value="20150213"/>
              <xsd:enumeration value="20150219"/>
              <xsd:enumeration value="20150306"/>
              <xsd:enumeration value="20150320"/>
              <xsd:enumeration value="20150409"/>
              <xsd:enumeration value="2015-04-20 18 Apr 2015 Makanga Disaster etc"/>
              <xsd:enumeration value="20150430"/>
              <xsd:enumeration value="2015-07-06"/>
              <xsd:enumeration value="20150930"/>
              <xsd:enumeration value="20151002"/>
              <xsd:enumeration value="20151103"/>
              <xsd:enumeration value="2015-2016"/>
              <xsd:enumeration value="2015-2019"/>
              <xsd:enumeration value="2015-2020"/>
              <xsd:enumeration value="-2016"/>
              <xsd:enumeration value="2016 nr 3 Werk in de kerk"/>
              <xsd:enumeration value="2016 nr 4 Gevangenenzorg Nederland"/>
              <xsd:enumeration value="2016. Mosul - geen actie"/>
              <xsd:enumeration value="2016.01 Extra voedselhulp Malawi 2016"/>
              <xsd:enumeration value="2016.02 Jaarlijkse voedselhulp Malawi 2016-2017"/>
              <xsd:enumeration value="2016.05 Extra voedselhulp najaar 2016"/>
              <xsd:enumeration value="2016.3 Oost-Afrika fase (2)"/>
              <xsd:enumeration value="2016.4 Noodhulp - Haiti"/>
              <xsd:enumeration value="20160119"/>
              <xsd:enumeration value="20160315"/>
              <xsd:enumeration value="20161025"/>
              <xsd:enumeration value="2016-2017"/>
              <xsd:enumeration value="2017 Inspirerende verhalen op site"/>
              <xsd:enumeration value="2017 nr 1 Net als jij, misschien ietsje anders"/>
              <xsd:enumeration value="2017 nr 2 Hel en hemel, licht en duisternis"/>
              <xsd:enumeration value="2017 nr 3 500 jaar reformatie"/>
              <xsd:enumeration value="2017 nr 4 Bijbellezen en Bijbelstudie"/>
              <xsd:enumeration value="2017.01 Hongersnood Oost-Afrika"/>
              <xsd:enumeration value="2017.02 Project sweet potatoes"/>
              <xsd:enumeration value="2017.02 Sweet potatoes"/>
              <xsd:enumeration value="2017.03 Mais and fertilizer"/>
              <xsd:enumeration value="2017.03 Mais en fertilizer"/>
              <xsd:enumeration value="2017.04 Azie"/>
              <xsd:enumeration value="2017.04 Jaarlijkse voedselhulp"/>
              <xsd:enumeration value="2017.05 Sierra Leone"/>
              <xsd:enumeration value="2017.07 Additional food relief"/>
              <xsd:enumeration value="2017.10 SDOK"/>
              <xsd:enumeration value="20170105"/>
              <xsd:enumeration value="20170119"/>
              <xsd:enumeration value="20170202"/>
              <xsd:enumeration value="20170216"/>
              <xsd:enumeration value="20170302"/>
              <xsd:enumeration value="20170316"/>
              <xsd:enumeration value="20170330"/>
              <xsd:enumeration value="20170413"/>
              <xsd:enumeration value="20170427"/>
              <xsd:enumeration value="20170511"/>
              <xsd:enumeration value="20170525"/>
              <xsd:enumeration value="20170608"/>
              <xsd:enumeration value="20170622"/>
              <xsd:enumeration value="20170706"/>
              <xsd:enumeration value="20170720"/>
              <xsd:enumeration value="20170803"/>
              <xsd:enumeration value="20170817"/>
              <xsd:enumeration value="20170831"/>
              <xsd:enumeration value="20170914"/>
              <xsd:enumeration value="20170928"/>
              <xsd:enumeration value="20171012"/>
              <xsd:enumeration value="20171023"/>
              <xsd:enumeration value="20171026"/>
              <xsd:enumeration value="20171109"/>
              <xsd:enumeration value="20171123"/>
              <xsd:enumeration value="20171207"/>
              <xsd:enumeration value="20171221"/>
              <xsd:enumeration value="2018 - JWA"/>
              <xsd:enumeration value="2018 Inspirerentie intro's"/>
              <xsd:enumeration value="2018.01 Project sweet potatoes"/>
              <xsd:enumeration value="2018.02 Mais seed 2018"/>
              <xsd:enumeration value="2018.03 Food relief 2018-2019"/>
              <xsd:enumeration value="20180104"/>
              <xsd:enumeration value="20180118"/>
              <xsd:enumeration value="20180119"/>
              <xsd:enumeration value="20180201"/>
              <xsd:enumeration value="20180215"/>
              <xsd:enumeration value="20180216"/>
              <xsd:enumeration value="20180301"/>
              <xsd:enumeration value="20180315"/>
              <xsd:enumeration value="20180316"/>
              <xsd:enumeration value="20180329"/>
              <xsd:enumeration value="20180412"/>
              <xsd:enumeration value="20180424"/>
              <xsd:enumeration value="20180426"/>
              <xsd:enumeration value="20180510"/>
              <xsd:enumeration value="20180524"/>
              <xsd:enumeration value="20180529"/>
              <xsd:enumeration value="20180604"/>
              <xsd:enumeration value="20180607"/>
              <xsd:enumeration value="20180621"/>
              <xsd:enumeration value="20180705"/>
              <xsd:enumeration value="20180706"/>
              <xsd:enumeration value="20180716"/>
              <xsd:enumeration value="20180719"/>
              <xsd:enumeration value="20180802"/>
              <xsd:enumeration value="20180816"/>
              <xsd:enumeration value="20180830"/>
              <xsd:enumeration value="20180913"/>
              <xsd:enumeration value="20180914"/>
              <xsd:enumeration value="20180927"/>
              <xsd:enumeration value="20181016"/>
              <xsd:enumeration value="3. Dood van Christus en verlossing van mensen"/>
              <xsd:enumeration value="3. Terug naar God, Hizkia en de bekering van Israël"/>
              <xsd:enumeration value="4. Eerste stappen, Jezus onderwijs voor Zijn discipelen"/>
              <xsd:enumeration value="4. Intermezzo - Jong gestorven kinderen"/>
              <xsd:enumeration value="4. Wmo-Vrijwilligerswerk"/>
              <xsd:enumeration value="41600"/>
              <xsd:enumeration value="42031"/>
              <xsd:enumeration value="42125"/>
              <xsd:enumeration value="42248"/>
              <xsd:enumeration value="42309"/>
              <xsd:enumeration value="42339"/>
              <xsd:enumeration value="42407"/>
              <xsd:enumeration value="42705"/>
              <xsd:enumeration value="42736"/>
              <xsd:enumeration value="42767"/>
              <xsd:enumeration value="42818"/>
              <xsd:enumeration value="42856"/>
              <xsd:enumeration value="42979"/>
              <xsd:enumeration value="43070"/>
              <xsd:enumeration value="43132"/>
              <xsd:enumeration value="43221"/>
              <xsd:enumeration value="43344"/>
              <xsd:enumeration value="5. Dak- en thuislozen"/>
              <xsd:enumeration value="5. Petrus - Volhard in het geloof"/>
              <xsd:enumeration value="5. Stichtingenregister"/>
              <xsd:enumeration value="5. Verdorvenheid van mensen en bekering tot God"/>
              <xsd:enumeration value="6. Psychologische hulp"/>
              <xsd:enumeration value="6. Volharding der heiligen"/>
              <xsd:enumeration value="6.1 Psalmen"/>
              <xsd:enumeration value="7. Archief"/>
              <xsd:enumeration value="7. Johannes"/>
              <xsd:enumeration value="7. Stukken MEULEMAN"/>
              <xsd:enumeration value="8. Stukken GROOTHUIS"/>
              <xsd:enumeration value="9. Vervolgde Kerk"/>
              <xsd:enumeration value="9. Voortgang"/>
              <xsd:enumeration value="9-2010"/>
              <xsd:enumeration value="A Landelijke actie - Gevangenenzorg"/>
              <xsd:enumeration value="Aanbevelingen donateursactie"/>
              <xsd:enumeration value="Aangeleverde gegevens Verloop"/>
              <xsd:enumeration value="Aangevraagd"/>
              <xsd:enumeration value="Aanmeldingen"/>
              <xsd:enumeration value="Aanmeldingsformulieren"/>
              <xsd:enumeration value="Aanmeldlingen"/>
              <xsd:enumeration value="Aanpassing oktober 2017"/>
              <xsd:enumeration value="Aanvraag"/>
              <xsd:enumeration value="Aanvraag bijbel"/>
              <xsd:enumeration value="Aanvraag visum en werkvergunning"/>
              <xsd:enumeration value="Aanvragen"/>
              <xsd:enumeration value="Abbenbroek"/>
              <xsd:enumeration value="Abonneewerving"/>
              <xsd:enumeration value="Achtste proefdruk"/>
              <xsd:enumeration value="Actieschetsen"/>
              <xsd:enumeration value="Activiteiten"/>
              <xsd:enumeration value="Actueel"/>
              <xsd:enumeration value="Adverteerders"/>
              <xsd:enumeration value="Advertenties"/>
              <xsd:enumeration value="Advisering"/>
              <xsd:enumeration value="afbeeldingen"/>
              <xsd:enumeration value="Afscheid commissieleden 2018"/>
              <xsd:enumeration value="Afscheid ds. Kaptein"/>
              <xsd:enumeration value="Afscheid J. Mussche en E. Boeve"/>
              <xsd:enumeration value="Afscheid Wouter van Grootheest"/>
              <xsd:enumeration value="Afspraken verslaglegging De Vluchtheuvel"/>
              <xsd:enumeration value="Agenda"/>
              <xsd:enumeration value="Agenda's"/>
              <xsd:enumeration value="Agenda's en verslagen vergaderingen"/>
              <xsd:enumeration value="Albertine Mourik"/>
              <xsd:enumeration value="Alexander den Hartog"/>
              <xsd:enumeration value="Algemeen"/>
              <xsd:enumeration value="Algemene voorwaarden"/>
              <xsd:enumeration value="Amersfoort"/>
              <xsd:enumeration value="ANBI"/>
              <xsd:enumeration value="ANBI diaconieën"/>
              <xsd:enumeration value="Andel"/>
              <xsd:enumeration value="Andelst-Zetten"/>
              <xsd:enumeration value="Anne Petra"/>
              <xsd:enumeration value="Annelies november 2016"/>
              <xsd:enumeration value="AON prolongatie 2017"/>
              <xsd:enumeration value="April"/>
              <xsd:enumeration value="April nieuwsbrief"/>
              <xsd:enumeration value="Archief"/>
              <xsd:enumeration value="Artikelen"/>
              <xsd:enumeration value="artikelen boekjes doop"/>
              <xsd:enumeration value="Audio - Visueel"/>
              <xsd:enumeration value="Audio-Visie"/>
              <xsd:enumeration value="Autoregeling"/>
              <xsd:enumeration value="Backup gastgezinnenbestand"/>
              <xsd:enumeration value="Badges, persoonlijke kaartjes"/>
              <xsd:enumeration value="Basiscursus diaconaat"/>
              <xsd:enumeration value="Basislezing"/>
              <xsd:enumeration value="Begr2007_RapportDefinitief"/>
              <xsd:enumeration value="Begroting"/>
              <xsd:enumeration value="begroting 2011 drukker"/>
              <xsd:enumeration value="Begrotingen 2018"/>
              <xsd:enumeration value="Belastingrecht_gebouwen_levering_huurverhuur"/>
              <xsd:enumeration value="Beleid 2018"/>
              <xsd:enumeration value="Beleidsvisie 2018-2021"/>
              <xsd:enumeration value="Benodigdheden workshopleiders"/>
              <xsd:enumeration value="Benoemingsvoorstel"/>
              <xsd:enumeration value="Benoemingsvoorstellen"/>
              <xsd:enumeration value="Bernadet"/>
              <xsd:enumeration value="Bestaande beleidsplannen diaconieen"/>
              <xsd:enumeration value="Bestaande catechesemethoden"/>
              <xsd:enumeration value="Bestanden mevr. Mekenkamp"/>
              <xsd:enumeration value="Bestellingen"/>
              <xsd:enumeration value="Bestellingen en vraag naar folders"/>
              <xsd:enumeration value="Besteloverzicht"/>
              <xsd:enumeration value="Bestuur"/>
              <xsd:enumeration value="Bestuursvergaderingen"/>
              <xsd:enumeration value="Bestuursverslag en jaarrekening"/>
              <xsd:enumeration value="Betalingsherinneringen"/>
              <xsd:enumeration value="Bevestiging"/>
              <xsd:enumeration value="Bewekrt"/>
              <xsd:enumeration value="Bewerkt"/>
              <xsd:enumeration value="bezinning"/>
              <xsd:enumeration value="Bezoek rev Banda - pastor Ben"/>
              <xsd:enumeration value="Bezoek Rev. Banda en Kuntatje"/>
              <xsd:enumeration value="Bezoeken CDC vanuit GDC 2013"/>
              <xsd:enumeration value="Bijbelcursus"/>
              <xsd:enumeration value="Bijbelcursus de wegwijzer"/>
              <xsd:enumeration value="Bijbelhuis"/>
              <xsd:enumeration value="Bijbelroosters"/>
              <xsd:enumeration value="bijdrage landelijk kerkenwerk"/>
              <xsd:enumeration value="Bijeenkomst 06-06-2014"/>
              <xsd:enumeration value="Bijeenkomsten"/>
              <xsd:enumeration value="Bijlagen"/>
              <xsd:enumeration value="Bijlagen bij brochure Veilig Jeugdwerk"/>
              <xsd:enumeration value="Bijlagen RPC"/>
              <xsd:enumeration value="Bijlagen voor op de website"/>
              <xsd:enumeration value="Bijlmer"/>
              <xsd:enumeration value="Blankers"/>
              <xsd:enumeration value="Blocknotes"/>
              <xsd:enumeration value="BM &amp; synode"/>
              <xsd:enumeration value="Boeken"/>
              <xsd:enumeration value="Boekenlegger"/>
              <xsd:enumeration value="Boekhouding"/>
              <xsd:enumeration value="Boekhouding en jaarcijfers"/>
              <xsd:enumeration value="Boekje"/>
              <xsd:enumeration value="Boekjes voor drukker"/>
              <xsd:enumeration value="Bondsdag 2009"/>
              <xsd:enumeration value="Bondsdag 2015"/>
              <xsd:enumeration value="Boodschappenlijst"/>
              <xsd:enumeration value="Brochure Asbest"/>
              <xsd:enumeration value="Brochure beheer en onderhoud kerkelijke gebouwen"/>
              <xsd:enumeration value="Brochure Bouwen en uitbreiden van kerkelijke gebouwen"/>
              <xsd:enumeration value="Brochure en bijlagen"/>
              <xsd:enumeration value="Brochure monumentale kerkelijke gebouwen"/>
              <xsd:enumeration value="Brochure orde en gezag"/>
              <xsd:enumeration value="Brochures"/>
              <xsd:enumeration value="Brugcursus"/>
              <xsd:enumeration value="Budget"/>
              <xsd:enumeration value="Budget vrijwilligers HHJO_bestanden"/>
              <xsd:enumeration value="Burggraaf aanvraag restitutie premie"/>
              <xsd:enumeration value="Catalogus"/>
              <xsd:enumeration value="Catechese (kinderen met down)"/>
              <xsd:enumeration value="Catechete"/>
              <xsd:enumeration value="CCE"/>
              <xsd:enumeration value="CD met preken"/>
              <xsd:enumeration value="CD Sterk"/>
              <xsd:enumeration value="Cd-Rom Boekencentrum"/>
              <xsd:enumeration value="CE"/>
              <xsd:enumeration value="Checklist"/>
              <xsd:enumeration value="Checklist voor diaconieen WMO 2014"/>
              <xsd:enumeration value="Cie. jeugdwerk"/>
              <xsd:enumeration value="Classis"/>
              <xsd:enumeration value="Classis Midden en Oost"/>
              <xsd:enumeration value="C-nota's"/>
              <xsd:enumeration value="Collectaankondigingen"/>
              <xsd:enumeration value="Commissies"/>
              <xsd:enumeration value="Concept"/>
              <xsd:enumeration value="Conceptbrieven"/>
              <xsd:enumeration value="COncepten"/>
              <xsd:enumeration value="Concepten en oude regelingen"/>
              <xsd:enumeration value="Contactgegegevens"/>
              <xsd:enumeration value="Contracten"/>
              <xsd:enumeration value="copij nr 1 2013"/>
              <xsd:enumeration value="Corien"/>
              <xsd:enumeration value="Correcties"/>
              <xsd:enumeration value="Correcties na derde proefdruk"/>
              <xsd:enumeration value="Correspondentie"/>
              <xsd:enumeration value="COV"/>
              <xsd:enumeration value="Cover"/>
              <xsd:enumeration value="Cursus Evangelisatie"/>
              <xsd:enumeration value="Cursus op maat"/>
              <xsd:enumeration value="Cursus psych. nood"/>
              <xsd:enumeration value="Cursus voor diakenen - 2016"/>
              <xsd:enumeration value="Cursus voor diakenen - 2018"/>
              <xsd:enumeration value="CZ-GDC"/>
              <xsd:enumeration value="Dagboeken"/>
              <xsd:enumeration value="Data overleg CE"/>
              <xsd:enumeration value="Database"/>
              <xsd:enumeration value="Datacheck"/>
              <xsd:enumeration value="Datalekken"/>
              <xsd:enumeration value="De Kraker"/>
              <xsd:enumeration value="De Oase"/>
              <xsd:enumeration value="De Tien Geboden"/>
              <xsd:enumeration value="December"/>
              <xsd:enumeration value="december - Landelijke actie"/>
              <xsd:enumeration value="Deel A"/>
              <xsd:enumeration value="Deel B"/>
              <xsd:enumeration value="Deel C"/>
              <xsd:enumeration value="def"/>
              <xsd:enumeration value="Definitief"/>
              <xsd:enumeration value="definitiefrapport"/>
              <xsd:enumeration value="Definitieve uitnodiging en programma"/>
              <xsd:enumeration value="Den Helder"/>
              <xsd:enumeration value="Derde proefdruk"/>
              <xsd:enumeration value="Diaconaal beleidsplan"/>
              <xsd:enumeration value="Diaconaal gemeente-zijn"/>
              <xsd:enumeration value="Diffuus"/>
              <xsd:enumeration value="Digitaal"/>
              <xsd:enumeration value="Digitale abonnees"/>
              <xsd:enumeration value="Distributielijst"/>
              <xsd:enumeration value="Diversen"/>
              <xsd:enumeration value="Diversen (nog uitzoeken)"/>
              <xsd:enumeration value="DKO - HKO"/>
              <xsd:enumeration value="Docs pleegzorgbijeenkomst"/>
              <xsd:enumeration value="Documenten"/>
              <xsd:enumeration value="Documenten - protocollen"/>
              <xsd:enumeration value="Documenten 2012"/>
              <xsd:enumeration value="Documenten HHK"/>
              <xsd:enumeration value="Documenten op website"/>
              <xsd:enumeration value="Documenten vergadeing"/>
              <xsd:enumeration value="Documenten voor GDC leden"/>
              <xsd:enumeration value="Documenten vorige werkgroep"/>
              <xsd:enumeration value="Downloads"/>
              <xsd:enumeration value="Draaiboek"/>
              <xsd:enumeration value="Drukkerij Verloop"/>
              <xsd:enumeration value="Ds. A. Meuleman"/>
              <xsd:enumeration value="Ds. C.J.P van der Bas"/>
              <xsd:enumeration value="ds. K.J. Kaptein"/>
              <xsd:enumeration value="Educational board"/>
              <xsd:enumeration value="Eerste drukproef"/>
              <xsd:enumeration value="Eerste proefdruk"/>
              <xsd:enumeration value="Eerstvolgende vergadering"/>
              <xsd:enumeration value="Elriëtte"/>
              <xsd:enumeration value="Enquete"/>
              <xsd:enumeration value="Enquete uitslag JFSG 2015"/>
              <xsd:enumeration value="Enquetes per e-mail"/>
              <xsd:enumeration value="Erik Ju"/>
              <xsd:enumeration value="Evaluatie"/>
              <xsd:enumeration value="Evaluaties"/>
              <xsd:enumeration value="Evang 2010-2011"/>
              <xsd:enumeration value="Evangeliestek"/>
              <xsd:enumeration value="Evangelisatie"/>
              <xsd:enumeration value="Evangelisatie doen we samen"/>
              <xsd:enumeration value="Evangelisatiedag 2015"/>
              <xsd:enumeration value="Export"/>
              <xsd:enumeration value="Exports Afas"/>
              <xsd:enumeration value="Extra invulling"/>
              <xsd:enumeration value="Facturen"/>
              <xsd:enumeration value="Facturen 2011-2012"/>
              <xsd:enumeration value="Facturen uitgaand"/>
              <xsd:enumeration value="Factuur"/>
              <xsd:enumeration value="Fase 1. 2015-2017"/>
              <xsd:enumeration value="Fase 2. 2018-2020"/>
              <xsd:enumeration value="Februari"/>
              <xsd:enumeration value="februari - Altijd online"/>
              <xsd:enumeration value="Februari nieuwsbrief"/>
              <xsd:enumeration value="Filmpjes"/>
              <xsd:enumeration value="Financieel"/>
              <xsd:enumeration value="Financiele ondersteuning gemeenteleden"/>
              <xsd:enumeration value="Financien"/>
              <xsd:enumeration value="Financiën"/>
              <xsd:enumeration value="Flyer actieproducten"/>
              <xsd:enumeration value="Flyer eindsprint"/>
              <xsd:enumeration value="Folders en flyer"/>
              <xsd:enumeration value="Fonds evangelisatie"/>
              <xsd:enumeration value="Format verslag bijzondere diensten"/>
              <xsd:enumeration value="Formats"/>
              <xsd:enumeration value="foto"/>
              <xsd:enumeration value="Foto's"/>
              <xsd:enumeration value="Foto's 2017"/>
              <xsd:enumeration value="Foto's 2018"/>
              <xsd:enumeration value="Foto's afscheidsbundel"/>
              <xsd:enumeration value="Foto's afscheidsbundel ds. Den Ouden"/>
              <xsd:enumeration value="Foto's Amersfoort"/>
              <xsd:enumeration value="foto's camera Erik"/>
              <xsd:enumeration value="Foto's CD-rom"/>
              <xsd:enumeration value="Foto's docenten"/>
              <xsd:enumeration value="Foto's ds Van Vlastuin"/>
              <xsd:enumeration value="Foto's en illustraties"/>
              <xsd:enumeration value="Foto's Erik Ju 2017"/>
              <xsd:enumeration value="Foto's fietstocht"/>
              <xsd:enumeration value="Foto's HHJO kamp 2016"/>
              <xsd:enumeration value="Foto's kandidaten"/>
              <xsd:enumeration value="Foto's maart 2015"/>
              <xsd:enumeration value="Foto's moeder-dochter koppels"/>
              <xsd:enumeration value="Foto's Rotterdam"/>
              <xsd:enumeration value="foto's Rotterdam Kralingseveer"/>
              <xsd:enumeration value="Foto's studenten"/>
              <xsd:enumeration value="Foto's terugkomdag"/>
              <xsd:enumeration value="foto's Veenendaal"/>
              <xsd:enumeration value="Foto's visitatie 2018"/>
              <xsd:enumeration value="Foto's visitatie febr. 2015"/>
              <xsd:enumeration value="Foto's visitatie febr. 2017"/>
              <xsd:enumeration value="Foto's visitatie mei 2016"/>
              <xsd:enumeration value="Foto's voor de website"/>
              <xsd:enumeration value="Foto's vrijwilligers"/>
              <xsd:enumeration value="Foto's website"/>
              <xsd:enumeration value="Foto's werkgroepen"/>
              <xsd:enumeration value="FW Contract PSO_2007_bestanden"/>
              <xsd:enumeration value="FW reisverzekering deelnemers Vader Zoon kamp_bestanden"/>
              <xsd:enumeration value="Garantstelling GDC"/>
              <xsd:enumeration value="Gastgezinnen"/>
              <xsd:enumeration value="Gastopvang"/>
              <xsd:enumeration value="GDC"/>
              <xsd:enumeration value="Gebruik diensten HHK leden"/>
              <xsd:enumeration value="Gecorriceerde kopij"/>
              <xsd:enumeration value="Gecorrigeerde kopij"/>
              <xsd:enumeration value="Geheimhouding"/>
              <xsd:enumeration value="Gemeenten"/>
              <xsd:enumeration value="Gemeentes"/>
              <xsd:enumeration value="Gemeentes en classes"/>
              <xsd:enumeration value="Genemuiden"/>
              <xsd:enumeration value="Generale Regeling en bijlagen"/>
              <xsd:enumeration value="Generale regelingen"/>
              <xsd:enumeration value="Gerbrand"/>
              <xsd:enumeration value="Gerediceerde kopij"/>
              <xsd:enumeration value="Geredigeerde kopij"/>
              <xsd:enumeration value="Geschillenregeling"/>
              <xsd:enumeration value="Geselecteerd"/>
              <xsd:enumeration value="Gesprekken"/>
              <xsd:enumeration value="gespreksverslagen"/>
              <xsd:enumeration value="Getuigen zijn"/>
              <xsd:enumeration value="Ghana"/>
              <xsd:enumeration value="Gijsbert_Leerbroek"/>
              <xsd:enumeration value="Goede foto's"/>
              <xsd:enumeration value="Goedgekeurd"/>
              <xsd:enumeration value="Goedkeuring GDC"/>
              <xsd:enumeration value="GRPP - definitief"/>
              <xsd:enumeration value="GRPP - wijzigingsdossier"/>
              <xsd:enumeration value="GZB en ZGG"/>
              <xsd:enumeration value="Haarlem - niet gehonoreerd door CE"/>
              <xsd:enumeration value="Handboek"/>
              <xsd:enumeration value="Handboek HHJO"/>
              <xsd:enumeration value="Handboek ZODK"/>
              <xsd:enumeration value="Handboeken"/>
              <xsd:enumeration value="handreiking"/>
              <xsd:enumeration value="Handtekeningen"/>
              <xsd:enumeration value="Hannekie (sept. 2015"/>
              <xsd:enumeration value="Hannekie jan 2016"/>
              <xsd:enumeration value="Hasselt"/>
              <xsd:enumeration value="Heisessie aug. 2014"/>
              <xsd:enumeration value="Heisessie augustus 2016"/>
              <xsd:enumeration value="Henk en Anneloes"/>
              <xsd:enumeration value="Het gebed"/>
              <xsd:enumeration value="Het geloof"/>
              <xsd:enumeration value="HHJO"/>
              <xsd:enumeration value="HHK 2007"/>
              <xsd:enumeration value="HHK 2008"/>
              <xsd:enumeration value="HHK 2009"/>
              <xsd:enumeration value="HHK 2010"/>
              <xsd:enumeration value="HHK 2012"/>
              <xsd:enumeration value="HHK en RPC 2011"/>
              <xsd:enumeration value="HHK Mission"/>
              <xsd:enumeration value="Huisstijl GDC"/>
              <xsd:enumeration value="Huwelijk"/>
              <xsd:enumeration value="IB-47"/>
              <xsd:enumeration value="Identity Cloud"/>
              <xsd:enumeration value="IKEG"/>
              <xsd:enumeration value="Illustraties"/>
              <xsd:enumeration value="IN"/>
              <xsd:enumeration value="Incasso's en machtigingen"/>
              <xsd:enumeration value="India, dr Jacob"/>
              <xsd:enumeration value="Info"/>
              <xsd:enumeration value="Info reader"/>
              <xsd:enumeration value="Info webshop"/>
              <xsd:enumeration value="Informatie"/>
              <xsd:enumeration value="Informatie diaconieen"/>
              <xsd:enumeration value="Informatie en onderzoek Suriname"/>
              <xsd:enumeration value="Informatie overleg met dhr. N. Gerritsen"/>
              <xsd:enumeration value="Informatieve documenten"/>
              <xsd:enumeration value="Ingekomen post"/>
              <xsd:enumeration value="Ingekomen stukken"/>
              <xsd:enumeration value="Inhoud"/>
              <xsd:enumeration value="Inhoud materiaal"/>
              <xsd:enumeration value="Inhoud methode"/>
              <xsd:enumeration value="Inkomensverklaring"/>
              <xsd:enumeration value="Inleggers"/>
              <xsd:enumeration value="INmail20080807_(pers)bericht over nieuwe periode energiecontract en korte tekst voor kerkelijke bladen_bestanden"/>
              <xsd:enumeration value="Intekenkaart + flyer"/>
              <xsd:enumeration value="Introfilmpje"/>
              <xsd:enumeration value="Inwerken en overdracht"/>
              <xsd:enumeration value="Inzet Cor van Brummelen"/>
              <xsd:enumeration value="Inzet HHJO m.b.t. opvoedavonden"/>
              <xsd:enumeration value="ISBN"/>
              <xsd:enumeration value="Israel"/>
              <xsd:enumeration value="Jaarbudget (herzien)"/>
              <xsd:enumeration value="Jaarnotas 2018"/>
              <xsd:enumeration value="Jaarplan"/>
              <xsd:enumeration value="Jaarplannen RPC"/>
              <xsd:enumeration value="Jaarplanning"/>
              <xsd:enumeration value="Jaarrekening overig"/>
              <xsd:enumeration value="Jaarverslag"/>
              <xsd:enumeration value="Jaarverslag 2016"/>
              <xsd:enumeration value="Jaarverslagen"/>
              <xsd:enumeration value="Jaarverslagen en jaarrekening"/>
              <xsd:enumeration value="Jacoline"/>
              <xsd:enumeration value="Januari"/>
              <xsd:enumeration value="Jasper"/>
              <xsd:enumeration value="Jeugdwerkadviseurs"/>
              <xsd:enumeration value="Jongejan"/>
              <xsd:enumeration value="Jongeren"/>
              <xsd:enumeration value="Jongerendag"/>
              <xsd:enumeration value="Juffer"/>
              <xsd:enumeration value="Juli"/>
              <xsd:enumeration value="Juni"/>
              <xsd:enumeration value="Juni nieuwsbrief"/>
              <xsd:enumeration value="Juni_2"/>
              <xsd:enumeration value="Kaarten"/>
              <xsd:enumeration value="Kamp 15+"/>
              <xsd:enumeration value="kampgids"/>
              <xsd:enumeration value="kascontrole"/>
              <xsd:enumeration value="KB"/>
              <xsd:enumeration value="Kerkboekje"/>
              <xsd:enumeration value="Kerkelijk Bureau"/>
              <xsd:enumeration value="Kerkelijke Bijdrage - Gemeente 2"/>
              <xsd:enumeration value="Kerkelijke Bijdrage - Gemeente 3"/>
              <xsd:enumeration value="Kerkelijke Bijdrage - Gemeente 4"/>
              <xsd:enumeration value="Kerkelijke Bijdrage - Gemeente A"/>
              <xsd:enumeration value="Kerkelijke Bijdrage - Gemeente B"/>
              <xsd:enumeration value="Kerkelijke Bijdrage - Gemeente C"/>
              <xsd:enumeration value="Kerkelijke Bijdrage - Gemeente D"/>
              <xsd:enumeration value="Kerkvoogd"/>
              <xsd:enumeration value="Kerkvoogdij"/>
              <xsd:enumeration value="Kernuitspraken"/>
              <xsd:enumeration value="Kerstprogramma"/>
              <xsd:enumeration value="Kerstverhalen"/>
              <xsd:enumeration value="Kerstverhalenwedstrijd"/>
              <xsd:enumeration value="Kesteren"/>
              <xsd:enumeration value="Keuzemogelijkheid 1"/>
              <xsd:enumeration value="Keuzemogelijkheid 2"/>
              <xsd:enumeration value="Kinderen"/>
              <xsd:enumeration value="Kinderevangelisatie"/>
              <xsd:enumeration value="Kinderpagina"/>
              <xsd:enumeration value="Kiosk"/>
              <xsd:enumeration value="Klaas Tippe"/>
              <xsd:enumeration value="Klanten"/>
              <xsd:enumeration value="Klimbos en filmpjes"/>
              <xsd:enumeration value="Kluskaart"/>
              <xsd:enumeration value="Kopij"/>
              <xsd:enumeration value="Kornet"/>
              <xsd:enumeration value="Korteweg"/>
              <xsd:enumeration value="Kot"/>
              <xsd:enumeration value="Kralingse Veer - niet gehoneerd door CE"/>
              <xsd:enumeration value="Kredietovereenkomst ABN Amro"/>
              <xsd:enumeration value="KVK"/>
              <xsd:enumeration value="Landbouw Malawi"/>
              <xsd:enumeration value="Landelijk"/>
              <xsd:enumeration value="Landelijke actie"/>
              <xsd:enumeration value="Landelijke actie (nog uitzoeken)"/>
              <xsd:enumeration value="Landelijke commissies"/>
              <xsd:enumeration value="Landelijke toerustingsdagen"/>
              <xsd:enumeration value="Landenoverleg"/>
              <xsd:enumeration value="Lay-out"/>
              <xsd:enumeration value="lcj"/>
              <xsd:enumeration value="Ledenadministratie"/>
              <xsd:enumeration value="Ledenvergadering"/>
              <xsd:enumeration value="Ledenvergaderingen"/>
              <xsd:enumeration value="Leeg"/>
              <xsd:enumeration value="Leenovereenkomsten"/>
              <xsd:enumeration value="Leenovereenkomsten met KB"/>
              <xsd:enumeration value="Leerlijn, stroomschema redigeren"/>
              <xsd:enumeration value="Leidinggevenden"/>
              <xsd:enumeration value="Lessen catechese"/>
              <xsd:enumeration value="Lezing ds. Hoek"/>
              <xsd:enumeration value="lezingen"/>
              <xsd:enumeration value="Lezingen Ritmeester"/>
              <xsd:enumeration value="LIB - Afhakers"/>
              <xsd:enumeration value="LIB - Zingen"/>
              <xsd:enumeration value="Literatuur"/>
              <xsd:enumeration value="Literatuur rondom opvoeding"/>
              <xsd:enumeration value="Literatuurtips"/>
              <xsd:enumeration value="Locatie"/>
              <xsd:enumeration value="Logo en standaarden"/>
              <xsd:enumeration value="Logo's"/>
              <xsd:enumeration value="Lopend"/>
              <xsd:enumeration value="Maandelijkse budgetten"/>
              <xsd:enumeration value="Maart"/>
              <xsd:enumeration value="Maart nieuwsbrief"/>
              <xsd:enumeration value="Maartje"/>
              <xsd:enumeration value="Maartje Kok"/>
              <xsd:enumeration value="Mailing"/>
              <xsd:enumeration value="Mailing 20-3 2014"/>
              <xsd:enumeration value="Mails van TOP"/>
              <xsd:enumeration value="Mantelzorgondersteuning"/>
              <xsd:enumeration value="Mapje 2"/>
              <xsd:enumeration value="Marijke van der Plaat"/>
              <xsd:enumeration value="Marktkraampakket"/>
              <xsd:enumeration value="Marleen"/>
              <xsd:enumeration value="Mei"/>
              <xsd:enumeration value="mei - Heil en hulp"/>
              <xsd:enumeration value="Mei nieuwsbrief"/>
              <xsd:enumeration value="Melissant"/>
              <xsd:enumeration value="Memo takenpakket"/>
              <xsd:enumeration value="Memo voor bm"/>
              <xsd:enumeration value="Memo's"/>
              <xsd:enumeration value="Middelharnis"/>
              <xsd:enumeration value="Middelharnis - Sommelsdijk"/>
              <xsd:enumeration value="Modellen t.b.v. beroepingswerk"/>
              <xsd:enumeration value="Modulaire reader opvoedkring"/>
              <xsd:enumeration value="Moeder+dochters"/>
              <xsd:enumeration value="Moeder-dochterdagen"/>
              <xsd:enumeration value="Mogelijke partners"/>
              <xsd:enumeration value="Monster"/>
              <xsd:enumeration value="Na correctie"/>
              <xsd:enumeration value="Na te sturen documenten"/>
              <xsd:enumeration value="Negende proefdruk"/>
              <xsd:enumeration value="Nieuwe map"/>
              <xsd:enumeration value="Nieuwe onderwerpen"/>
              <xsd:enumeration value="Nieuwe punten"/>
              <xsd:enumeration value="nieuwsbrieven"/>
              <xsd:enumeration value="Nieuwsbrieven W. van Vlastuin"/>
              <xsd:enumeration value="Nog navragen"/>
              <xsd:enumeration value="Noordermeer"/>
              <xsd:enumeration value="Nota's uitgaand"/>
              <xsd:enumeration value="Notitie"/>
              <xsd:enumeration value="Notitie gemeentestichting"/>
              <xsd:enumeration value="Notitie voor bm"/>
              <xsd:enumeration value="Notulen"/>
              <xsd:enumeration value="Notulen 15 mei 2004 dispensatie verplichting ouderling - kerkvoogd_bestanden"/>
              <xsd:enumeration value="Notulen vergaderingen"/>
              <xsd:enumeration value="November"/>
              <xsd:enumeration value="Oaseberichten"/>
              <xsd:enumeration value="Oktober"/>
              <xsd:enumeration value="Oktober nieuwsbrief"/>
              <xsd:enumeration value="Onbewerkt"/>
              <xsd:enumeration value="Onderliggende documenten"/>
              <xsd:enumeration value="Onderliggende documenten - RPC"/>
              <xsd:enumeration value="Onderliggende documeten- bezoekers"/>
              <xsd:enumeration value="Onderliggende dossiers"/>
              <xsd:enumeration value="Ondersteunend materiaal"/>
              <xsd:enumeration value="Ondersteuning diaconieen"/>
              <xsd:enumeration value="Ondersteuning GDC"/>
              <xsd:enumeration value="Ondersteuning theologiestudenten"/>
              <xsd:enumeration value="Onderwijsvrijwilligster"/>
              <xsd:enumeration value="Onderzoek 2013-2014 Van Bragt"/>
              <xsd:enumeration value="Onderzoek P. vd Herik"/>
              <xsd:enumeration value="Onderzoeken"/>
              <xsd:enumeration value="Onkostenregeling"/>
              <xsd:enumeration value="Ontmoeting GDC - CDC - 2018"/>
              <xsd:enumeration value="Ontvangers"/>
              <xsd:enumeration value="Op bezoek - concept"/>
              <xsd:enumeration value="Opbrengst"/>
              <xsd:enumeration value="Opheusden-Kesteren"/>
              <xsd:enumeration value="Opleiding"/>
              <xsd:enumeration value="Opmerkingen-ideeën workshops_bestanden"/>
              <xsd:enumeration value="Opnames"/>
              <xsd:enumeration value="Oprichting PCE"/>
              <xsd:enumeration value="Oprichting thuisfrontcommissie"/>
              <xsd:enumeration value="Oprichtingsdag 2009"/>
              <xsd:enumeration value="Oprichtingsstukken en overeenkomsten"/>
              <xsd:enumeration value="Opvolging tuchtmaatregelen"/>
              <xsd:enumeration value="Ordinantie 1"/>
              <xsd:enumeration value="Ordinantie 10"/>
              <xsd:enumeration value="Ordinantie 11"/>
              <xsd:enumeration value="Ordinantie 12"/>
              <xsd:enumeration value="Ordinantie 13"/>
              <xsd:enumeration value="Ordinantie 14"/>
              <xsd:enumeration value="Ordinantie 15"/>
              <xsd:enumeration value="Ordinantie 16"/>
              <xsd:enumeration value="ordinantie 16 lezen 1 september 2012"/>
              <xsd:enumeration value="Ordinantie 17"/>
              <xsd:enumeration value="Ordinantie 18"/>
              <xsd:enumeration value="Ordinantie 19"/>
              <xsd:enumeration value="Ordinantie 2"/>
              <xsd:enumeration value="Ordinantie 20"/>
              <xsd:enumeration value="Ordinantie 3"/>
              <xsd:enumeration value="Ordinantie 4"/>
              <xsd:enumeration value="Ordinantie 5"/>
              <xsd:enumeration value="Ordinantie 6"/>
              <xsd:enumeration value="Ordinantie 7"/>
              <xsd:enumeration value="Ordinantie 8"/>
              <xsd:enumeration value="Ordinantie 9"/>
              <xsd:enumeration value="Ordinanties"/>
              <xsd:enumeration value="Ordinanties totaal"/>
              <xsd:enumeration value="Organen van bijstand"/>
              <xsd:enumeration value="Oud"/>
              <xsd:enumeration value="oud- Bondsdag 2010_serie 2"/>
              <xsd:enumeration value="oud-Bondsdag 2010"/>
              <xsd:enumeration value="Overdoop"/>
              <xsd:enumeration value="Overeenkomsten"/>
              <xsd:enumeration value="Overig"/>
              <xsd:enumeration value="Overige"/>
              <xsd:enumeration value="Overige documenten"/>
              <xsd:enumeration value="Overleg"/>
              <xsd:enumeration value="Overleg CDC"/>
              <xsd:enumeration value="Overleg extern"/>
              <xsd:enumeration value="Overleg GDC-BM"/>
              <xsd:enumeration value="overleg landelijke actie_bestanden"/>
              <xsd:enumeration value="Papieren versies"/>
              <xsd:enumeration value="Pastoraal team"/>
              <xsd:enumeration value="Pastorale zorg"/>
              <xsd:enumeration value="Pennen"/>
              <xsd:enumeration value="Persoonlijk draaiboek"/>
              <xsd:enumeration value="Pijlen"/>
              <xsd:enumeration value="Pilot en behoeftepeiling"/>
              <xsd:enumeration value="Plannen"/>
              <xsd:enumeration value="Planning"/>
              <xsd:enumeration value="Planning en vraagstelling"/>
              <xsd:enumeration value="Planning facturen kerkblad"/>
              <xsd:enumeration value="Planning kerkblad"/>
              <xsd:enumeration value="planning_afspraken_voortgang"/>
              <xsd:enumeration value="Pleisters"/>
              <xsd:enumeration value="Positie evangelist"/>
              <xsd:enumeration value="Post (IN)"/>
              <xsd:enumeration value="Post (UIT)"/>
              <xsd:enumeration value="Poster"/>
              <xsd:enumeration value="Powerpoint"/>
              <xsd:enumeration value="PP"/>
              <xsd:enumeration value="PP gemeenteavonden en achtergrondliteratuur"/>
              <xsd:enumeration value="PP Seminarie"/>
              <xsd:enumeration value="PR"/>
              <xsd:enumeration value="PR _Correspondentie"/>
              <xsd:enumeration value="PR berichten"/>
              <xsd:enumeration value="PR en communicatie De Oase"/>
              <xsd:enumeration value="PR en communicatie GDC"/>
              <xsd:enumeration value="Predikanten"/>
              <xsd:enumeration value="predpensioenen"/>
              <xsd:enumeration value="predtraktementen"/>
              <xsd:enumeration value="Preekmeeschrijfboekjes"/>
              <xsd:enumeration value="Presentatie en programma"/>
              <xsd:enumeration value="Presentatie overleg HHJO - CE"/>
              <xsd:enumeration value="Presentaties"/>
              <xsd:enumeration value="Presentaties KV-dag 2016"/>
              <xsd:enumeration value="Prezi 'Jonge kinderen in de gemeente' - Workshop"/>
              <xsd:enumeration value="Prezi 'Kind in de gemeente' - Hoofdlezing"/>
              <xsd:enumeration value="Prezi 'Oudere kinderen in de gemeente' - Workshop"/>
              <xsd:enumeration value="Prijsbordjes - verkoopoverzicht"/>
              <xsd:enumeration value="Printen"/>
              <xsd:enumeration value="Procesreglement"/>
              <xsd:enumeration value="Proefdruk"/>
              <xsd:enumeration value="Programmaboekje"/>
              <xsd:enumeration value="Programma's"/>
              <xsd:enumeration value="project Zondagsscholenbond"/>
              <xsd:enumeration value="Projecten en verslaglegging"/>
              <xsd:enumeration value="Projectvoorstellen 2016"/>
              <xsd:enumeration value="Public Relations"/>
              <xsd:enumeration value="Puntuit"/>
              <xsd:enumeration value="Putten"/>
              <xsd:enumeration value="PVE, digitaal platform en projectplan"/>
              <xsd:enumeration value="RaportageBegroting"/>
              <xsd:enumeration value="Rapport"/>
              <xsd:enumeration value="Rapport 2005"/>
              <xsd:enumeration value="Rapport begroting 2008"/>
              <xsd:enumeration value="Rapport2008 def"/>
              <xsd:enumeration value="Rapportage"/>
              <xsd:enumeration value="Rapportage RPC en Bijbelschool"/>
              <xsd:enumeration value="RD"/>
              <xsd:enumeration value="Re Doorbelasting HHJO_bestanden"/>
              <xsd:enumeration value="RE persoon outdoor_bestanden"/>
              <xsd:enumeration value="Reader"/>
              <xsd:enumeration value="Reader - advertenties"/>
              <xsd:enumeration value="Reader huwelijkscatechese"/>
              <xsd:enumeration value="Reader sociale media"/>
              <xsd:enumeration value="Recensie"/>
              <xsd:enumeration value="Recensies"/>
              <xsd:enumeration value="Redactiestatuut"/>
              <xsd:enumeration value="Re-Entry"/>
              <xsd:enumeration value="Regioavond classis Noord-Veluwe"/>
              <xsd:enumeration value="Regioavond classis West"/>
              <xsd:enumeration value="Regioavond classis Zuid-West"/>
              <xsd:enumeration value="Reisverklaringen"/>
              <xsd:enumeration value="Relaties"/>
              <xsd:enumeration value="Remco Haaksma"/>
              <xsd:enumeration value="Reservering Bijbelkiosk"/>
              <xsd:enumeration value="Richtlijnen functioneringsgesprek evangelist"/>
              <xsd:enumeration value="Richtlijnen voor ondersteuning van diaconale projecten"/>
              <xsd:enumeration value="Rol en adviesfunctie GDC"/>
              <xsd:enumeration value="Romeinse artikelen totaal"/>
              <xsd:enumeration value="Rooster meditaties"/>
              <xsd:enumeration value="Rooster van aftreden"/>
              <xsd:enumeration value="Roosters"/>
              <xsd:enumeration value="Rotterdam"/>
              <xsd:enumeration value="RPC"/>
              <xsd:enumeration value="RPC 2007"/>
              <xsd:enumeration value="RPC 2008"/>
              <xsd:enumeration value="RPC 2009"/>
              <xsd:enumeration value="Samenvoeging"/>
              <xsd:enumeration value="Samenwerkingsovereenkomst"/>
              <xsd:enumeration value="Schatten voor Malawi"/>
              <xsd:enumeration value="Schiedam"/>
              <xsd:enumeration value="Scholen"/>
              <xsd:enumeration value="Scholing"/>
              <xsd:enumeration value="Schrijven kerkenraden - mei 2017"/>
              <xsd:enumeration value="Schrijven kerkenraden - oktober 2017"/>
              <xsd:enumeration value="Scribenten - Geredigeerd"/>
              <xsd:enumeration value="Scriptie"/>
              <xsd:enumeration value="Selectieprocedure"/>
              <xsd:enumeration value="September"/>
              <xsd:enumeration value="september - Waarde van geloofsbelijdenis"/>
              <xsd:enumeration value="SEZ Cuba"/>
              <xsd:enumeration value="Simone"/>
              <xsd:enumeration value="Sjablonen"/>
              <xsd:enumeration value="Small"/>
              <xsd:enumeration value="Sommelsdijk"/>
              <xsd:enumeration value="Spel"/>
              <xsd:enumeration value="Sponsoring"/>
              <xsd:enumeration value="Sponsorlogo's"/>
              <xsd:enumeration value="Sponsorprojecten"/>
              <xsd:enumeration value="SPP"/>
              <xsd:enumeration value="Sprekers"/>
              <xsd:enumeration value="Springford"/>
              <xsd:enumeration value="SPT"/>
              <xsd:enumeration value="SSZ HHK, juridische entiteit, oprichting en machtigingen"/>
              <xsd:enumeration value="Standaarddocumenten"/>
              <xsd:enumeration value="Standaarden"/>
              <xsd:enumeration value="Standaards etiketten en badges  e.d"/>
              <xsd:enumeration value="Startflyer"/>
              <xsd:enumeration value="Startmail leidinggevenden"/>
              <xsd:enumeration value="Statuten"/>
              <xsd:enumeration value="Statuten e.d"/>
              <xsd:enumeration value="stellingen lagerhuis_bestanden"/>
              <xsd:enumeration value="Steven"/>
              <xsd:enumeration value="Stichting Kerkelijk Bureau"/>
              <xsd:enumeration value="Stichting Predikantstraktementen"/>
              <xsd:enumeration value="Stichting voor de Predikantspensioenen"/>
              <xsd:enumeration value="Studentenconferentie"/>
              <xsd:enumeration value="Stukken visitatoren"/>
              <xsd:enumeration value="Symposium"/>
              <xsd:enumeration value="Synode council"/>
              <xsd:enumeration value="SZ"/>
              <xsd:enumeration value="Taakomschrijving"/>
              <xsd:enumeration value="Taakomschrijving evangelist"/>
              <xsd:enumeration value="Taakverdeling &amp; planning"/>
              <xsd:enumeration value="Takenverdeling"/>
              <xsd:enumeration value="Team"/>
              <xsd:enumeration value="Team - bureau zending"/>
              <xsd:enumeration value="Teamcoaching Kleef"/>
              <xsd:enumeration value="Teamcursus Bijbellezen Bram van Putten"/>
              <xsd:enumeration value="Tekst"/>
              <xsd:enumeration value="Templates"/>
              <xsd:enumeration value="Terugblik"/>
              <xsd:enumeration value="Thema"/>
              <xsd:enumeration value="Ticket"/>
              <xsd:enumeration value="Tickets"/>
              <xsd:enumeration value="Timotheos"/>
              <xsd:enumeration value="Toerusting"/>
              <xsd:enumeration value="Toerusting predikanten -2018"/>
              <xsd:enumeration value="Toerustingsavonden"/>
              <xsd:enumeration value="Toerustingsdag 2015"/>
              <xsd:enumeration value="Toerustingsdag 2016"/>
              <xsd:enumeration value="Toevoeging pagina website"/>
              <xsd:enumeration value="toiletpapier"/>
              <xsd:enumeration value="Toogdag"/>
              <xsd:enumeration value="Tweede drukproef"/>
              <xsd:enumeration value="Tweede keer"/>
              <xsd:enumeration value="UIT"/>
              <xsd:enumeration value="Uitbreiding - 2017"/>
              <xsd:enumeration value="Uitgaande correspondentie"/>
              <xsd:enumeration value="Uitgaande post"/>
              <xsd:enumeration value="UItgaande stukken"/>
              <xsd:enumeration value="Uitgebreid"/>
              <xsd:enumeration value="Uitkomsten"/>
              <xsd:enumeration value="Uitleg m.b.t. folderen"/>
              <xsd:enumeration value="Uitnodiging"/>
              <xsd:enumeration value="Uitslag enquete"/>
              <xsd:enumeration value="Uitwerking regeling aanpassing omslagstelsel"/>
              <xsd:enumeration value="Uitzenddienst"/>
              <xsd:enumeration value="Vader-zoonkamp"/>
              <xsd:enumeration value="Van de Heuvel"/>
              <xsd:enumeration value="Veelgestelde vragen website"/>
              <xsd:enumeration value="Veiligheidsbeleid"/>
              <xsd:enumeration value="Verantwoording gift"/>
              <xsd:enumeration value="Vergadering 06-09-2017"/>
              <xsd:enumeration value="Vergadering 2012"/>
              <xsd:enumeration value="Vergadering 9 september"/>
              <xsd:enumeration value="Vergaderingen"/>
              <xsd:enumeration value="Vergaderingen werkgroep"/>
              <xsd:enumeration value="Vergadering-Leo_bestanden"/>
              <xsd:enumeration value="Vergaderrooster"/>
              <xsd:enumeration value="Vergaderstukken"/>
              <xsd:enumeration value="Vergoedingen"/>
              <xsd:enumeration value="Verkering Annelies"/>
              <xsd:enumeration value="Verkoopartikelen"/>
              <xsd:enumeration value="Verlofregeling"/>
              <xsd:enumeration value="Verslag"/>
              <xsd:enumeration value="Verslag contactpersonen &amp; gastgezinnen"/>
              <xsd:enumeration value="Verslagen"/>
              <xsd:enumeration value="Vertrouwensarts"/>
              <xsd:enumeration value="Verzekeringen"/>
              <xsd:enumeration value="Verzending jaarlijkse nieuwe HR"/>
              <xsd:enumeration value="Verzonden boekjes"/>
              <xsd:enumeration value="Verzuimprotocol predikanten"/>
              <xsd:enumeration value="VGKN"/>
              <xsd:enumeration value="Video"/>
              <xsd:enumeration value="Vierde proefdruk"/>
              <xsd:enumeration value="Vijfde proefdruk"/>
              <xsd:enumeration value="Visitatiebezoeken GDC"/>
              <xsd:enumeration value="Visitekaartjes"/>
              <xsd:enumeration value="Visum"/>
              <xsd:enumeration value="Visum aangelegenheden Suriname"/>
              <xsd:enumeration value="Visumaanvraag"/>
              <xsd:enumeration value="Vlag HHJO"/>
              <xsd:enumeration value="VOG"/>
              <xsd:enumeration value="Volmacht"/>
              <xsd:enumeration value="Voor breed moderamen"/>
              <xsd:enumeration value="Voor synode"/>
              <xsd:enumeration value="Vooraanzicht"/>
              <xsd:enumeration value="Voorbeeldcursus bloeiend diaconaat cgk"/>
              <xsd:enumeration value="Voorbeelddocumenten"/>
              <xsd:enumeration value="Voorbeeldpresentatie"/>
              <xsd:enumeration value="Voorbereiding oprichting"/>
              <xsd:enumeration value="Voorstellen"/>
              <xsd:enumeration value="Vragen vanuit het land"/>
              <xsd:enumeration value="Vragenlijst"/>
              <xsd:enumeration value="Vrijwilligers"/>
              <xsd:enumeration value="Vrijwilligersdag 2014"/>
              <xsd:enumeration value="Vrijwilligersovereenkomst"/>
              <xsd:enumeration value="Wachtgeldregeling"/>
              <xsd:enumeration value="web"/>
              <xsd:enumeration value="Website"/>
              <xsd:enumeration value="Website en evangelisatie"/>
              <xsd:enumeration value="Website vrouwenverenigingen"/>
              <xsd:enumeration value="Week 11"/>
              <xsd:enumeration value="Week 12"/>
              <xsd:enumeration value="Week 6"/>
              <xsd:enumeration value="Week 7-8"/>
              <xsd:enumeration value="Werkbezoek februari 2012"/>
              <xsd:enumeration value="Werkbezoek Malawi oktober 2010"/>
              <xsd:enumeration value="Werkgroep"/>
              <xsd:enumeration value="Werkgroep Dienstboek"/>
              <xsd:enumeration value="Werkgroep kleine gemeenten"/>
              <xsd:enumeration value="Werkgroepen"/>
              <xsd:enumeration value="Werkvormen"/>
              <xsd:enumeration value="Werkwijzen"/>
              <xsd:enumeration value="Werkzaamheden"/>
              <xsd:enumeration value="Werving nieuwe leden"/>
              <xsd:enumeration value="Werving vrijwilligers"/>
              <xsd:enumeration value="Woord en Daad"/>
              <xsd:enumeration value="Workshop gastopvang"/>
              <xsd:enumeration value="Workshoprondekaartjes"/>
              <xsd:enumeration value="Woudenberg"/>
              <xsd:enumeration value="Wouter"/>
              <xsd:enumeration value="Wraking"/>
              <xsd:enumeration value="zending"/>
              <xsd:enumeration value="Zending 2007"/>
              <xsd:enumeration value="Zending en diaconaat"/>
              <xsd:enumeration value="Zendingskoor"/>
              <xsd:enumeration value="zesde proefdruk"/>
              <xsd:enumeration value="Zevende proefdruk"/>
              <xsd:enumeration value="ZHHK"/>
              <xsd:enumeration value="Zicht op de Kerk"/>
              <xsd:enumeration value="Zicht op de Kerk - Doop"/>
              <xsd:enumeration value="Zicht op de Kerk - Gespreksvoering"/>
              <xsd:enumeration value="Zicht op de Kerk - God ontmoeten"/>
              <xsd:enumeration value="Zicht op de Kerk - Vervolging"/>
              <xsd:enumeration value="Zijaanzicht"/>
              <xsd:enumeration value="ZOA"/>
              <xsd:enumeration value="Zoals voorgelegd aan GS"/>
              <xsd:enumeration value="zonder D.V"/>
              <xsd:enumeration value="Zonnepanelen"/>
              <xsd:enumeration value="ZOZ"/>
              <xsd:enumeration value="zoz 2012 december"/>
              <xsd:enumeration value="ZoZ december 2007"/>
              <xsd:enumeration value="ZOZ december 2008"/>
              <xsd:enumeration value="ZOZ december 2009"/>
              <xsd:enumeration value="ZOZ december 2010"/>
              <xsd:enumeration value="ZOZ december 2011"/>
              <xsd:enumeration value="zoz december 2013"/>
              <xsd:enumeration value="zoz december 2014"/>
              <xsd:enumeration value="ZoZ februari"/>
              <xsd:enumeration value="ZoZ maart 2008"/>
              <xsd:enumeration value="ZOZ maart 2009"/>
              <xsd:enumeration value="ZoZ maart 2010"/>
              <xsd:enumeration value="ZoZ maart 2011"/>
              <xsd:enumeration value="ZoZ maart 2012"/>
              <xsd:enumeration value="ZoZ mei"/>
              <xsd:enumeration value="ZOZ mei 2009"/>
              <xsd:enumeration value="ZoZ mei 2010"/>
              <xsd:enumeration value="ZoZ mei 2011"/>
              <xsd:enumeration value="ZoZ mei 2012"/>
              <xsd:enumeration value="ZOZ oktober 2008"/>
              <xsd:enumeration value="ZOZ oktober 2009"/>
              <xsd:enumeration value="ZOZ September"/>
              <xsd:enumeration value="zoz september 14"/>
              <xsd:enumeration value="ZoZ september 2007"/>
              <xsd:enumeration value="ZoZ september 2010"/>
              <xsd:enumeration value="zoz september 2011"/>
              <xsd:enumeration value="zoz september 2012"/>
              <xsd:enumeration value="zoz september 2013"/>
              <xsd:enumeration value="Catecheseboekjes Kesteren"/>
              <xsd:enumeration value="Voorbeeldmateriaal"/>
              <xsd:enumeration value="12-14 jaar"/>
              <xsd:enumeration value="15-17 jaar"/>
              <xsd:enumeration value="18 plus"/>
              <xsd:enumeration value="Deel 1A"/>
              <xsd:enumeration value="Deel 1B"/>
              <xsd:enumeration value="Deel 1C"/>
              <xsd:enumeration value="Deel 2A"/>
              <xsd:enumeration value="Deel 2B"/>
              <xsd:enumeration value="Deel 2C"/>
            </xsd:restriction>
          </xsd:simpleType>
        </xsd:union>
      </xsd:simpleType>
    </xsd:element>
    <xsd:element name="Jaar" ma:index="11" nillable="true" ma:displayName="Jaar" ma:format="Dropdown" ma:internalName="Jaar">
      <xsd:simpleType>
        <xsd:restriction base="dms:Choice">
          <xsd:enumeration value="2001"/>
          <xsd:enumeration value="2002"/>
          <xsd:enumeration value="2003"/>
          <xsd:enumeration value="2004"/>
          <xsd:enumeration value="2005"/>
          <xsd:enumeration value="2006"/>
          <xsd:enumeration value="2007"/>
          <xsd:enumeration value="2008"/>
          <xsd:enumeration value="2009"/>
          <xsd:enumeration value="2010"/>
          <xsd:enumeration value="2011"/>
          <xsd:enumeration value="2012"/>
          <xsd:enumeration value="2013"/>
          <xsd:enumeration value="2014"/>
          <xsd:enumeration value="2015"/>
          <xsd:enumeration value="2016"/>
          <xsd:enumeration value="2017"/>
          <xsd:enumeration value="2018"/>
          <xsd:enumeration value="2019"/>
          <xsd:enumeration value="2020"/>
          <xsd:enumeration value="2021"/>
          <xsd:enumeration value="2022"/>
          <xsd:enumeration value="2023"/>
          <xsd:enumeration value="2024"/>
          <xsd:enumeration value="2025"/>
          <xsd:enumeration value="2026"/>
          <xsd:enumeration value="2027"/>
          <xsd:enumeration value="2028"/>
          <xsd:enumeration value="2029"/>
          <xsd:enumeration value="2030"/>
        </xsd:restriction>
      </xsd:simpleType>
    </xsd:element>
    <xsd:element name="TaxCatchAll" ma:index="18" nillable="true" ma:displayName="Taxonomy Catch All Column" ma:hidden="true" ma:list="{f133fe6c-1d54-4545-8ddc-cd2a785ad1a5}" ma:internalName="TaxCatchAll" ma:showField="CatchAllData" ma:web="5e2d06a2-e894-4fc0-9219-8ef4d89372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c81f44-1ff2-41ca-b98b-4af42136b1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2e727da4-5433-4256-8f4f-d336b50a49d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091D14-C33D-49AA-AC32-D27B3C7304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3AA4BB-3FDD-463F-A81D-0425596B33EE}">
  <ds:schemaRefs>
    <ds:schemaRef ds:uri="5e2d06a2-e894-4fc0-9219-8ef4d89372f1"/>
    <ds:schemaRef ds:uri="http://schemas.microsoft.com/office/2006/documentManagement/types"/>
    <ds:schemaRef ds:uri="http://www.w3.org/XML/1998/namespace"/>
    <ds:schemaRef ds:uri="http://purl.org/dc/elements/1.1/"/>
    <ds:schemaRef ds:uri="dbc81f44-1ff2-41ca-b98b-4af42136b17c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DE157D9-E9AE-436F-9AE0-66487660E7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e2d06a2-e894-4fc0-9219-8ef4d89372f1"/>
    <ds:schemaRef ds:uri="dbc81f44-1ff2-41ca-b98b-4af42136b1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Basispresentatie catecheten Leer Mij</Template>
  <TotalTime>0</TotalTime>
  <Words>176</Words>
  <Application>Microsoft Office PowerPoint</Application>
  <PresentationFormat>Aangepast</PresentationFormat>
  <Paragraphs>85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Roboto Slab</vt:lpstr>
      <vt:lpstr>Calibri</vt:lpstr>
      <vt:lpstr>Advent Pro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Bijbelgesprek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Jacorien van de Zandschulp</dc:creator>
  <cp:lastModifiedBy>Jacorien van de Zandschulp</cp:lastModifiedBy>
  <cp:revision>1</cp:revision>
  <dcterms:created xsi:type="dcterms:W3CDTF">2026-09-14T12:28:02Z</dcterms:created>
  <dcterms:modified xsi:type="dcterms:W3CDTF">2026-09-14T12:31:02Z</dcterms:modified>
  <dc:identifier>DAHNd7aOYpI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0x010100B02C81CB67E2B0499C0E3DB3B3CE87F4</vt:lpwstr>
  </property>
  <property fmtid="{D5CDD505-2E9C-101B-9397-08002B2CF9AE}" pid="3" name="MediaServiceImageTags">
    <vt:lpwstr/>
  </property>
</Properties>
</file>