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9" r:id="rId3"/>
    <p:sldId id="258" r:id="rId4"/>
    <p:sldId id="260" r:id="rId5"/>
    <p:sldId id="257"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1" r:id="rId21"/>
    <p:sldId id="283"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46"/>
    <p:restoredTop sz="69645" autoAdjust="0"/>
  </p:normalViewPr>
  <p:slideViewPr>
    <p:cSldViewPr snapToObjects="1">
      <p:cViewPr varScale="1">
        <p:scale>
          <a:sx n="43" d="100"/>
          <a:sy n="43" d="100"/>
        </p:scale>
        <p:origin x="66"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15-1-2018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Psalm die genoteerd staat bij het zingen komt niet uit de methode, eventueel kan hier een andere Psalm worden gekozen.</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dirty="0"/>
          </a:p>
        </p:txBody>
      </p:sp>
    </p:spTree>
    <p:extLst>
      <p:ext uri="{BB962C8B-B14F-4D97-AF65-F5344CB8AC3E}">
        <p14:creationId xmlns:p14="http://schemas.microsoft.com/office/powerpoint/2010/main" val="322082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15</a:t>
            </a:fld>
            <a:endParaRPr lang="nl-NL"/>
          </a:p>
        </p:txBody>
      </p:sp>
    </p:spTree>
    <p:extLst>
      <p:ext uri="{BB962C8B-B14F-4D97-AF65-F5344CB8AC3E}">
        <p14:creationId xmlns:p14="http://schemas.microsoft.com/office/powerpoint/2010/main" val="1058672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17</a:t>
            </a:fld>
            <a:endParaRPr lang="nl-NL"/>
          </a:p>
        </p:txBody>
      </p:sp>
    </p:spTree>
    <p:extLst>
      <p:ext uri="{BB962C8B-B14F-4D97-AF65-F5344CB8AC3E}">
        <p14:creationId xmlns:p14="http://schemas.microsoft.com/office/powerpoint/2010/main" val="1002230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18</a:t>
            </a:fld>
            <a:endParaRPr lang="nl-NL"/>
          </a:p>
        </p:txBody>
      </p:sp>
    </p:spTree>
    <p:extLst>
      <p:ext uri="{BB962C8B-B14F-4D97-AF65-F5344CB8AC3E}">
        <p14:creationId xmlns:p14="http://schemas.microsoft.com/office/powerpoint/2010/main" val="2678492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Laat de tweetallen hun antwoord opschrijven op pagina 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Spottend liep een student langs de begraafplaats toen hij aan zijn docent vroeg: ‘geloven christenen dit nu echt? Wilt u mij vertellen dat degenen die hier begraven liggen weer op zullen staan? Ze zijn stof geworden, het is onmogelijk!’. Zijn docent, de bekende natuurkundige Isaac Newton, kwam er later op terug in de collegezaal. Hij had een grote bak zand vermengd met metaalkorrels neergezet. Zonder iets te zeggen hield hij een grote magneet boven de bak en alle metaalkorrels vlogen tegen de magneet aan. ‘Zo zal het zijn op de grote dag als Jezus Christus terugkomt, dan zullen alle lichamen weer opstaan’, zei Newton. </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19</a:t>
            </a:fld>
            <a:endParaRPr lang="nl-NL"/>
          </a:p>
        </p:txBody>
      </p:sp>
    </p:spTree>
    <p:extLst>
      <p:ext uri="{BB962C8B-B14F-4D97-AF65-F5344CB8AC3E}">
        <p14:creationId xmlns:p14="http://schemas.microsoft.com/office/powerpoint/2010/main" val="1857134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a:solidFill>
                  <a:schemeClr val="tx1"/>
                </a:solidFill>
                <a:effectLst/>
                <a:latin typeface="+mn-lt"/>
                <a:ea typeface="+mn-ea"/>
                <a:cs typeface="+mn-cs"/>
              </a:rPr>
              <a:t>Niet waar</a:t>
            </a:r>
          </a:p>
          <a:p>
            <a:pPr lvl="0"/>
            <a:r>
              <a:rPr lang="nl-NL" sz="1200" kern="1200" dirty="0">
                <a:solidFill>
                  <a:schemeClr val="tx1"/>
                </a:solidFill>
                <a:effectLst/>
                <a:latin typeface="+mn-lt"/>
                <a:ea typeface="+mn-ea"/>
                <a:cs typeface="+mn-cs"/>
              </a:rPr>
              <a:t>Die zullen in één moment een vernieuwd lichaam krijgen.</a:t>
            </a:r>
          </a:p>
          <a:p>
            <a:pPr lvl="0"/>
            <a:r>
              <a:rPr lang="nl-NL" sz="1200" kern="1200" dirty="0" err="1">
                <a:solidFill>
                  <a:schemeClr val="tx1"/>
                </a:solidFill>
                <a:effectLst/>
                <a:latin typeface="+mn-lt"/>
                <a:ea typeface="+mn-ea"/>
                <a:cs typeface="+mn-cs"/>
              </a:rPr>
              <a:t>Zieleslaap</a:t>
            </a:r>
            <a:r>
              <a:rPr lang="nl-NL" sz="1200" kern="1200" dirty="0">
                <a:solidFill>
                  <a:schemeClr val="tx1"/>
                </a:solidFill>
                <a:effectLst/>
                <a:latin typeface="+mn-lt"/>
                <a:ea typeface="+mn-ea"/>
                <a:cs typeface="+mn-cs"/>
              </a:rPr>
              <a:t>; Niet waar!</a:t>
            </a:r>
          </a:p>
          <a:p>
            <a:pPr lvl="0"/>
            <a:r>
              <a:rPr lang="nl-NL" sz="1200" kern="1200" dirty="0">
                <a:solidFill>
                  <a:schemeClr val="tx1"/>
                </a:solidFill>
                <a:effectLst/>
                <a:latin typeface="+mn-lt"/>
                <a:ea typeface="+mn-ea"/>
                <a:cs typeface="+mn-cs"/>
              </a:rPr>
              <a:t>Waar</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20</a:t>
            </a:fld>
            <a:endParaRPr lang="nl-NL"/>
          </a:p>
        </p:txBody>
      </p:sp>
    </p:spTree>
    <p:extLst>
      <p:ext uri="{BB962C8B-B14F-4D97-AF65-F5344CB8AC3E}">
        <p14:creationId xmlns:p14="http://schemas.microsoft.com/office/powerpoint/2010/main" val="2511762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Laat de jongeren in groepjes van 2 à 3 personen een Bijbeltekst opzoeken die gaat over de wederopstanding van het lichaam en laat ze dit in eigen woorden uitleggen aan de hand van de context van het Bijbelgedeelte.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21</a:t>
            </a:fld>
            <a:endParaRPr lang="nl-NL"/>
          </a:p>
        </p:txBody>
      </p:sp>
    </p:spTree>
    <p:extLst>
      <p:ext uri="{BB962C8B-B14F-4D97-AF65-F5344CB8AC3E}">
        <p14:creationId xmlns:p14="http://schemas.microsoft.com/office/powerpoint/2010/main" val="647091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een catechisant de binnenkomer van pagina 17 voorlezen. Spreek met elkaar door over de vraag: ‘Hoe zou jij hierop reageren’?</a:t>
            </a:r>
          </a:p>
          <a:p>
            <a:endParaRPr lang="nl-NL" dirty="0"/>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4</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ziel</a:t>
            </a:r>
          </a:p>
          <a:p>
            <a:r>
              <a:rPr lang="nl-NL" dirty="0"/>
              <a:t>Met ziel en lichaam</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6</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zult voor eeuwig zonder de Heere zijn, je gaat bij het sterven direct naar de hel. </a:t>
            </a:r>
          </a:p>
          <a:p>
            <a:r>
              <a:rPr lang="nl-NL" dirty="0"/>
              <a:t>Je zult voor eeuwig met de Heere zijn, je gaat bij het sterven direct naar de hemel. </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419679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Wij doen dat met het oog op de opstanding.</a:t>
            </a:r>
          </a:p>
          <a:p>
            <a:r>
              <a:rPr lang="nl-NL" dirty="0"/>
              <a:t>Het lichaam rust tot de dag van de opstanding. </a:t>
            </a:r>
          </a:p>
          <a:p>
            <a:endParaRPr lang="nl-NL" dirty="0"/>
          </a:p>
          <a:p>
            <a:r>
              <a:rPr lang="nl-NL" dirty="0"/>
              <a:t>Opmerking afbeelding: Het graf van James Fraser (zendeling in China).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422762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Paulus vergelijkt het begraven van het lichaam van een ware gelovige met het zaaien. Zoals een graankorrel sterft en daardoor vrucht draagt, zo moet ook de ware christen sterven en opstaan tot een nieuw leven. </a:t>
            </a:r>
          </a:p>
          <a:p>
            <a:r>
              <a:rPr lang="nl-NL" dirty="0"/>
              <a:t>Het lichaam is volmaakt.</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37231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Iedereen</a:t>
            </a:r>
          </a:p>
          <a:p>
            <a:r>
              <a:rPr lang="nl-NL" dirty="0"/>
              <a:t>Het oordeel vindt plaats, iedereen die met de Heere leefde mag naar de hemel. Iedereen die zonder de Heere leefde moet naar de hel.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dirty="0"/>
          </a:p>
        </p:txBody>
      </p:sp>
    </p:spTree>
    <p:extLst>
      <p:ext uri="{BB962C8B-B14F-4D97-AF65-F5344CB8AC3E}">
        <p14:creationId xmlns:p14="http://schemas.microsoft.com/office/powerpoint/2010/main" val="2557468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Geef voor deze opdracht 3 minuten de tijd.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14</a:t>
            </a:fld>
            <a:endParaRPr lang="nl-NL"/>
          </a:p>
        </p:txBody>
      </p:sp>
    </p:spTree>
    <p:extLst>
      <p:ext uri="{BB962C8B-B14F-4D97-AF65-F5344CB8AC3E}">
        <p14:creationId xmlns:p14="http://schemas.microsoft.com/office/powerpoint/2010/main" val="2991337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451650198"/>
      </p:ext>
    </p:extLst>
  </p:cSld>
  <p:clrMapOvr>
    <a:masterClrMapping/>
  </p:clrMapOvr>
  <p:extLst mod="1">
    <p:ext uri="{DCECCB84-F9BA-43D5-87BE-67443E8EF086}">
      <p15:sldGuideLst xmlns:p15="http://schemas.microsoft.com/office/powerpoint/2012/main">
        <p15:guide id="1" pos="27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oordwe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err="1"/>
              <a:t>Woordweb</a:t>
            </a:r>
            <a:r>
              <a:rPr lang="nl-NL" dirty="0"/>
              <a:t> Afbeelding</a:t>
            </a:r>
          </a:p>
        </p:txBody>
      </p:sp>
      <p:sp>
        <p:nvSpPr>
          <p:cNvPr id="6" name="Tekstvak 5">
            <a:extLst>
              <a:ext uri="{FF2B5EF4-FFF2-40B4-BE49-F238E27FC236}">
                <a16:creationId xmlns:a16="http://schemas.microsoft.com/office/drawing/2014/main" id="{DBC451DF-54BA-4CD2-A5CC-833BB4BD5AEC}"/>
              </a:ext>
            </a:extLst>
          </p:cNvPr>
          <p:cNvSpPr txBox="1"/>
          <p:nvPr userDrawn="1"/>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Tree>
    <p:extLst>
      <p:ext uri="{BB962C8B-B14F-4D97-AF65-F5344CB8AC3E}">
        <p14:creationId xmlns:p14="http://schemas.microsoft.com/office/powerpoint/2010/main" val="3016306668"/>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C6D58-E80D-4427-B67C-34B016BAB2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FAACCBE-55EE-42A8-9E19-B53BB24A25BC}"/>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0543321-8BD7-46AF-92A1-50DC010C7F2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DA8FE44-44A3-4BE1-9655-C69359552D0D}"/>
              </a:ext>
            </a:extLst>
          </p:cNvPr>
          <p:cNvSpPr>
            <a:spLocks noGrp="1"/>
          </p:cNvSpPr>
          <p:nvPr>
            <p:ph type="dt" sz="half" idx="10"/>
          </p:nvPr>
        </p:nvSpPr>
        <p:spPr/>
        <p:txBody>
          <a:bodyPr/>
          <a:lstStyle/>
          <a:p>
            <a:fld id="{256C78A9-A4EE-48A8-9F32-5D4D8BA1C962}" type="datetimeFigureOut">
              <a:rPr lang="nl-NL" smtClean="0"/>
              <a:t>15-1-2018</a:t>
            </a:fld>
            <a:endParaRPr lang="nl-NL"/>
          </a:p>
        </p:txBody>
      </p:sp>
      <p:sp>
        <p:nvSpPr>
          <p:cNvPr id="6" name="Tijdelijke aanduiding voor voettekst 5">
            <a:extLst>
              <a:ext uri="{FF2B5EF4-FFF2-40B4-BE49-F238E27FC236}">
                <a16:creationId xmlns:a16="http://schemas.microsoft.com/office/drawing/2014/main" id="{14D48E1F-99EB-4C2B-A7B5-D9F40054EAD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BD1261B-41F1-4EBC-A86F-CC6274AB1CE1}"/>
              </a:ext>
            </a:extLst>
          </p:cNvPr>
          <p:cNvSpPr>
            <a:spLocks noGrp="1"/>
          </p:cNvSpPr>
          <p:nvPr>
            <p:ph type="sldNum" sz="quarter" idx="12"/>
          </p:nvPr>
        </p:nvSpPr>
        <p:spPr/>
        <p:txBody>
          <a:bodyPr/>
          <a:lstStyle/>
          <a:p>
            <a:fld id="{D327BB7D-08C6-442E-B351-4DC6551825A9}" type="slidenum">
              <a:rPr lang="nl-NL" smtClean="0"/>
              <a:t>‹nr.›</a:t>
            </a:fld>
            <a:endParaRPr lang="nl-NL"/>
          </a:p>
        </p:txBody>
      </p:sp>
    </p:spTree>
    <p:extLst>
      <p:ext uri="{BB962C8B-B14F-4D97-AF65-F5344CB8AC3E}">
        <p14:creationId xmlns:p14="http://schemas.microsoft.com/office/powerpoint/2010/main" val="342984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1032963461"/>
      </p:ext>
    </p:extLst>
  </p:cSld>
  <p:clrMapOvr>
    <a:masterClrMapping/>
  </p:clrMapOvr>
  <p:extLst mod="1">
    <p:ext uri="{DCECCB84-F9BA-43D5-87BE-67443E8EF086}">
      <p15:sldGuideLst xmlns:p15="http://schemas.microsoft.com/office/powerpoint/2012/main">
        <p15:guide id="1" orient="horz" pos="42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190173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9" r:id="rId6"/>
    <p:sldLayoutId id="2147483660" r:id="rId7"/>
    <p:sldLayoutId id="2147483655" r:id="rId8"/>
    <p:sldLayoutId id="2147483654" r:id="rId9"/>
    <p:sldLayoutId id="2147483657" r:id="rId10"/>
    <p:sldLayoutId id="2147483658" r:id="rId11"/>
    <p:sldLayoutId id="2147483661" r:id="rId12"/>
    <p:sldLayoutId id="2147483662" r:id="rId13"/>
    <p:sldLayoutId id="2147483656"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708" userDrawn="1">
          <p15:clr>
            <a:srgbClr val="F26B43"/>
          </p15:clr>
        </p15:guide>
        <p15:guide id="4"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24687A-4064-401A-B563-112DE177B4D8}"/>
              </a:ext>
            </a:extLst>
          </p:cNvPr>
          <p:cNvSpPr>
            <a:spLocks noGrp="1"/>
          </p:cNvSpPr>
          <p:nvPr>
            <p:ph type="body" sz="quarter" idx="10"/>
          </p:nvPr>
        </p:nvSpPr>
        <p:spPr/>
        <p:txBody>
          <a:bodyPr/>
          <a:lstStyle/>
          <a:p>
            <a:r>
              <a:rPr lang="nl-NL" dirty="0"/>
              <a:t>Na dit leven</a:t>
            </a:r>
          </a:p>
        </p:txBody>
      </p:sp>
      <p:sp>
        <p:nvSpPr>
          <p:cNvPr id="3" name="Titel 2">
            <a:extLst>
              <a:ext uri="{FF2B5EF4-FFF2-40B4-BE49-F238E27FC236}">
                <a16:creationId xmlns:a16="http://schemas.microsoft.com/office/drawing/2014/main" id="{185E0BF8-1F79-45E0-8133-A9357D0CDAAE}"/>
              </a:ext>
            </a:extLst>
          </p:cNvPr>
          <p:cNvSpPr>
            <a:spLocks noGrp="1"/>
          </p:cNvSpPr>
          <p:nvPr>
            <p:ph type="title"/>
          </p:nvPr>
        </p:nvSpPr>
        <p:spPr/>
        <p:txBody>
          <a:bodyPr>
            <a:normAutofit fontScale="90000"/>
          </a:bodyPr>
          <a:lstStyle/>
          <a:p>
            <a:r>
              <a:rPr lang="nl-NL" dirty="0"/>
              <a:t>Wederopstanding van het lichaam</a:t>
            </a:r>
          </a:p>
        </p:txBody>
      </p:sp>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049B33-1509-49B0-9A88-BA5265DA1389}"/>
              </a:ext>
            </a:extLst>
          </p:cNvPr>
          <p:cNvSpPr>
            <a:spLocks noGrp="1"/>
          </p:cNvSpPr>
          <p:nvPr>
            <p:ph type="title"/>
          </p:nvPr>
        </p:nvSpPr>
        <p:spPr/>
        <p:txBody>
          <a:bodyPr>
            <a:normAutofit fontScale="90000"/>
          </a:bodyPr>
          <a:lstStyle/>
          <a:p>
            <a:r>
              <a:rPr lang="nl-NL" dirty="0"/>
              <a:t>Begrip: Wederopstanding</a:t>
            </a:r>
          </a:p>
        </p:txBody>
      </p:sp>
      <p:sp>
        <p:nvSpPr>
          <p:cNvPr id="3" name="Tijdelijke aanduiding voor tekst 2">
            <a:extLst>
              <a:ext uri="{FF2B5EF4-FFF2-40B4-BE49-F238E27FC236}">
                <a16:creationId xmlns:a16="http://schemas.microsoft.com/office/drawing/2014/main" id="{1C978B09-935B-4161-9A3C-6CD2CDC86ADA}"/>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Wie zal er allemaal opstaan uit de dood?</a:t>
            </a:r>
          </a:p>
          <a:p>
            <a:pPr marL="285750" indent="-285750">
              <a:buFont typeface="Arial" panose="020B0604020202020204" pitchFamily="34" charset="0"/>
              <a:buChar char="•"/>
            </a:pPr>
            <a:r>
              <a:rPr lang="nl-NL" dirty="0"/>
              <a:t>Wat gebeurt er daarna?</a:t>
            </a:r>
          </a:p>
        </p:txBody>
      </p:sp>
      <p:sp>
        <p:nvSpPr>
          <p:cNvPr id="4" name="Tijdelijke aanduiding voor verticale tekst 3">
            <a:extLst>
              <a:ext uri="{FF2B5EF4-FFF2-40B4-BE49-F238E27FC236}">
                <a16:creationId xmlns:a16="http://schemas.microsoft.com/office/drawing/2014/main" id="{BBC461D0-6CF9-48A9-85B5-67791F8AE46A}"/>
              </a:ext>
            </a:extLst>
          </p:cNvPr>
          <p:cNvSpPr>
            <a:spLocks noGrp="1"/>
          </p:cNvSpPr>
          <p:nvPr>
            <p:ph type="body" orient="vert" sz="quarter" idx="10"/>
          </p:nvPr>
        </p:nvSpPr>
        <p:spPr/>
        <p:txBody>
          <a:bodyPr/>
          <a:lstStyle/>
          <a:p>
            <a:r>
              <a:rPr lang="nl-NL" dirty="0"/>
              <a:t>Begrip: Wederopstanding</a:t>
            </a:r>
          </a:p>
        </p:txBody>
      </p:sp>
      <p:pic>
        <p:nvPicPr>
          <p:cNvPr id="9" name="Tijdelijke aanduiding voor inhoud 5" descr="Afbeelding met rots, grond, buiten, boom&#10;&#10;Beschrijving is gegenereerd met zeer hoge betrouwbaarheid">
            <a:extLst>
              <a:ext uri="{FF2B5EF4-FFF2-40B4-BE49-F238E27FC236}">
                <a16:creationId xmlns:a16="http://schemas.microsoft.com/office/drawing/2014/main" id="{C02E7651-456B-47B6-BCA6-996CA561CA9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6885" t="-29" r="41731" b="29"/>
          <a:stretch/>
        </p:blipFill>
        <p:spPr>
          <a:xfrm>
            <a:off x="6984000" y="190800"/>
            <a:ext cx="5014800" cy="6476400"/>
          </a:xfrm>
          <a:prstGeom prst="rect">
            <a:avLst/>
          </a:prstGeom>
          <a:effectLst/>
        </p:spPr>
      </p:pic>
    </p:spTree>
    <p:extLst>
      <p:ext uri="{BB962C8B-B14F-4D97-AF65-F5344CB8AC3E}">
        <p14:creationId xmlns:p14="http://schemas.microsoft.com/office/powerpoint/2010/main" val="1907509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094E7C7-48FF-4CC5-A354-12CB85FFCEBC}"/>
              </a:ext>
            </a:extLst>
          </p:cNvPr>
          <p:cNvSpPr>
            <a:spLocks noGrp="1"/>
          </p:cNvSpPr>
          <p:nvPr>
            <p:ph type="title"/>
          </p:nvPr>
        </p:nvSpPr>
        <p:spPr/>
        <p:txBody>
          <a:bodyPr/>
          <a:lstStyle/>
          <a:p>
            <a:r>
              <a:rPr lang="nl-NL" dirty="0"/>
              <a:t>Verwerkingsvragen</a:t>
            </a:r>
          </a:p>
        </p:txBody>
      </p:sp>
      <p:sp>
        <p:nvSpPr>
          <p:cNvPr id="7" name="Tijdelijke aanduiding voor tekst 6">
            <a:extLst>
              <a:ext uri="{FF2B5EF4-FFF2-40B4-BE49-F238E27FC236}">
                <a16:creationId xmlns:a16="http://schemas.microsoft.com/office/drawing/2014/main" id="{88A062EF-5B51-4814-A235-CFF12E2B23EF}"/>
              </a:ext>
            </a:extLst>
          </p:cNvPr>
          <p:cNvSpPr>
            <a:spLocks noGrp="1"/>
          </p:cNvSpPr>
          <p:nvPr>
            <p:ph type="body" sz="quarter" idx="11"/>
          </p:nvPr>
        </p:nvSpPr>
        <p:spPr/>
        <p:txBody>
          <a:bodyPr/>
          <a:lstStyle/>
          <a:p>
            <a:r>
              <a:rPr lang="nl-NL" dirty="0"/>
              <a:t>Maak de verwerkingsvragen op bladzijde 20,</a:t>
            </a:r>
          </a:p>
        </p:txBody>
      </p:sp>
    </p:spTree>
    <p:extLst>
      <p:ext uri="{BB962C8B-B14F-4D97-AF65-F5344CB8AC3E}">
        <p14:creationId xmlns:p14="http://schemas.microsoft.com/office/powerpoint/2010/main" val="168606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id="{CE9817F8-4D3D-4337-BF1D-B6C817882EB7}"/>
              </a:ext>
            </a:extLst>
          </p:cNvPr>
          <p:cNvSpPr>
            <a:spLocks noGrp="1"/>
          </p:cNvSpPr>
          <p:nvPr>
            <p:ph type="body" sz="quarter" idx="11"/>
          </p:nvPr>
        </p:nvSpPr>
        <p:spPr/>
        <p:txBody>
          <a:bodyPr/>
          <a:lstStyle/>
          <a:p>
            <a:pPr marL="0"/>
            <a:r>
              <a:rPr lang="nl-NL" dirty="0"/>
              <a:t>Als je sterft gaat je ziel direct naar de hemel of de hel. </a:t>
            </a:r>
          </a:p>
          <a:p>
            <a:pPr marL="0"/>
            <a:r>
              <a:rPr lang="nl-NL" dirty="0"/>
              <a:t>Iedereen zal opstaan uit de doden.</a:t>
            </a:r>
          </a:p>
          <a:p>
            <a:pPr marL="0"/>
            <a:r>
              <a:rPr lang="nl-NL" dirty="0"/>
              <a:t>We brengen de eeuwigheid door met ziel en lichaam. </a:t>
            </a:r>
          </a:p>
        </p:txBody>
      </p:sp>
    </p:spTree>
    <p:extLst>
      <p:ext uri="{BB962C8B-B14F-4D97-AF65-F5344CB8AC3E}">
        <p14:creationId xmlns:p14="http://schemas.microsoft.com/office/powerpoint/2010/main" val="67527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id="{0D828282-5F35-4134-B3C6-B81078C4D917}"/>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Verwerkingsopdracht</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a:lstStyle/>
          <a:p>
            <a:pPr marL="0" indent="0">
              <a:buNone/>
            </a:pPr>
            <a:r>
              <a:rPr lang="nl-NL" b="1" dirty="0"/>
              <a:t>Waarom zijn wij als christenen tegen cremeren?</a:t>
            </a:r>
          </a:p>
          <a:p>
            <a:r>
              <a:rPr lang="nl-NL" dirty="0"/>
              <a:t>Praat er over in tweetallen en schrijf je antwoord op bij de aantekeningen op pagina 22.</a:t>
            </a:r>
          </a:p>
          <a:p>
            <a:r>
              <a:rPr lang="nl-NL" dirty="0"/>
              <a:t>Deel het met de grote groep. </a:t>
            </a:r>
          </a:p>
          <a:p>
            <a:endParaRPr lang="nl-NL" dirty="0"/>
          </a:p>
        </p:txBody>
      </p:sp>
    </p:spTree>
    <p:extLst>
      <p:ext uri="{BB962C8B-B14F-4D97-AF65-F5344CB8AC3E}">
        <p14:creationId xmlns:p14="http://schemas.microsoft.com/office/powerpoint/2010/main" val="505650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86052C8-8873-4ED4-BB6D-8C5D0770C29F}"/>
              </a:ext>
            </a:extLst>
          </p:cNvPr>
          <p:cNvSpPr>
            <a:spLocks noGrp="1"/>
          </p:cNvSpPr>
          <p:nvPr>
            <p:ph type="title"/>
          </p:nvPr>
        </p:nvSpPr>
        <p:spPr/>
        <p:txBody>
          <a:bodyPr/>
          <a:lstStyle/>
          <a:p>
            <a:r>
              <a:rPr lang="nl-NL" dirty="0"/>
              <a:t>Stelling</a:t>
            </a:r>
          </a:p>
        </p:txBody>
      </p:sp>
      <p:sp>
        <p:nvSpPr>
          <p:cNvPr id="6" name="Tijdelijke aanduiding voor tekst 5">
            <a:extLst>
              <a:ext uri="{FF2B5EF4-FFF2-40B4-BE49-F238E27FC236}">
                <a16:creationId xmlns:a16="http://schemas.microsoft.com/office/drawing/2014/main" id="{14852298-6DF4-4A12-B366-F0CACE71CEBA}"/>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Als Christen mag je niet bij een crematie zijn!</a:t>
            </a:r>
          </a:p>
          <a:p>
            <a:pPr marL="285750" indent="-285750">
              <a:buFont typeface="Arial" panose="020B0604020202020204" pitchFamily="34" charset="0"/>
              <a:buChar char="•"/>
            </a:pPr>
            <a:r>
              <a:rPr lang="nl-NL" dirty="0"/>
              <a:t>Nadenken over de vernieuwing van het lichaam is niet nodig want dat gebeurt toch pas als je sterft!</a:t>
            </a:r>
          </a:p>
        </p:txBody>
      </p:sp>
      <p:sp>
        <p:nvSpPr>
          <p:cNvPr id="5" name="Tijdelijke aanduiding voor verticale tekst 4">
            <a:extLst>
              <a:ext uri="{FF2B5EF4-FFF2-40B4-BE49-F238E27FC236}">
                <a16:creationId xmlns:a16="http://schemas.microsoft.com/office/drawing/2014/main" id="{42664282-69E1-49E0-A98E-FC1868D2F338}"/>
              </a:ext>
            </a:extLst>
          </p:cNvPr>
          <p:cNvSpPr>
            <a:spLocks noGrp="1"/>
          </p:cNvSpPr>
          <p:nvPr>
            <p:ph type="body" orient="vert" sz="quarter" idx="10"/>
          </p:nvPr>
        </p:nvSpPr>
        <p:spPr/>
        <p:txBody>
          <a:bodyPr/>
          <a:lstStyle/>
          <a:p>
            <a:r>
              <a:rPr lang="nl-NL" dirty="0"/>
              <a:t>Stelling</a:t>
            </a:r>
          </a:p>
        </p:txBody>
      </p:sp>
      <p:pic>
        <p:nvPicPr>
          <p:cNvPr id="7" name="Tijdelijke aanduiding voor afbeelding 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47" r="47"/>
          <a:stretch>
            <a:fillRect/>
          </a:stretch>
        </p:blipFill>
        <p:spPr/>
      </p:pic>
    </p:spTree>
    <p:extLst>
      <p:ext uri="{BB962C8B-B14F-4D97-AF65-F5344CB8AC3E}">
        <p14:creationId xmlns:p14="http://schemas.microsoft.com/office/powerpoint/2010/main" val="2022270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D0D75A-79E5-44CC-95B3-D4BFF260B823}"/>
              </a:ext>
            </a:extLst>
          </p:cNvPr>
          <p:cNvSpPr>
            <a:spLocks noGrp="1"/>
          </p:cNvSpPr>
          <p:nvPr>
            <p:ph type="title"/>
          </p:nvPr>
        </p:nvSpPr>
        <p:spPr/>
        <p:txBody>
          <a:bodyPr/>
          <a:lstStyle/>
          <a:p>
            <a:r>
              <a:rPr lang="nl-NL" dirty="0"/>
              <a:t>Bespreekopdracht</a:t>
            </a:r>
          </a:p>
        </p:txBody>
      </p:sp>
      <p:sp>
        <p:nvSpPr>
          <p:cNvPr id="3" name="Tijdelijke aanduiding voor tekst 2">
            <a:extLst>
              <a:ext uri="{FF2B5EF4-FFF2-40B4-BE49-F238E27FC236}">
                <a16:creationId xmlns:a16="http://schemas.microsoft.com/office/drawing/2014/main" id="{B899E1A2-2DB9-4A5E-807D-37FB66B5F013}"/>
              </a:ext>
            </a:extLst>
          </p:cNvPr>
          <p:cNvSpPr>
            <a:spLocks noGrp="1"/>
          </p:cNvSpPr>
          <p:nvPr>
            <p:ph type="body" sz="quarter" idx="11"/>
          </p:nvPr>
        </p:nvSpPr>
        <p:spPr/>
        <p:txBody>
          <a:bodyPr/>
          <a:lstStyle/>
          <a:p>
            <a:r>
              <a:rPr lang="nl-NL" b="1" dirty="0"/>
              <a:t>Bespreek in groepjes van vier wat volgens jou de reden is waarom vervolgde christenen uitkijken naar hun sterven.</a:t>
            </a:r>
          </a:p>
          <a:p>
            <a:pPr marL="285750" indent="-285750">
              <a:buFont typeface="Arial" panose="020B0604020202020204" pitchFamily="34" charset="0"/>
              <a:buChar char="•"/>
            </a:pPr>
            <a:r>
              <a:rPr lang="nl-NL" dirty="0"/>
              <a:t>Schrijf het op pagina 22.</a:t>
            </a:r>
          </a:p>
        </p:txBody>
      </p:sp>
      <p:sp>
        <p:nvSpPr>
          <p:cNvPr id="4" name="Tijdelijke aanduiding voor verticale tekst 3">
            <a:extLst>
              <a:ext uri="{FF2B5EF4-FFF2-40B4-BE49-F238E27FC236}">
                <a16:creationId xmlns:a16="http://schemas.microsoft.com/office/drawing/2014/main" id="{48AFA49D-B6E3-4E18-AFC8-68B01B4F891D}"/>
              </a:ext>
            </a:extLst>
          </p:cNvPr>
          <p:cNvSpPr>
            <a:spLocks noGrp="1"/>
          </p:cNvSpPr>
          <p:nvPr>
            <p:ph type="body" orient="vert" sz="quarter" idx="10"/>
          </p:nvPr>
        </p:nvSpPr>
        <p:spPr/>
        <p:txBody>
          <a:bodyPr/>
          <a:lstStyle/>
          <a:p>
            <a:r>
              <a:rPr lang="nl-NL" dirty="0"/>
              <a:t>Bespreekopdracht</a:t>
            </a:r>
          </a:p>
        </p:txBody>
      </p:sp>
      <p:pic>
        <p:nvPicPr>
          <p:cNvPr id="6" name="Tijdelijke aanduiding voor inhoud 6" descr="Afbeelding met tekst, schoolbord&#10;&#10;Beschrijving is gegenereerd met hoge betrouwbaarheid">
            <a:extLst>
              <a:ext uri="{FF2B5EF4-FFF2-40B4-BE49-F238E27FC236}">
                <a16:creationId xmlns:a16="http://schemas.microsoft.com/office/drawing/2014/main" id="{610D8C81-CE39-4AD3-93FF-19DD236A0B1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5870" t="33" r="12046" b="2"/>
          <a:stretch/>
        </p:blipFill>
        <p:spPr>
          <a:prstGeom prst="rect">
            <a:avLst/>
          </a:prstGeom>
          <a:effectLst/>
        </p:spPr>
      </p:pic>
    </p:spTree>
    <p:extLst>
      <p:ext uri="{BB962C8B-B14F-4D97-AF65-F5344CB8AC3E}">
        <p14:creationId xmlns:p14="http://schemas.microsoft.com/office/powerpoint/2010/main" val="678017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2E318DE-9CF2-4734-BD2D-DC90BF3FEF4A}"/>
              </a:ext>
            </a:extLst>
          </p:cNvPr>
          <p:cNvSpPr>
            <a:spLocks noGrp="1"/>
          </p:cNvSpPr>
          <p:nvPr>
            <p:ph type="title"/>
          </p:nvPr>
        </p:nvSpPr>
        <p:spPr/>
        <p:txBody>
          <a:bodyPr>
            <a:normAutofit fontScale="90000"/>
          </a:bodyPr>
          <a:lstStyle/>
          <a:p>
            <a:r>
              <a:rPr lang="nl-NL" dirty="0" err="1"/>
              <a:t>Woordweb</a:t>
            </a:r>
            <a:endParaRPr lang="nl-NL" dirty="0"/>
          </a:p>
        </p:txBody>
      </p:sp>
      <p:sp>
        <p:nvSpPr>
          <p:cNvPr id="7" name="Tijdelijke aanduiding voor tekst 6">
            <a:extLst>
              <a:ext uri="{FF2B5EF4-FFF2-40B4-BE49-F238E27FC236}">
                <a16:creationId xmlns:a16="http://schemas.microsoft.com/office/drawing/2014/main" id="{4FD74A3A-9ED0-4EF6-820E-82D217EE73CA}"/>
              </a:ext>
            </a:extLst>
          </p:cNvPr>
          <p:cNvSpPr>
            <a:spLocks noGrp="1"/>
          </p:cNvSpPr>
          <p:nvPr>
            <p:ph type="body" sz="quarter" idx="11"/>
          </p:nvPr>
        </p:nvSpPr>
        <p:spPr/>
        <p:txBody>
          <a:bodyPr>
            <a:normAutofit fontScale="92500" lnSpcReduction="10000"/>
          </a:bodyPr>
          <a:lstStyle/>
          <a:p>
            <a:endParaRPr lang="nl-NL" dirty="0"/>
          </a:p>
        </p:txBody>
      </p:sp>
      <p:sp>
        <p:nvSpPr>
          <p:cNvPr id="8" name="Tijdelijke aanduiding voor afbeelding 7">
            <a:extLst>
              <a:ext uri="{FF2B5EF4-FFF2-40B4-BE49-F238E27FC236}">
                <a16:creationId xmlns:a16="http://schemas.microsoft.com/office/drawing/2014/main" id="{EFE350B8-4A80-4D18-B9D2-581343D32224}"/>
              </a:ext>
            </a:extLst>
          </p:cNvPr>
          <p:cNvSpPr>
            <a:spLocks noGrp="1"/>
          </p:cNvSpPr>
          <p:nvPr>
            <p:ph type="pic" sz="quarter" idx="12"/>
          </p:nvPr>
        </p:nvSpPr>
        <p:spPr/>
      </p:sp>
    </p:spTree>
    <p:extLst>
      <p:ext uri="{BB962C8B-B14F-4D97-AF65-F5344CB8AC3E}">
        <p14:creationId xmlns:p14="http://schemas.microsoft.com/office/powerpoint/2010/main" val="102317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82CC7C1-7389-4A57-8664-831B2741DE06}"/>
              </a:ext>
            </a:extLst>
          </p:cNvPr>
          <p:cNvSpPr>
            <a:spLocks noGrp="1"/>
          </p:cNvSpPr>
          <p:nvPr>
            <p:ph type="title"/>
          </p:nvPr>
        </p:nvSpPr>
        <p:spPr/>
        <p:txBody>
          <a:bodyPr>
            <a:normAutofit fontScale="90000"/>
          </a:bodyPr>
          <a:lstStyle/>
          <a:p>
            <a:r>
              <a:rPr lang="nl-NL" dirty="0"/>
              <a:t>Verhaal</a:t>
            </a:r>
          </a:p>
        </p:txBody>
      </p:sp>
      <p:sp>
        <p:nvSpPr>
          <p:cNvPr id="2" name="Tijdelijke aanduiding voor afbeelding 1"/>
          <p:cNvSpPr>
            <a:spLocks noGrp="1"/>
          </p:cNvSpPr>
          <p:nvPr>
            <p:ph type="pic" sz="quarter" idx="12"/>
          </p:nvPr>
        </p:nvSpPr>
        <p:spPr/>
      </p:sp>
    </p:spTree>
    <p:extLst>
      <p:ext uri="{BB962C8B-B14F-4D97-AF65-F5344CB8AC3E}">
        <p14:creationId xmlns:p14="http://schemas.microsoft.com/office/powerpoint/2010/main" val="3870965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E4D8943-36A6-4EA0-97D5-EB9213578CA2}"/>
              </a:ext>
            </a:extLst>
          </p:cNvPr>
          <p:cNvSpPr>
            <a:spLocks noGrp="1"/>
          </p:cNvSpPr>
          <p:nvPr>
            <p:ph type="title"/>
          </p:nvPr>
        </p:nvSpPr>
        <p:spPr/>
        <p:txBody>
          <a:bodyPr>
            <a:normAutofit fontScale="90000"/>
          </a:bodyPr>
          <a:lstStyle/>
          <a:p>
            <a:r>
              <a:rPr lang="nl-NL" dirty="0"/>
              <a:t>Alternatieve binnenkomer (1)</a:t>
            </a:r>
          </a:p>
        </p:txBody>
      </p:sp>
      <p:sp>
        <p:nvSpPr>
          <p:cNvPr id="7" name="Tijdelijke aanduiding voor tekst 6">
            <a:extLst>
              <a:ext uri="{FF2B5EF4-FFF2-40B4-BE49-F238E27FC236}">
                <a16:creationId xmlns:a16="http://schemas.microsoft.com/office/drawing/2014/main" id="{985DF660-728C-451C-9455-0A4329C460B3}"/>
              </a:ext>
            </a:extLst>
          </p:cNvPr>
          <p:cNvSpPr>
            <a:spLocks noGrp="1"/>
          </p:cNvSpPr>
          <p:nvPr>
            <p:ph type="body" sz="quarter" idx="11"/>
          </p:nvPr>
        </p:nvSpPr>
        <p:spPr/>
        <p:txBody>
          <a:bodyPr/>
          <a:lstStyle/>
          <a:p>
            <a:pPr marL="285750" lvl="0" indent="-285750">
              <a:buFont typeface="Arial" panose="020B0604020202020204" pitchFamily="34" charset="0"/>
              <a:buChar char="•"/>
            </a:pPr>
            <a:r>
              <a:rPr lang="nl-NL" dirty="0"/>
              <a:t>In tweetallen: Wat zou jij antwoorden op de vraag van de klasgenoot?</a:t>
            </a:r>
          </a:p>
          <a:p>
            <a:pPr marL="285750" lvl="0" indent="-285750">
              <a:buFont typeface="Arial" panose="020B0604020202020204" pitchFamily="34" charset="0"/>
              <a:buChar char="•"/>
            </a:pPr>
            <a:r>
              <a:rPr lang="nl-NL" dirty="0"/>
              <a:t>Isaac Newton en de opstanding van het lichaam</a:t>
            </a:r>
          </a:p>
          <a:p>
            <a:pPr marL="285750" lvl="0" indent="-285750">
              <a:buFont typeface="Arial" panose="020B0604020202020204" pitchFamily="34" charset="0"/>
              <a:buChar char="•"/>
            </a:pPr>
            <a:r>
              <a:rPr lang="nl-NL" dirty="0"/>
              <a:t>Hoe ziet de wederkomst er volgens jou uit?</a:t>
            </a:r>
          </a:p>
        </p:txBody>
      </p:sp>
      <p:pic>
        <p:nvPicPr>
          <p:cNvPr id="9" name="Tijdelijke aanduiding voor inhoud 5">
            <a:extLst>
              <a:ext uri="{FF2B5EF4-FFF2-40B4-BE49-F238E27FC236}">
                <a16:creationId xmlns:a16="http://schemas.microsoft.com/office/drawing/2014/main" id="{93DF1A7F-FAFF-4174-9772-35DAECC14C59}"/>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3100" b="3100"/>
          <a:stretch/>
        </p:blipFill>
        <p:spPr>
          <a:prstGeom prst="rect">
            <a:avLst/>
          </a:prstGeom>
          <a:effectLst/>
        </p:spPr>
      </p:pic>
    </p:spTree>
    <p:extLst>
      <p:ext uri="{BB962C8B-B14F-4D97-AF65-F5344CB8AC3E}">
        <p14:creationId xmlns:p14="http://schemas.microsoft.com/office/powerpoint/2010/main" val="2221180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005BF336-9D3E-4D5B-85E2-D2617318206D}"/>
              </a:ext>
            </a:extLst>
          </p:cNvPr>
          <p:cNvSpPr>
            <a:spLocks noGrp="1"/>
          </p:cNvSpPr>
          <p:nvPr>
            <p:ph type="body" sz="quarter" idx="11"/>
          </p:nvPr>
        </p:nvSpPr>
        <p:spPr/>
        <p:txBody>
          <a:bodyPr/>
          <a:lstStyle/>
          <a:p>
            <a:r>
              <a:rPr lang="nl-NL" dirty="0"/>
              <a:t>Zingen</a:t>
            </a:r>
          </a:p>
        </p:txBody>
      </p:sp>
      <p:sp>
        <p:nvSpPr>
          <p:cNvPr id="5" name="Tijdelijke aanduiding voor tekst 4">
            <a:extLst>
              <a:ext uri="{FF2B5EF4-FFF2-40B4-BE49-F238E27FC236}">
                <a16:creationId xmlns:a16="http://schemas.microsoft.com/office/drawing/2014/main" id="{DA963E0E-98EB-40AF-AF28-4179317589CB}"/>
              </a:ext>
            </a:extLst>
          </p:cNvPr>
          <p:cNvSpPr>
            <a:spLocks noGrp="1"/>
          </p:cNvSpPr>
          <p:nvPr>
            <p:ph type="body" sz="quarter" idx="13"/>
          </p:nvPr>
        </p:nvSpPr>
        <p:spPr/>
        <p:txBody>
          <a:bodyPr/>
          <a:lstStyle/>
          <a:p>
            <a:r>
              <a:rPr lang="nl-NL" dirty="0"/>
              <a:t>Psalm 96:9</a:t>
            </a:r>
          </a:p>
        </p:txBody>
      </p:sp>
      <p:sp>
        <p:nvSpPr>
          <p:cNvPr id="6" name="Tijdelijke aanduiding voor tekst 5">
            <a:extLst>
              <a:ext uri="{FF2B5EF4-FFF2-40B4-BE49-F238E27FC236}">
                <a16:creationId xmlns:a16="http://schemas.microsoft.com/office/drawing/2014/main"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2107A419-FF58-42D9-8B04-B369ACFA708E}"/>
              </a:ext>
            </a:extLst>
          </p:cNvPr>
          <p:cNvSpPr>
            <a:spLocks noGrp="1"/>
          </p:cNvSpPr>
          <p:nvPr>
            <p:ph type="body" sz="quarter" idx="16"/>
          </p:nvPr>
        </p:nvSpPr>
        <p:spPr/>
        <p:txBody>
          <a:bodyPr/>
          <a:lstStyle/>
          <a:p>
            <a:r>
              <a:rPr lang="nl-NL" dirty="0"/>
              <a:t>1 Korinthe 15:50-58</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649707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E4D8943-36A6-4EA0-97D5-EB9213578CA2}"/>
              </a:ext>
            </a:extLst>
          </p:cNvPr>
          <p:cNvSpPr>
            <a:spLocks noGrp="1"/>
          </p:cNvSpPr>
          <p:nvPr>
            <p:ph type="title"/>
          </p:nvPr>
        </p:nvSpPr>
        <p:spPr/>
        <p:txBody>
          <a:bodyPr>
            <a:normAutofit fontScale="90000"/>
          </a:bodyPr>
          <a:lstStyle/>
          <a:p>
            <a:r>
              <a:rPr lang="nl-NL" dirty="0"/>
              <a:t>Alternatieve binnenkomer (2)</a:t>
            </a:r>
          </a:p>
        </p:txBody>
      </p:sp>
      <p:sp>
        <p:nvSpPr>
          <p:cNvPr id="7" name="Tijdelijke aanduiding voor tekst 6">
            <a:extLst>
              <a:ext uri="{FF2B5EF4-FFF2-40B4-BE49-F238E27FC236}">
                <a16:creationId xmlns:a16="http://schemas.microsoft.com/office/drawing/2014/main" id="{985DF660-728C-451C-9455-0A4329C460B3}"/>
              </a:ext>
            </a:extLst>
          </p:cNvPr>
          <p:cNvSpPr>
            <a:spLocks noGrp="1"/>
          </p:cNvSpPr>
          <p:nvPr>
            <p:ph type="body" sz="quarter" idx="11"/>
          </p:nvPr>
        </p:nvSpPr>
        <p:spPr/>
        <p:txBody>
          <a:bodyPr/>
          <a:lstStyle/>
          <a:p>
            <a:pPr lvl="0"/>
            <a:r>
              <a:rPr lang="nl-NL" dirty="0"/>
              <a:t>1. Kunnen alleen gelovigen een vernieuwd lichaam krijgen op de Oordeelsdag?</a:t>
            </a:r>
          </a:p>
          <a:p>
            <a:pPr lvl="0"/>
            <a:r>
              <a:rPr lang="nl-NL" dirty="0"/>
              <a:t>2. Wat zal er gebeuren met de mensen die nog aarde leven als Jezus terugkomt?</a:t>
            </a:r>
          </a:p>
          <a:p>
            <a:pPr lvl="0"/>
            <a:r>
              <a:rPr lang="nl-NL" dirty="0"/>
              <a:t>3. Als je nu sterft, slaapt je ziel dan tot Jezus terugkomt?</a:t>
            </a:r>
          </a:p>
          <a:p>
            <a:pPr lvl="0"/>
            <a:r>
              <a:rPr lang="nl-NL" dirty="0"/>
              <a:t>4. Zullen de gelovigen een lichaam krijgen dat aan Jezus gelijk is?</a:t>
            </a:r>
          </a:p>
          <a:p>
            <a:pPr lvl="0"/>
            <a:endParaRPr lang="nl-NL" dirty="0"/>
          </a:p>
        </p:txBody>
      </p:sp>
      <p:pic>
        <p:nvPicPr>
          <p:cNvPr id="8" name="Tijdelijke aanduiding voor inhoud 5" descr="Afbeelding met binnen&#10;&#10;Beschrijving is gegenereerd met hoge betrouwbaarheid">
            <a:extLst>
              <a:ext uri="{FF2B5EF4-FFF2-40B4-BE49-F238E27FC236}">
                <a16:creationId xmlns:a16="http://schemas.microsoft.com/office/drawing/2014/main" id="{9333B131-2C9A-48D3-B070-D5CCEE93439B}"/>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2976" t="-308" r="38310" b="308"/>
          <a:stretch/>
        </p:blipFill>
        <p:spPr>
          <a:xfrm>
            <a:off x="6984000" y="190800"/>
            <a:ext cx="5014800" cy="6476400"/>
          </a:xfrm>
          <a:prstGeom prst="rect">
            <a:avLst/>
          </a:prstGeom>
          <a:effectLst/>
        </p:spPr>
      </p:pic>
    </p:spTree>
    <p:extLst>
      <p:ext uri="{BB962C8B-B14F-4D97-AF65-F5344CB8AC3E}">
        <p14:creationId xmlns:p14="http://schemas.microsoft.com/office/powerpoint/2010/main" val="2405060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Alternatieve verwerkingsopdracht (1)</a:t>
            </a:r>
          </a:p>
        </p:txBody>
      </p:sp>
      <p:sp>
        <p:nvSpPr>
          <p:cNvPr id="3" name="Tijdelijke aanduiding voor tekst 2"/>
          <p:cNvSpPr>
            <a:spLocks noGrp="1"/>
          </p:cNvSpPr>
          <p:nvPr>
            <p:ph type="body" sz="quarter" idx="11"/>
          </p:nvPr>
        </p:nvSpPr>
        <p:spPr/>
        <p:txBody>
          <a:bodyPr/>
          <a:lstStyle/>
          <a:p>
            <a:pPr marL="285750" indent="-285750">
              <a:buFont typeface="Arial" panose="020B0604020202020204" pitchFamily="34" charset="0"/>
              <a:buChar char="•"/>
            </a:pPr>
            <a:r>
              <a:rPr lang="nl-NL" dirty="0"/>
              <a:t>Zoek in groepjes van twee of drie een Bijbeltekst op die gaat over de wederopstanding van het lichaam.</a:t>
            </a:r>
          </a:p>
          <a:p>
            <a:pPr marL="285750" indent="-285750">
              <a:buFont typeface="Arial" panose="020B0604020202020204" pitchFamily="34" charset="0"/>
              <a:buChar char="•"/>
            </a:pPr>
            <a:r>
              <a:rPr lang="nl-NL" dirty="0"/>
              <a:t>Leg deze tekst in eigen woorden uit.</a:t>
            </a:r>
          </a:p>
          <a:p>
            <a:pPr marL="285750" indent="-285750">
              <a:buFont typeface="Arial" panose="020B0604020202020204" pitchFamily="34" charset="0"/>
              <a:buChar char="•"/>
            </a:pPr>
            <a:r>
              <a:rPr lang="nl-NL" dirty="0"/>
              <a:t>Schrijf je antwoord op pagina 22. </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sp>
        <p:nvSpPr>
          <p:cNvPr id="4" name="Tijdelijke aanduiding voor verticale tekst 3"/>
          <p:cNvSpPr>
            <a:spLocks noGrp="1"/>
          </p:cNvSpPr>
          <p:nvPr>
            <p:ph type="body" orient="vert" sz="quarter" idx="10"/>
          </p:nvPr>
        </p:nvSpPr>
        <p:spPr/>
        <p:txBody>
          <a:bodyPr>
            <a:normAutofit fontScale="85000" lnSpcReduction="10000"/>
          </a:bodyPr>
          <a:lstStyle/>
          <a:p>
            <a:r>
              <a:rPr lang="nl-NL" dirty="0"/>
              <a:t>Alternatieve verwerkingsopdracht (1)</a:t>
            </a:r>
          </a:p>
        </p:txBody>
      </p:sp>
      <p:pic>
        <p:nvPicPr>
          <p:cNvPr id="8" name="Tijdelijke aanduiding voor inhoud 5" descr="Afbeelding met persoon, mobiele telefoon, telefoon, vasthouden&#10;&#10;Beschrijving is gegenereerd met zeer hoge betrouwbaarheid">
            <a:extLst>
              <a:ext uri="{FF2B5EF4-FFF2-40B4-BE49-F238E27FC236}">
                <a16:creationId xmlns:a16="http://schemas.microsoft.com/office/drawing/2014/main" id="{F86D2A1C-A6C3-4CA4-A057-9B46809189BD}"/>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2454119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a:lstStyle/>
          <a:p>
            <a:r>
              <a:rPr lang="nl-NL" dirty="0"/>
              <a:t>1. Paulus zegt dat niet alle mensen zullen sterven (vers 51). Wat bedoelt hij daarmee?</a:t>
            </a:r>
            <a:endParaRPr lang="nl-NL" i="1" dirty="0"/>
          </a:p>
          <a:p>
            <a:endParaRPr lang="nl-NL" dirty="0"/>
          </a:p>
          <a:p>
            <a:r>
              <a:rPr lang="nl-NL" dirty="0"/>
              <a:t>2. Wat wordt ermee bedoeld dat iedereen ‘onverderfelijk’ (vers 52) wordt opgewekt?</a:t>
            </a:r>
            <a:endParaRPr lang="nl-NL" i="1" dirty="0"/>
          </a:p>
          <a:p>
            <a:endParaRPr lang="nl-NL" i="1" dirty="0"/>
          </a:p>
          <a:p>
            <a:r>
              <a:rPr lang="nl-NL" dirty="0"/>
              <a:t>3. Vind je het een troost dat eens alle doden zullen opstaan om dan voor eeuwig te leven? Waarom wel/niet?</a:t>
            </a:r>
            <a:endParaRPr lang="nl-NL" i="1" dirty="0"/>
          </a:p>
          <a:p>
            <a:endParaRPr lang="nl-NL" dirty="0"/>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endParaRPr lang="nl-NL" dirty="0"/>
          </a:p>
        </p:txBody>
      </p:sp>
      <p:pic>
        <p:nvPicPr>
          <p:cNvPr id="9" name="Tijdelijke aanduiding voor inhoud 5">
            <a:extLst>
              <a:ext uri="{FF2B5EF4-FFF2-40B4-BE49-F238E27FC236}">
                <a16:creationId xmlns:a16="http://schemas.microsoft.com/office/drawing/2014/main" id="{23DAF54E-F2AF-425F-A3AA-0D7A5FAED792}"/>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0965" r="20965"/>
          <a:stretch/>
        </p:blipFill>
        <p:spPr>
          <a:prstGeom prst="rect">
            <a:avLst/>
          </a:prstGeom>
          <a:effectLst/>
        </p:spPr>
      </p:pic>
    </p:spTree>
    <p:extLst>
      <p:ext uri="{BB962C8B-B14F-4D97-AF65-F5344CB8AC3E}">
        <p14:creationId xmlns:p14="http://schemas.microsoft.com/office/powerpoint/2010/main" val="345183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id="{F446B18B-F132-423C-A461-6A572AD8E1E3}"/>
              </a:ext>
            </a:extLst>
          </p:cNvPr>
          <p:cNvSpPr>
            <a:spLocks noGrp="1"/>
          </p:cNvSpPr>
          <p:nvPr>
            <p:ph type="body" sz="quarter" idx="11"/>
          </p:nvPr>
        </p:nvSpPr>
        <p:spPr/>
        <p:txBody>
          <a:bodyPr/>
          <a:lstStyle/>
          <a:p>
            <a:r>
              <a:rPr lang="nl-NL" dirty="0"/>
              <a:t>Ik weet dat mijn lichaam en ziel weer samen één worden na de wederkomst.</a:t>
            </a:r>
          </a:p>
        </p:txBody>
      </p:sp>
      <p:sp>
        <p:nvSpPr>
          <p:cNvPr id="4" name="Tijdelijke aanduiding voor tekst 3">
            <a:extLst>
              <a:ext uri="{FF2B5EF4-FFF2-40B4-BE49-F238E27FC236}">
                <a16:creationId xmlns:a16="http://schemas.microsoft.com/office/drawing/2014/main" id="{BD47AB57-DEA3-4F1C-95EB-314E70933470}"/>
              </a:ext>
            </a:extLst>
          </p:cNvPr>
          <p:cNvSpPr>
            <a:spLocks noGrp="1"/>
          </p:cNvSpPr>
          <p:nvPr>
            <p:ph type="body" sz="quarter" idx="12"/>
          </p:nvPr>
        </p:nvSpPr>
        <p:spPr/>
        <p:txBody>
          <a:bodyPr/>
          <a:lstStyle/>
          <a:p>
            <a:r>
              <a:rPr lang="nl-NL" dirty="0"/>
              <a:t>Ik besef dat het lichaam bij de wederkomst weer opgewekt wordt.</a:t>
            </a:r>
          </a:p>
        </p:txBody>
      </p:sp>
      <p:sp>
        <p:nvSpPr>
          <p:cNvPr id="5" name="Tijdelijke aanduiding voor tekst 4">
            <a:extLst>
              <a:ext uri="{FF2B5EF4-FFF2-40B4-BE49-F238E27FC236}">
                <a16:creationId xmlns:a16="http://schemas.microsoft.com/office/drawing/2014/main" id="{2E00330B-D89F-4258-9D65-0470906CA6D4}"/>
              </a:ext>
            </a:extLst>
          </p:cNvPr>
          <p:cNvSpPr>
            <a:spLocks noGrp="1"/>
          </p:cNvSpPr>
          <p:nvPr>
            <p:ph type="body" sz="quarter" idx="13"/>
          </p:nvPr>
        </p:nvSpPr>
        <p:spPr/>
        <p:txBody>
          <a:bodyPr/>
          <a:lstStyle/>
          <a:p>
            <a:r>
              <a:rPr lang="nl-NL" dirty="0"/>
              <a:t>Ik kan uitleggen waarom niet alleen mijn ziel, maar ook mijn lichaam een eeuwige vernieuwing nodig heeft.</a:t>
            </a:r>
            <a:endParaRPr lang="en-US" dirty="0"/>
          </a:p>
          <a:p>
            <a:endParaRPr lang="nl-NL" dirty="0"/>
          </a:p>
        </p:txBody>
      </p:sp>
    </p:spTree>
    <p:extLst>
      <p:ext uri="{BB962C8B-B14F-4D97-AF65-F5344CB8AC3E}">
        <p14:creationId xmlns:p14="http://schemas.microsoft.com/office/powerpoint/2010/main" val="240727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fontScale="90000"/>
          </a:bodyPr>
          <a:lstStyle/>
          <a:p>
            <a:r>
              <a:rPr lang="nl-NL" dirty="0"/>
              <a:t>Begrip: Ziel en lichaam</a:t>
            </a:r>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Wie leeft er verder als je sterft?</a:t>
            </a:r>
          </a:p>
          <a:p>
            <a:pPr marL="285750" indent="-285750">
              <a:buFont typeface="Arial" panose="020B0604020202020204" pitchFamily="34" charset="0"/>
              <a:buChar char="•"/>
            </a:pPr>
            <a:r>
              <a:rPr lang="nl-NL" dirty="0"/>
              <a:t>Hoe zal je de eeuwigheid doorbrengen?</a:t>
            </a: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r>
              <a:rPr lang="nl-NL" dirty="0"/>
              <a:t>Begrip: Ziel en lichaam</a:t>
            </a:r>
          </a:p>
        </p:txBody>
      </p:sp>
      <p:pic>
        <p:nvPicPr>
          <p:cNvPr id="10" name="Tijdelijke aanduiding voor inhoud 5">
            <a:extLst>
              <a:ext uri="{FF2B5EF4-FFF2-40B4-BE49-F238E27FC236}">
                <a16:creationId xmlns:a16="http://schemas.microsoft.com/office/drawing/2014/main" id="{02254027-F33E-4F02-AFDE-5FDA24BEADE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9588" r="46860"/>
          <a:stretch/>
        </p:blipFill>
        <p:spPr>
          <a:xfrm>
            <a:off x="6984000" y="190800"/>
            <a:ext cx="5014800" cy="6476400"/>
          </a:xfrm>
          <a:prstGeom prst="rect">
            <a:avLst/>
          </a:prstGeom>
          <a:effectLst/>
        </p:spPr>
      </p:pic>
    </p:spTree>
    <p:extLst>
      <p:ext uri="{BB962C8B-B14F-4D97-AF65-F5344CB8AC3E}">
        <p14:creationId xmlns:p14="http://schemas.microsoft.com/office/powerpoint/2010/main" val="33261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782E1-2C76-4BAB-97B4-C87260E79EFB}"/>
              </a:ext>
            </a:extLst>
          </p:cNvPr>
          <p:cNvSpPr>
            <a:spLocks noGrp="1"/>
          </p:cNvSpPr>
          <p:nvPr>
            <p:ph type="title"/>
          </p:nvPr>
        </p:nvSpPr>
        <p:spPr/>
        <p:txBody>
          <a:bodyPr>
            <a:normAutofit/>
          </a:bodyPr>
          <a:lstStyle/>
          <a:p>
            <a:r>
              <a:rPr lang="nl-NL" dirty="0"/>
              <a:t>Begrip: Als ik sterf</a:t>
            </a:r>
          </a:p>
        </p:txBody>
      </p:sp>
      <p:sp>
        <p:nvSpPr>
          <p:cNvPr id="3" name="Tijdelijke aanduiding voor tekst 2">
            <a:extLst>
              <a:ext uri="{FF2B5EF4-FFF2-40B4-BE49-F238E27FC236}">
                <a16:creationId xmlns:a16="http://schemas.microsoft.com/office/drawing/2014/main" id="{13AC4496-8A15-4FBB-9572-09FBB5AE8EBB}"/>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Hoe zal het met je gaan als je zonder de Heere hebt geleefd?</a:t>
            </a:r>
          </a:p>
          <a:p>
            <a:pPr marL="285750" indent="-285750">
              <a:buFont typeface="Arial" panose="020B0604020202020204" pitchFamily="34" charset="0"/>
              <a:buChar char="•"/>
            </a:pPr>
            <a:r>
              <a:rPr lang="nl-NL" dirty="0"/>
              <a:t>Hoe zal het gaan met je als je met de Heere hebt geleefd?</a:t>
            </a:r>
          </a:p>
        </p:txBody>
      </p:sp>
      <p:sp>
        <p:nvSpPr>
          <p:cNvPr id="4" name="Tijdelijke aanduiding voor verticale tekst 3">
            <a:extLst>
              <a:ext uri="{FF2B5EF4-FFF2-40B4-BE49-F238E27FC236}">
                <a16:creationId xmlns:a16="http://schemas.microsoft.com/office/drawing/2014/main" id="{15B4CDEC-8945-4CAB-AD26-77E9D38C194A}"/>
              </a:ext>
            </a:extLst>
          </p:cNvPr>
          <p:cNvSpPr>
            <a:spLocks noGrp="1"/>
          </p:cNvSpPr>
          <p:nvPr>
            <p:ph type="body" orient="vert" sz="quarter" idx="10"/>
          </p:nvPr>
        </p:nvSpPr>
        <p:spPr/>
        <p:txBody>
          <a:bodyPr>
            <a:normAutofit/>
          </a:bodyPr>
          <a:lstStyle/>
          <a:p>
            <a:r>
              <a:rPr lang="nl-NL" dirty="0"/>
              <a:t>Begrip: Als ik sterf</a:t>
            </a:r>
          </a:p>
        </p:txBody>
      </p:sp>
      <p:pic>
        <p:nvPicPr>
          <p:cNvPr id="8" name="Tijdelijke aanduiding voor inhoud 9" descr="Afbeelding met persoon, buiten, gebouw&#10;&#10;Beschrijving is gegenereerd met hoge betrouwbaarheid">
            <a:extLst>
              <a:ext uri="{FF2B5EF4-FFF2-40B4-BE49-F238E27FC236}">
                <a16:creationId xmlns:a16="http://schemas.microsoft.com/office/drawing/2014/main" id="{6D164584-061B-40B9-9E28-70AEC0F01DD3}"/>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830" t="-29" r="51366" b="29"/>
          <a:stretch/>
        </p:blipFill>
        <p:spPr>
          <a:xfrm>
            <a:off x="6984000" y="190800"/>
            <a:ext cx="5014800" cy="6476400"/>
          </a:xfrm>
          <a:prstGeom prst="rect">
            <a:avLst/>
          </a:prstGeom>
          <a:effectLst/>
        </p:spPr>
      </p:pic>
    </p:spTree>
    <p:extLst>
      <p:ext uri="{BB962C8B-B14F-4D97-AF65-F5344CB8AC3E}">
        <p14:creationId xmlns:p14="http://schemas.microsoft.com/office/powerpoint/2010/main" val="105742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5171A-EC85-4487-A57A-E0D4D6BDA338}"/>
              </a:ext>
            </a:extLst>
          </p:cNvPr>
          <p:cNvSpPr>
            <a:spLocks noGrp="1"/>
          </p:cNvSpPr>
          <p:nvPr>
            <p:ph type="title"/>
          </p:nvPr>
        </p:nvSpPr>
        <p:spPr/>
        <p:txBody>
          <a:bodyPr>
            <a:normAutofit/>
          </a:bodyPr>
          <a:lstStyle/>
          <a:p>
            <a:r>
              <a:rPr lang="nl-NL" dirty="0"/>
              <a:t>Begrip: Begraven</a:t>
            </a:r>
          </a:p>
        </p:txBody>
      </p:sp>
      <p:sp>
        <p:nvSpPr>
          <p:cNvPr id="3" name="Tijdelijke aanduiding voor tekst 2">
            <a:extLst>
              <a:ext uri="{FF2B5EF4-FFF2-40B4-BE49-F238E27FC236}">
                <a16:creationId xmlns:a16="http://schemas.microsoft.com/office/drawing/2014/main" id="{2683A586-523E-40E8-A731-92B1DEE6EA03}"/>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Waarom begraven wij onze doden?</a:t>
            </a:r>
          </a:p>
          <a:p>
            <a:pPr marL="285750" indent="-285750">
              <a:buFont typeface="Arial" panose="020B0604020202020204" pitchFamily="34" charset="0"/>
              <a:buChar char="•"/>
            </a:pPr>
            <a:r>
              <a:rPr lang="nl-NL" dirty="0"/>
              <a:t>Wat doet het lichaam als het in het graf ligt?</a:t>
            </a:r>
          </a:p>
        </p:txBody>
      </p:sp>
      <p:sp>
        <p:nvSpPr>
          <p:cNvPr id="4" name="Tijdelijke aanduiding voor verticale tekst 3">
            <a:extLst>
              <a:ext uri="{FF2B5EF4-FFF2-40B4-BE49-F238E27FC236}">
                <a16:creationId xmlns:a16="http://schemas.microsoft.com/office/drawing/2014/main" id="{ED399912-63CD-4954-9191-7186549E378A}"/>
              </a:ext>
            </a:extLst>
          </p:cNvPr>
          <p:cNvSpPr>
            <a:spLocks noGrp="1"/>
          </p:cNvSpPr>
          <p:nvPr>
            <p:ph type="body" orient="vert" sz="quarter" idx="10"/>
          </p:nvPr>
        </p:nvSpPr>
        <p:spPr/>
        <p:txBody>
          <a:bodyPr>
            <a:normAutofit/>
          </a:bodyPr>
          <a:lstStyle/>
          <a:p>
            <a:r>
              <a:rPr lang="nl-NL" dirty="0"/>
              <a:t>Begrip: Begraven</a:t>
            </a:r>
          </a:p>
        </p:txBody>
      </p:sp>
      <p:pic>
        <p:nvPicPr>
          <p:cNvPr id="8" name="Tijdelijke aanduiding voor inhoud 7" descr="Afbeelding met lucht, buiten, boom, gebouw&#10;&#10;Beschrijving is gegenereerd met zeer hoge betrouwbaarheid">
            <a:extLst>
              <a:ext uri="{FF2B5EF4-FFF2-40B4-BE49-F238E27FC236}">
                <a16:creationId xmlns:a16="http://schemas.microsoft.com/office/drawing/2014/main" id="{0DC36C41-6CE0-453E-9202-C2784119A854}"/>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6965" b="6965"/>
          <a:stretch/>
        </p:blipFill>
        <p:spPr>
          <a:prstGeom prst="rect">
            <a:avLst/>
          </a:prstGeom>
          <a:effectLst/>
        </p:spPr>
      </p:pic>
    </p:spTree>
    <p:extLst>
      <p:ext uri="{BB962C8B-B14F-4D97-AF65-F5344CB8AC3E}">
        <p14:creationId xmlns:p14="http://schemas.microsoft.com/office/powerpoint/2010/main" val="52646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DAB87-C726-4E69-845A-56B197D1A660}"/>
              </a:ext>
            </a:extLst>
          </p:cNvPr>
          <p:cNvSpPr>
            <a:spLocks noGrp="1"/>
          </p:cNvSpPr>
          <p:nvPr>
            <p:ph type="title"/>
          </p:nvPr>
        </p:nvSpPr>
        <p:spPr/>
        <p:txBody>
          <a:bodyPr>
            <a:normAutofit fontScale="90000"/>
          </a:bodyPr>
          <a:lstStyle/>
          <a:p>
            <a:r>
              <a:rPr lang="nl-NL" sz="3600" dirty="0"/>
              <a:t>Begrip: Een nieuw lichaam</a:t>
            </a:r>
            <a:endParaRPr lang="nl-NL" dirty="0"/>
          </a:p>
        </p:txBody>
      </p:sp>
      <p:sp>
        <p:nvSpPr>
          <p:cNvPr id="3" name="Tijdelijke aanduiding voor tekst 2">
            <a:extLst>
              <a:ext uri="{FF2B5EF4-FFF2-40B4-BE49-F238E27FC236}">
                <a16:creationId xmlns:a16="http://schemas.microsoft.com/office/drawing/2014/main" id="{3258D185-FF63-42C5-977E-9D0E8CB698EB}"/>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Wat betekent de vergelijking van Paulus met de graankorrel?</a:t>
            </a:r>
          </a:p>
          <a:p>
            <a:pPr marL="285750" indent="-285750">
              <a:buFont typeface="Arial" panose="020B0604020202020204" pitchFamily="34" charset="0"/>
              <a:buChar char="•"/>
            </a:pPr>
            <a:r>
              <a:rPr lang="nl-NL" dirty="0"/>
              <a:t>Wat is het verschil met het lichaam voor je sterven?</a:t>
            </a:r>
          </a:p>
          <a:p>
            <a:pPr marL="285750" indent="-285750">
              <a:buFont typeface="Arial" panose="020B0604020202020204" pitchFamily="34" charset="0"/>
              <a:buChar char="•"/>
            </a:pPr>
            <a:endParaRPr lang="nl-NL" dirty="0"/>
          </a:p>
        </p:txBody>
      </p:sp>
      <p:sp>
        <p:nvSpPr>
          <p:cNvPr id="4" name="Tijdelijke aanduiding voor verticale tekst 3">
            <a:extLst>
              <a:ext uri="{FF2B5EF4-FFF2-40B4-BE49-F238E27FC236}">
                <a16:creationId xmlns:a16="http://schemas.microsoft.com/office/drawing/2014/main" id="{422696D2-A487-4AD3-BCC4-A5A3FAAFF227}"/>
              </a:ext>
            </a:extLst>
          </p:cNvPr>
          <p:cNvSpPr>
            <a:spLocks noGrp="1"/>
          </p:cNvSpPr>
          <p:nvPr>
            <p:ph type="body" orient="vert" sz="quarter" idx="10"/>
          </p:nvPr>
        </p:nvSpPr>
        <p:spPr/>
        <p:txBody>
          <a:bodyPr>
            <a:normAutofit/>
          </a:bodyPr>
          <a:lstStyle/>
          <a:p>
            <a:r>
              <a:rPr lang="nl-NL" dirty="0"/>
              <a:t>Begrip: Een nieuw lichaam</a:t>
            </a:r>
          </a:p>
        </p:txBody>
      </p:sp>
      <p:pic>
        <p:nvPicPr>
          <p:cNvPr id="8" name="Tijdelijke aanduiding voor inhoud 5">
            <a:extLst>
              <a:ext uri="{FF2B5EF4-FFF2-40B4-BE49-F238E27FC236}">
                <a16:creationId xmlns:a16="http://schemas.microsoft.com/office/drawing/2014/main" id="{AF8A4055-A711-4F45-9A59-FD70849A390F}"/>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8224" r="28224"/>
          <a:stretch/>
        </p:blipFill>
        <p:spPr>
          <a:prstGeom prst="rect">
            <a:avLst/>
          </a:prstGeom>
          <a:effectLst/>
        </p:spPr>
      </p:pic>
    </p:spTree>
    <p:extLst>
      <p:ext uri="{BB962C8B-B14F-4D97-AF65-F5344CB8AC3E}">
        <p14:creationId xmlns:p14="http://schemas.microsoft.com/office/powerpoint/2010/main" val="2908452329"/>
      </p:ext>
    </p:extLst>
  </p:cSld>
  <p:clrMapOvr>
    <a:masterClrMapping/>
  </p:clrMapOvr>
</p:sld>
</file>

<file path=ppt/theme/theme1.xml><?xml version="1.0" encoding="utf-8"?>
<a:theme xmlns:a="http://schemas.openxmlformats.org/drawingml/2006/main" name="Office-thema">
  <a:themeElements>
    <a:clrScheme name="LeerMij-HHJO">
      <a:dk1>
        <a:srgbClr val="009CC2"/>
      </a:dk1>
      <a:lt1>
        <a:sysClr val="window" lastClr="FFFFFF"/>
      </a:lt1>
      <a:dk2>
        <a:srgbClr val="A2569D"/>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 id="{5A2530EE-E064-A148-B1F0-57E335DF8228}" vid="{387B95F8-31E1-2E4A-A55D-08FBD7291E0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8c2f9ac2b87fc57b1978e03445ccd19d">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b160582b1316b6f1d0a66178553a5204"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12-14 jaar Deel 2</Derde_x0020_onderwerp>
    <Hoofdonderwerp xmlns="5e2d06a2-e894-4fc0-9219-8ef4d89372f1">Catechesemethode Leer mij</Hoofdonderwerp>
    <Tweede_x0020_onderwerp xmlns="5e2d06a2-e894-4fc0-9219-8ef4d89372f1">Inhoud methode</Tweede_x0020_onderwerp>
    <Jaar xmlns="5e2d06a2-e894-4fc0-9219-8ef4d89372f1" xsi:nil="true"/>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D8490971-91E3-4986-9F17-1FFD373CE7F8}"/>
</file>

<file path=customXml/itemProps2.xml><?xml version="1.0" encoding="utf-8"?>
<ds:datastoreItem xmlns:ds="http://schemas.openxmlformats.org/officeDocument/2006/customXml" ds:itemID="{BC8F3539-F306-45A2-A656-99E1482E9C89}"/>
</file>

<file path=customXml/itemProps3.xml><?xml version="1.0" encoding="utf-8"?>
<ds:datastoreItem xmlns:ds="http://schemas.openxmlformats.org/officeDocument/2006/customXml" ds:itemID="{D4E10E85-D3DE-4D62-A1F5-C4E16EF697DA}"/>
</file>

<file path=docProps/app.xml><?xml version="1.0" encoding="utf-8"?>
<Properties xmlns="http://schemas.openxmlformats.org/officeDocument/2006/extended-properties" xmlns:vt="http://schemas.openxmlformats.org/officeDocument/2006/docPropsVTypes">
  <Template>LeerMij-catechesatiemethode-HHJO</Template>
  <TotalTime>89</TotalTime>
  <Words>950</Words>
  <Application>Microsoft Office PowerPoint</Application>
  <PresentationFormat>Breedbeeld</PresentationFormat>
  <Paragraphs>112</Paragraphs>
  <Slides>21</Slides>
  <Notes>15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21</vt:i4>
      </vt:variant>
    </vt:vector>
  </HeadingPairs>
  <TitlesOfParts>
    <vt:vector size="26" baseType="lpstr">
      <vt:lpstr>Arial</vt:lpstr>
      <vt:lpstr>Calibri</vt:lpstr>
      <vt:lpstr>ITC Officina Serif Std Book</vt:lpstr>
      <vt:lpstr>Segoe UI</vt:lpstr>
      <vt:lpstr>Office-thema</vt:lpstr>
      <vt:lpstr>Wederopstanding van het lichaam</vt:lpstr>
      <vt:lpstr>Opening</vt:lpstr>
      <vt:lpstr>Bijbelstudie</vt:lpstr>
      <vt:lpstr>Binnenkomer</vt:lpstr>
      <vt:lpstr>Doelen</vt:lpstr>
      <vt:lpstr>Begrip: Ziel en lichaam</vt:lpstr>
      <vt:lpstr>Begrip: Als ik sterf</vt:lpstr>
      <vt:lpstr>Begrip: Begraven</vt:lpstr>
      <vt:lpstr>Begrip: Een nieuw lichaam</vt:lpstr>
      <vt:lpstr>Begrip: Wederopstanding</vt:lpstr>
      <vt:lpstr>Verwerkingsvragen</vt:lpstr>
      <vt:lpstr>Samenvatting</vt:lpstr>
      <vt:lpstr>Huiswerk volgende keer</vt:lpstr>
      <vt:lpstr>Verwerkingsopdracht</vt:lpstr>
      <vt:lpstr>Stelling</vt:lpstr>
      <vt:lpstr>Bespreekopdracht</vt:lpstr>
      <vt:lpstr>Woordweb</vt:lpstr>
      <vt:lpstr>Verhaal</vt:lpstr>
      <vt:lpstr>Alternatieve binnenkomer (1)</vt:lpstr>
      <vt:lpstr>Alternatieve binnenkomer (2)</vt:lpstr>
      <vt:lpstr>Alternatieve verwerkingsopdracht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Arie van der Plas</cp:lastModifiedBy>
  <cp:revision>18</cp:revision>
  <dcterms:created xsi:type="dcterms:W3CDTF">2018-01-11T12:38:21Z</dcterms:created>
  <dcterms:modified xsi:type="dcterms:W3CDTF">2018-01-15T14:52:46Z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y fmtid="{D5CDD505-2E9C-101B-9397-08002B2CF9AE}" pid="3" name="Order">
    <vt:r8>100</vt:r8>
  </property>
</Properties>
</file>