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1" r:id="rId20"/>
    <p:sldId id="28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43" d="100"/>
          <a:sy n="43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17-7-2018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Eventueel kan de Psalm gebruikt worden om de vraag te stellen bij welk vers wij horen: vers 3 (de heidenen) of vers 4 (Israël, waarin de volken ingelijfd worden).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23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492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1 – Het doopformulier: wat belooft God?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de catechisanten het formulier van de Heilige Doop lezen. Stel hen vragen als: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Wat belooft God de Vader?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Wat belooft God de Zoon?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Wat belooft God de Heilige Geest?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Wat betekent het jawoord van ouders?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134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2 – Psalm 81 en de spanning van het verbond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verduidelijking van het spanningsveld van het verbond kunt u ook samen de berijmde verzen van Psalm 81 lezen. Denk aan vers 11, 12, 13 en 15.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762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zijn verschillende actuele verdiepingen te noemen. Als catecheet kunt u een zorgvuldige afweging maken wat u het meest geschikt lijkt: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laten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ontdopen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overdopen;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volwassendoop;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onderdompeling;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deze onderwerpen alleen als ze leven onder de catechisanten.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05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een catechisant de opdracht</a:t>
            </a:r>
            <a:r>
              <a:rPr lang="nl-NL" baseline="0" dirty="0"/>
              <a:t> van de binnenkomer van pagina 59 </a:t>
            </a:r>
            <a:r>
              <a:rPr lang="nl-NL" dirty="0"/>
              <a:t>voorlezen.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God zegt: Ik ben jouw God en jij bent Mijn (</a:t>
            </a:r>
            <a:r>
              <a:rPr lang="nl-NL" dirty="0" err="1"/>
              <a:t>verbonds</a:t>
            </a:r>
            <a:r>
              <a:rPr lang="nl-NL" dirty="0"/>
              <a:t>)kind.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God ziet dat het hart van een baby geneigd is God en de naaste te haten.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Heere alleen dienen.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Je bent van Mij!</a:t>
            </a:r>
          </a:p>
          <a:p>
            <a:r>
              <a:rPr lang="nl-NL" dirty="0"/>
              <a:t>Ik wil niet van U zijn!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Geef voor deze opdracht 3 minuten de tijd.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3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67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err="1"/>
              <a:t>Woordweb</a:t>
            </a:r>
            <a:r>
              <a:rPr lang="nl-NL" dirty="0"/>
              <a:t>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C6D58-E80D-4427-B67C-34B016B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ACCBE-55EE-42A8-9E19-B53BB24A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543321-8BD7-46AF-92A1-50DC010C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A8FE44-44A3-4BE1-9655-C6935955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78A9-A4EE-48A8-9F32-5D4D8BA1C962}" type="datetimeFigureOut">
              <a:rPr lang="nl-NL" smtClean="0"/>
              <a:t>17-7-2018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D48E1F-99EB-4C2B-A7B5-D9F40054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D1261B-41F1-4EBC-A86F-CC6274A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7D-08C6-442E-B351-4DC6551825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61" r:id="rId12"/>
    <p:sldLayoutId id="2147483662" r:id="rId13"/>
    <p:sldLayoutId id="2147483656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Heilige Doop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sacramenten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Stellingen</a:t>
            </a:r>
            <a:r>
              <a:rPr lang="en-US" sz="3600" dirty="0"/>
              <a:t> </a:t>
            </a:r>
            <a:r>
              <a:rPr lang="en-US" sz="3600" dirty="0" err="1"/>
              <a:t>voor</a:t>
            </a:r>
            <a:r>
              <a:rPr lang="en-US" sz="3600" dirty="0"/>
              <a:t> het </a:t>
            </a:r>
            <a:r>
              <a:rPr lang="en-US" sz="3600" dirty="0" err="1"/>
              <a:t>verwerken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de stellingen op bladzijde 62.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Door de </a:t>
            </a:r>
            <a:r>
              <a:rPr lang="en-US" dirty="0" err="1"/>
              <a:t>doop</a:t>
            </a:r>
            <a:r>
              <a:rPr lang="en-US" dirty="0"/>
              <a:t>… </a:t>
            </a:r>
          </a:p>
          <a:p>
            <a:r>
              <a:rPr lang="en-US" dirty="0"/>
              <a:t>ben je </a:t>
            </a:r>
            <a:r>
              <a:rPr lang="en-US" dirty="0" err="1"/>
              <a:t>een</a:t>
            </a:r>
            <a:r>
              <a:rPr lang="en-US" dirty="0"/>
              <a:t> kind van het </a:t>
            </a:r>
            <a:r>
              <a:rPr lang="en-US" dirty="0" err="1"/>
              <a:t>verbond</a:t>
            </a:r>
            <a:r>
              <a:rPr lang="en-US" dirty="0"/>
              <a:t>.</a:t>
            </a:r>
          </a:p>
          <a:p>
            <a:r>
              <a:rPr lang="en-US" dirty="0"/>
              <a:t>…</a:t>
            </a:r>
            <a:r>
              <a:rPr lang="en-US" dirty="0" err="1"/>
              <a:t>belooft</a:t>
            </a:r>
            <a:r>
              <a:rPr lang="en-US" dirty="0"/>
              <a:t> de </a:t>
            </a:r>
            <a:r>
              <a:rPr lang="en-US" dirty="0" err="1"/>
              <a:t>Heere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wat je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Heere</a:t>
            </a:r>
            <a:r>
              <a:rPr lang="en-US" dirty="0"/>
              <a:t> </a:t>
            </a:r>
            <a:r>
              <a:rPr lang="en-US" dirty="0" err="1"/>
              <a:t>eist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Hem </a:t>
            </a:r>
            <a:r>
              <a:rPr lang="en-US" dirty="0" err="1"/>
              <a:t>liefhebt</a:t>
            </a:r>
            <a:r>
              <a:rPr lang="en-US" dirty="0"/>
              <a:t> en </a:t>
            </a:r>
            <a:r>
              <a:rPr lang="en-US" dirty="0" err="1"/>
              <a:t>dient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Op elk </a:t>
            </a:r>
            <a:r>
              <a:rPr lang="en-US" dirty="0" err="1"/>
              <a:t>geboren</a:t>
            </a:r>
            <a:r>
              <a:rPr lang="en-US" dirty="0"/>
              <a:t> kind rust de </a:t>
            </a:r>
            <a:r>
              <a:rPr lang="nl-NL" dirty="0"/>
              <a:t>toorn</a:t>
            </a:r>
            <a:r>
              <a:rPr lang="en-US" dirty="0"/>
              <a:t> van God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D6FE44-67AD-4272-8135-C4575A3F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6052B7C-21B0-4B02-B509-6E5D901B9C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Wat betekent de doop voor jou?</a:t>
            </a:r>
            <a:endParaRPr lang="en-US" b="1" dirty="0"/>
          </a:p>
          <a:p>
            <a:r>
              <a:rPr lang="en-US" dirty="0" err="1"/>
              <a:t>Praat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over in </a:t>
            </a:r>
            <a:r>
              <a:rPr lang="en-US" dirty="0" err="1"/>
              <a:t>tweetallen</a:t>
            </a:r>
            <a:r>
              <a:rPr lang="en-US" dirty="0"/>
              <a:t> en </a:t>
            </a:r>
            <a:r>
              <a:rPr lang="en-US" dirty="0" err="1"/>
              <a:t>schrijf</a:t>
            </a:r>
            <a:r>
              <a:rPr lang="en-US" dirty="0"/>
              <a:t> je </a:t>
            </a:r>
            <a:r>
              <a:rPr lang="en-US" dirty="0" err="1"/>
              <a:t>antwoord</a:t>
            </a:r>
            <a:r>
              <a:rPr lang="en-US" dirty="0"/>
              <a:t> op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aantekeningen</a:t>
            </a:r>
            <a:r>
              <a:rPr lang="en-US" dirty="0"/>
              <a:t> op </a:t>
            </a:r>
            <a:r>
              <a:rPr lang="en-US" dirty="0" err="1"/>
              <a:t>pagina</a:t>
            </a:r>
            <a:r>
              <a:rPr lang="en-US" dirty="0"/>
              <a:t> 63.</a:t>
            </a:r>
          </a:p>
          <a:p>
            <a:r>
              <a:rPr lang="en-US" dirty="0" err="1"/>
              <a:t>Deel</a:t>
            </a:r>
            <a:r>
              <a:rPr lang="en-US" dirty="0"/>
              <a:t> het met de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5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86052C8-8873-4ED4-BB6D-8C5D0770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4852298-6DF4-4A12-B366-F0CACE71C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Met mijn doop hoef ik niets!</a:t>
            </a: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42664282-69E1-49E0-A98E-FC1868D2F338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227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0D75A-79E5-44CC-95B3-D4BFF260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99E1A2-2DB9-4A5E-807D-37FB66B5F0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Bespreek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groepjes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van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vier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wat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volgens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jullie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reden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is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dat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Heilige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Doop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een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fundament is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onder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het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christelijk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geloof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lvl="0"/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Schrijf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het op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pagina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63.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8AFA49D-B6E3-4E18-AFC8-68B01B4F891D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pic>
        <p:nvPicPr>
          <p:cNvPr id="6" name="Tijdelijke aanduiding voor inhoud 6" descr="Afbeelding met tekst, schoolbord&#10;&#10;Beschrijving is gegenereerd met hoge betrouwbaarheid">
            <a:extLst>
              <a:ext uri="{FF2B5EF4-FFF2-40B4-BE49-F238E27FC236}">
                <a16:creationId xmlns:a16="http://schemas.microsoft.com/office/drawing/2014/main" id="{610D8C81-CE39-4AD3-93FF-19DD236A0B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33" r="12046" b="2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7801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2E318DE-9CF2-4734-BD2D-DC90BF3F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FD74A3A-9ED0-4EF6-820E-82D217EE73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FE350B8-4A80-4D18-B9D2-581343D322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0231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82CC7C1-7389-4A57-8664-831B2741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Verhaal</a:t>
            </a:r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7096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4D8943-36A6-4EA0-97D5-EB921357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Opdracht / Alternatieve binnenkomer (1)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5DF660-728C-451C-9455-0A4329C460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Wat belooft God in de Heilige Doop?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Wat beloven je ouders in de Heilige Doop?</a:t>
            </a:r>
          </a:p>
        </p:txBody>
      </p:sp>
      <p:sp>
        <p:nvSpPr>
          <p:cNvPr id="11" name="Tijdelijke aanduiding voor verticale tekst 10">
            <a:extLst>
              <a:ext uri="{FF2B5EF4-FFF2-40B4-BE49-F238E27FC236}">
                <a16:creationId xmlns:a16="http://schemas.microsoft.com/office/drawing/2014/main" id="{D654398E-A40D-4499-BC37-9C945B80EC74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Opdracht / Alternatieve binnenkomer (1)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2BBBB647-ED26-44C1-91F9-3B20297401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0" name="Tijdelijke aanduiding voor inhoud 6" descr="Afbeelding met tekst, krant&#10;&#10;Beschrijving is gegenereerd met zeer hoge betrouwbaarheid">
            <a:extLst>
              <a:ext uri="{FF2B5EF4-FFF2-40B4-BE49-F238E27FC236}">
                <a16:creationId xmlns:a16="http://schemas.microsoft.com/office/drawing/2014/main" id="{ED491454-F53D-4A3E-BACA-63D6749D9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00" y="1971675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8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4D8943-36A6-4EA0-97D5-EB921357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Opdracht / Alternatieve binnenkomer (2)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5DF660-728C-451C-9455-0A4329C460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samen Psalm 81:11, 12, 13 en 15.</a:t>
            </a: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1BDA795E-FEC4-4D5F-9688-BAF4C60E8EC4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Opdracht / Alternatieve binnenkomer (2)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709394EC-52AA-4597-9F23-083BC41582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9" name="Tijdelijke aanduiding voor inhoud 7" descr="Afbeelding met geel&#10;&#10;Beschrijving is gegenereerd met zeer hoge betrouwbaarheid">
            <a:extLst>
              <a:ext uri="{FF2B5EF4-FFF2-40B4-BE49-F238E27FC236}">
                <a16:creationId xmlns:a16="http://schemas.microsoft.com/office/drawing/2014/main" id="{BD3F998D-05BA-4E58-97A4-AD4C8E2D40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 b="4821"/>
          <a:stretch/>
        </p:blipFill>
        <p:spPr>
          <a:xfrm>
            <a:off x="7360778" y="2420888"/>
            <a:ext cx="4495862" cy="15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105:5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Jesaja</a:t>
            </a:r>
            <a:r>
              <a:rPr lang="en-US" dirty="0"/>
              <a:t> 44:1-8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4D8943-36A6-4EA0-97D5-EB921357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Verdieping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5DF660-728C-451C-9455-0A4329C460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Plaats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hier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een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gekozen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thema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BB6FACEF-3C0E-4DD0-9263-720E5B315491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Verdieping</a:t>
            </a:r>
            <a:endParaRPr lang="nl-NL" dirty="0"/>
          </a:p>
        </p:txBody>
      </p:sp>
      <p:pic>
        <p:nvPicPr>
          <p:cNvPr id="9" name="Tijdelijke aanduiding voor inhoud 6">
            <a:extLst>
              <a:ext uri="{FF2B5EF4-FFF2-40B4-BE49-F238E27FC236}">
                <a16:creationId xmlns:a16="http://schemas.microsoft.com/office/drawing/2014/main" id="{670AEFF3-4B0A-4877-97BA-1D08E76CAC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3" r="31873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5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1. Lezen &gt; Je stelt jezelf de vraag: Wat staat er?</a:t>
            </a:r>
          </a:p>
          <a:p>
            <a:endParaRPr lang="nl-NL" dirty="0"/>
          </a:p>
          <a:p>
            <a:r>
              <a:rPr lang="nl-NL" dirty="0"/>
              <a:t>2. Luisteren &gt; Je stelt jezelf de vraag: Wat betekent het?</a:t>
            </a:r>
          </a:p>
          <a:p>
            <a:endParaRPr lang="nl-NL" dirty="0"/>
          </a:p>
          <a:p>
            <a:r>
              <a:rPr lang="nl-NL" dirty="0"/>
              <a:t>3. Leren &gt; Je stelt jezelf de vraag: Hoe beïnvloedt dit mijn leven?</a:t>
            </a:r>
          </a:p>
          <a:p>
            <a:endParaRPr lang="nl-NL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99E1E1B-041C-45FC-9ED9-80BD112292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3" name="Tijdelijke aanduiding voor inhoud 6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8AD3D659-54F7-47C2-BF13-E16B0C02B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r="14500" b="-1"/>
          <a:stretch/>
        </p:blipFill>
        <p:spPr>
          <a:xfrm>
            <a:off x="7163480" y="1144427"/>
            <a:ext cx="4655840" cy="45691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wat de doop betekent.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de Heere mij persoonlijk bij mijn naam heeft geroepen.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zoek mijn dooptekst op.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Begrip: </a:t>
            </a:r>
            <a:r>
              <a:rPr lang="en-US" dirty="0" err="1"/>
              <a:t>Verbondskind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betekent het dat je een verbondskind bent?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/>
              <a:t>Begrip: </a:t>
            </a:r>
            <a:r>
              <a:rPr lang="en-US" dirty="0" err="1"/>
              <a:t>Verbondskind</a:t>
            </a:r>
            <a:endParaRPr lang="nl-NL" dirty="0"/>
          </a:p>
        </p:txBody>
      </p:sp>
      <p:pic>
        <p:nvPicPr>
          <p:cNvPr id="10" name="Tijdelijke aanduiding voor inhoud 7">
            <a:extLst>
              <a:ext uri="{FF2B5EF4-FFF2-40B4-BE49-F238E27FC236}">
                <a16:creationId xmlns:a16="http://schemas.microsoft.com/office/drawing/2014/main" id="{E5F5D694-E113-4705-872E-CA196FAEB4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r="25240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Begrip: Kind des </a:t>
            </a:r>
            <a:r>
              <a:rPr lang="en-US" dirty="0" err="1"/>
              <a:t>toorns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Leg uit waarom het formulier een baby een kind des </a:t>
            </a:r>
            <a:r>
              <a:rPr lang="nl-NL" dirty="0" err="1"/>
              <a:t>toorns</a:t>
            </a:r>
            <a:r>
              <a:rPr lang="nl-NL" dirty="0"/>
              <a:t> noemt. 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124744"/>
            <a:ext cx="493200" cy="5544345"/>
          </a:xfrm>
        </p:spPr>
        <p:txBody>
          <a:bodyPr>
            <a:normAutofit/>
          </a:bodyPr>
          <a:lstStyle/>
          <a:p>
            <a:r>
              <a:rPr lang="en-US" dirty="0"/>
              <a:t>Begrip: Kind des </a:t>
            </a:r>
            <a:r>
              <a:rPr lang="en-US" dirty="0" err="1"/>
              <a:t>toorns</a:t>
            </a:r>
            <a:endParaRPr lang="nl-NL" dirty="0"/>
          </a:p>
        </p:txBody>
      </p:sp>
      <p:pic>
        <p:nvPicPr>
          <p:cNvPr id="8" name="Tijdelijke aanduiding voor inhoud 7" descr="Afbeelding met muur, binnen, meubels, persoon&#10;&#10;Beschrijving is gegenereerd met hoge betrouwbaarheid">
            <a:extLst>
              <a:ext uri="{FF2B5EF4-FFF2-40B4-BE49-F238E27FC236}">
                <a16:creationId xmlns:a16="http://schemas.microsoft.com/office/drawing/2014/main" id="{B54F15C5-6016-45E7-852C-A1BE345B4F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r="2421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Begrip: Nieuwe gehoorzaamheid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 </a:t>
            </a:r>
            <a:r>
              <a:rPr lang="en-US" dirty="0" err="1"/>
              <a:t>betekent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gehoorzaamheid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nl-NL" dirty="0"/>
              <a:t>Begrip: Nieuwe gehoorzaamheid</a:t>
            </a:r>
          </a:p>
        </p:txBody>
      </p:sp>
      <p:pic>
        <p:nvPicPr>
          <p:cNvPr id="8" name="Tijdelijke aanduiding voor inhoud 7" descr="Afbeelding met persoon, binnen, groen, jongen&#10;&#10;Beschrijving is gegenereerd met zeer hoge betrouwbaarheid">
            <a:extLst>
              <a:ext uri="{FF2B5EF4-FFF2-40B4-BE49-F238E27FC236}">
                <a16:creationId xmlns:a16="http://schemas.microsoft.com/office/drawing/2014/main" id="{22D4F19D-8EDC-4E31-AEAE-F50F318DE5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2" r="18642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Begrip: Twee soorten verbondskinderen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zegt God?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zeggen wij?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Begrip: Twee soorten verbondskinderen</a:t>
            </a:r>
          </a:p>
        </p:txBody>
      </p:sp>
      <p:pic>
        <p:nvPicPr>
          <p:cNvPr id="8" name="Tijdelijke aanduiding voor inhoud 7" descr="Afbeelding met kostuum, kleding, persoon, man&#10;&#10;Beschrijving is gegenereerd met zeer hoge betrouwbaarheid">
            <a:extLst>
              <a:ext uri="{FF2B5EF4-FFF2-40B4-BE49-F238E27FC236}">
                <a16:creationId xmlns:a16="http://schemas.microsoft.com/office/drawing/2014/main" id="{743806C1-4296-41B8-A9E2-0AF256E68B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Mij-HHJO">
      <a:dk1>
        <a:srgbClr val="009CC2"/>
      </a:dk1>
      <a:lt1>
        <a:sysClr val="window" lastClr="FFFFFF"/>
      </a:lt1>
      <a:dk2>
        <a:srgbClr val="A2569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" id="{5A2530EE-E064-A148-B1F0-57E335DF8228}" vid="{387B95F8-31E1-2E4A-A55D-08FBD7291E0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12-14 jaar Deel 2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ECCE1058-7116-4861-B31E-E156136F8D39}"/>
</file>

<file path=customXml/itemProps2.xml><?xml version="1.0" encoding="utf-8"?>
<ds:datastoreItem xmlns:ds="http://schemas.openxmlformats.org/officeDocument/2006/customXml" ds:itemID="{57FF74C5-DCE3-4483-9A78-E8A08BE4740C}"/>
</file>

<file path=customXml/itemProps3.xml><?xml version="1.0" encoding="utf-8"?>
<ds:datastoreItem xmlns:ds="http://schemas.openxmlformats.org/officeDocument/2006/customXml" ds:itemID="{E3AB356A-77DA-4EB9-B397-41DFA49D6014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</Template>
  <TotalTime>127</TotalTime>
  <Words>598</Words>
  <Application>Microsoft Office PowerPoint</Application>
  <PresentationFormat>Breedbeeld</PresentationFormat>
  <Paragraphs>109</Paragraphs>
  <Slides>20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ITC Officina Serif Std Book</vt:lpstr>
      <vt:lpstr>Segoe UI</vt:lpstr>
      <vt:lpstr>Office-thema</vt:lpstr>
      <vt:lpstr>De sacramenten</vt:lpstr>
      <vt:lpstr>Opening</vt:lpstr>
      <vt:lpstr>Bijbelstudie</vt:lpstr>
      <vt:lpstr>Binnenkomer</vt:lpstr>
      <vt:lpstr>Doelen</vt:lpstr>
      <vt:lpstr>Begrip: Verbondskind</vt:lpstr>
      <vt:lpstr>Begrip: Kind des toorns</vt:lpstr>
      <vt:lpstr>Begrip: Nieuwe gehoorzaamheid</vt:lpstr>
      <vt:lpstr>Begrip: Twee soorten verbondskinderen</vt:lpstr>
      <vt:lpstr>Stellingen voor het verwerken</vt:lpstr>
      <vt:lpstr>Samenvatting</vt:lpstr>
      <vt:lpstr>Huiswerk volgende keer</vt:lpstr>
      <vt:lpstr>Verwerkingsopdracht</vt:lpstr>
      <vt:lpstr>Stelling</vt:lpstr>
      <vt:lpstr>Bespreekopdracht</vt:lpstr>
      <vt:lpstr>Woordweb</vt:lpstr>
      <vt:lpstr>Verhaal</vt:lpstr>
      <vt:lpstr>Opdracht / Alternatieve binnenkomer (1)</vt:lpstr>
      <vt:lpstr>Opdracht / Alternatieve binnenkomer (2)</vt:lpstr>
      <vt:lpstr>Verdieping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Arie van der Plas</cp:lastModifiedBy>
  <cp:revision>22</cp:revision>
  <dcterms:created xsi:type="dcterms:W3CDTF">2018-01-11T12:38:21Z</dcterms:created>
  <dcterms:modified xsi:type="dcterms:W3CDTF">2018-07-17T12:11:16Z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