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43" d="100"/>
          <a:sy n="43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kan de Psalm gebruikt worden om de vraag te stellen bij welk vers wij horen: vers 3 (de heidenen) of vers 4 (Israël, waarin de volken ingelijfd worden).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9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de volgende stelling en vraag: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Stelling: De ambtsdrager is geen wijkagent.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valt wel en niet onder de tucht?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 aan het verschil tussen openbare en verborgen zonden. Betrek hierin ook de verantwoordelijkheid van de gemeenteleden.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13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een catechisant de opdracht</a:t>
            </a:r>
            <a:r>
              <a:rPr lang="nl-NL" baseline="0" dirty="0"/>
              <a:t> van de binnenkomer van pagina 69 </a:t>
            </a:r>
            <a:r>
              <a:rPr lang="nl-NL" dirty="0"/>
              <a:t>voorlezen.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 preek opent de deur naar de hemel of sluit de deur naar de hemel.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Tucht = trekken, straffen en terechtwijzen</a:t>
            </a:r>
          </a:p>
          <a:p>
            <a:r>
              <a:rPr lang="nl-NL" dirty="0"/>
              <a:t>De Heilige Geest gaat dan bij je weg en je wordt dan aan je lot overgelaten.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Je zoekt de ander op om met diegene daarover in gesprek te gaan, je hebt het behoud van die persoon op het oog.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Je vertelt het aan een ambtsdrager.</a:t>
            </a:r>
          </a:p>
          <a:p>
            <a:pPr marL="228600" indent="-228600">
              <a:buAutoNum type="arabicPeriod"/>
            </a:pPr>
            <a:r>
              <a:rPr lang="nl-NL" dirty="0"/>
              <a:t>De ambtsdrager wijst de persoon op zijn zonde.</a:t>
            </a:r>
          </a:p>
          <a:p>
            <a:pPr marL="228600" indent="-228600">
              <a:buAutoNum type="arabicPeriod"/>
            </a:pPr>
            <a:r>
              <a:rPr lang="nl-NL" dirty="0"/>
              <a:t>Geen verbetering? Dan volgt de tucht, je mag niet deelnemen aan het Heilig Avondmaal.</a:t>
            </a:r>
          </a:p>
          <a:p>
            <a:pPr marL="228600" indent="-228600">
              <a:buAutoNum type="arabicPeriod"/>
            </a:pPr>
            <a:r>
              <a:rPr lang="nl-NL" dirty="0"/>
              <a:t>Nog geen verbetering? Dan wordt de naam en zonde van de persoon genoemd.</a:t>
            </a:r>
          </a:p>
          <a:p>
            <a:pPr marL="228600" indent="-228600">
              <a:buAutoNum type="arabicPeriod"/>
            </a:pPr>
            <a:r>
              <a:rPr lang="nl-NL" dirty="0"/>
              <a:t>Nog geen verbetering? Dan komt het moment dat iemand wordt afgesneden uit de gemeente.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voor deze opdracht 3 minuten de tijd.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33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67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17-7-2018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Evangelieverkondiging en de christelijke ban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sleutels van het hemelrijk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72.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Elke preek is een sleutel</a:t>
            </a:r>
            <a:r>
              <a:rPr lang="en-US" dirty="0"/>
              <a:t> en </a:t>
            </a:r>
            <a:r>
              <a:rPr lang="en-US" dirty="0" err="1"/>
              <a:t>gaat</a:t>
            </a:r>
            <a:r>
              <a:rPr lang="en-US" dirty="0"/>
              <a:t> de </a:t>
            </a:r>
            <a:r>
              <a:rPr lang="en-US" dirty="0" err="1"/>
              <a:t>deur</a:t>
            </a:r>
            <a:r>
              <a:rPr lang="en-US" dirty="0"/>
              <a:t> open of </a:t>
            </a:r>
            <a:r>
              <a:rPr lang="en-US" dirty="0" err="1"/>
              <a:t>dicht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Heilige</a:t>
            </a:r>
            <a:r>
              <a:rPr lang="en-US" dirty="0"/>
              <a:t> </a:t>
            </a:r>
            <a:r>
              <a:rPr lang="en-US" dirty="0" err="1"/>
              <a:t>Geest</a:t>
            </a:r>
            <a:r>
              <a:rPr lang="en-US" dirty="0"/>
              <a:t> </a:t>
            </a:r>
            <a:r>
              <a:rPr lang="en-US" dirty="0" err="1"/>
              <a:t>tuchtigt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Als</a:t>
            </a:r>
            <a:r>
              <a:rPr lang="en-US" dirty="0"/>
              <a:t> gemeente </a:t>
            </a:r>
            <a:r>
              <a:rPr lang="en-US" dirty="0" err="1"/>
              <a:t>zijn</a:t>
            </a:r>
            <a:r>
              <a:rPr lang="en-US" dirty="0"/>
              <a:t> we </a:t>
            </a:r>
            <a:r>
              <a:rPr lang="en-US" dirty="0" err="1"/>
              <a:t>verantwoordelijk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onderlinge</a:t>
            </a:r>
            <a:r>
              <a:rPr lang="en-US" dirty="0"/>
              <a:t> </a:t>
            </a:r>
            <a:r>
              <a:rPr lang="en-US" dirty="0" err="1"/>
              <a:t>tucht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9D6FE44-67AD-4272-8135-C4575A3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052B7C-21B0-4B02-B509-6E5D901B9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800" b="1" dirty="0">
                <a:solidFill>
                  <a:prstClr val="black"/>
                </a:solidFill>
                <a:latin typeface="Calibri" panose="020F0502020204030204"/>
              </a:rPr>
              <a:t>Wat betekent de persoonlijke tucht voor jou?</a:t>
            </a: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/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Praat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er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over in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tweetallen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en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schrijf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je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antwoord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op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bij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aantekeningen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op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pagina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73.</a:t>
            </a:r>
          </a:p>
          <a:p>
            <a:pPr marL="228600" lvl="0" indent="-228600"/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Deel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het met de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grote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groep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228600" lvl="0" indent="-228600"/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65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86052C8-8873-4ED4-BB6D-8C5D077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4852298-6DF4-4A12-B366-F0CACE71C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je niet oplet tijdens de preek kies je ervoor dat de deur dicht blijft!</a:t>
            </a: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42664282-69E1-49E0-A98E-FC1868D2F338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2270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0D75A-79E5-44CC-95B3-D4BFF260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99E1A2-2DB9-4A5E-807D-37FB66B5F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Bespreek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in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groepjes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van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vier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wat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volgens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jullie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reden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is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kerk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tuchtmaatregel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Calibri" panose="020F0502020204030204"/>
              </a:rPr>
              <a:t>kent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lvl="0"/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Schrijf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het op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pagina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73.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8AFA49D-B6E3-4E18-AFC8-68B01B4F891D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Bespreekopdracht</a:t>
            </a:r>
          </a:p>
        </p:txBody>
      </p:sp>
      <p:pic>
        <p:nvPicPr>
          <p:cNvPr id="6" name="Tijdelijke aanduiding voor inhoud 6" descr="Afbeelding met tekst, schoolbord&#10;&#10;Beschrijving is gegenereerd met hoge betrouwbaarheid">
            <a:extLst>
              <a:ext uri="{FF2B5EF4-FFF2-40B4-BE49-F238E27FC236}">
                <a16:creationId xmlns:a16="http://schemas.microsoft.com/office/drawing/2014/main" id="{610D8C81-CE39-4AD3-93FF-19DD236A0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33" r="12046" b="2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801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E318DE-9CF2-4734-BD2D-DC90BF3F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FD74A3A-9ED0-4EF6-820E-82D217EE7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FE350B8-4A80-4D18-B9D2-581343D32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2317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82CC7C1-7389-4A57-8664-831B2741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Verhaal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7096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D8943-36A6-4EA0-97D5-EB921357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 / Alternatieve binnenkomer (1)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5DF660-728C-451C-9455-0A4329C46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Stelling: De ambtsdrager is geen wijkagent.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valt er wel en niet onder de tucht?</a:t>
            </a:r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D654398E-A40D-4499-BC37-9C945B80EC7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Opdracht / Alternatieve binnenkomer (1)</a:t>
            </a:r>
          </a:p>
        </p:txBody>
      </p:sp>
      <p:pic>
        <p:nvPicPr>
          <p:cNvPr id="9" name="Tijdelijke aanduiding voor inhoud 6" descr="Afbeelding met buiten, boom, weg, persoon&#10;&#10;Beschrijving is gegenereerd met zeer hoge betrouwbaarheid">
            <a:extLst>
              <a:ext uri="{FF2B5EF4-FFF2-40B4-BE49-F238E27FC236}">
                <a16:creationId xmlns:a16="http://schemas.microsoft.com/office/drawing/2014/main" id="{16CEB01C-FBB6-4B50-9D8F-475CAC88CE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r="24127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118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Mattheüs</a:t>
            </a:r>
            <a:r>
              <a:rPr lang="en-US" dirty="0"/>
              <a:t> 16:13-19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1. Lezen &gt; Je stelt jezelf de vraag: Wat staat er?</a:t>
            </a:r>
          </a:p>
          <a:p>
            <a:endParaRPr lang="nl-NL" dirty="0"/>
          </a:p>
          <a:p>
            <a:r>
              <a:rPr lang="nl-NL" dirty="0"/>
              <a:t>2. Luisteren &gt; Je stelt jezelf de vraag: Wat betekent het?</a:t>
            </a:r>
          </a:p>
          <a:p>
            <a:endParaRPr lang="nl-NL" dirty="0"/>
          </a:p>
          <a:p>
            <a:r>
              <a:rPr lang="nl-NL" dirty="0"/>
              <a:t>3. Leren &gt; Je stelt jezelf de vraag: Hoe beïnvloedt dit mijn leven?</a:t>
            </a:r>
          </a:p>
          <a:p>
            <a:endParaRPr lang="nl-NL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6" descr="Afbeelding met vloer, binnen, sleutel, metaalgoed&#10;&#10;Beschrijving is gegenereerd met zeer hoge betrouwbaarheid">
            <a:extLst>
              <a:ext uri="{FF2B5EF4-FFF2-40B4-BE49-F238E27FC236}">
                <a16:creationId xmlns:a16="http://schemas.microsoft.com/office/drawing/2014/main" id="{EE461882-5A28-47CD-B735-5E902F61AD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r="24292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wat de sleutels van het hemelrijk zijn en hoe deze sleutels gebruikt worden.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deze sleutels heel belangrijk zijn.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vraag de Heere of Hij voor mij de deur van het hemelrijk wil openen.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De </a:t>
            </a:r>
            <a:r>
              <a:rPr lang="en-US" dirty="0" err="1"/>
              <a:t>verkondiging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Leg uit wat het betekent dat iedere preek een sleutel is.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Begrip: De </a:t>
            </a:r>
            <a:r>
              <a:rPr lang="en-US" dirty="0" err="1"/>
              <a:t>verkondiging</a:t>
            </a:r>
            <a:endParaRPr lang="nl-NL" dirty="0"/>
          </a:p>
        </p:txBody>
      </p:sp>
      <p:pic>
        <p:nvPicPr>
          <p:cNvPr id="10" name="Tijdelijke aanduiding voor inhoud 7" descr="Afbeelding met gebouw, deur, buiten, grond&#10;&#10;Beschrijving is gegenereerd met zeer hoge betrouwbaarheid">
            <a:extLst>
              <a:ext uri="{FF2B5EF4-FFF2-40B4-BE49-F238E27FC236}">
                <a16:creationId xmlns:a16="http://schemas.microsoft.com/office/drawing/2014/main" id="{A4F4626B-2DD0-497D-85CD-E39587D9B4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De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tucht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wordt er bedoeld met tucht?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gebeurt er als je geweten wordt </a:t>
            </a:r>
            <a:r>
              <a:rPr lang="nl-NL" dirty="0" err="1"/>
              <a:t>toegeschroeid</a:t>
            </a:r>
            <a:r>
              <a:rPr lang="nl-NL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/>
              <a:t>Begrip: De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tucht</a:t>
            </a:r>
            <a:endParaRPr lang="nl-NL" dirty="0"/>
          </a:p>
        </p:txBody>
      </p:sp>
      <p:pic>
        <p:nvPicPr>
          <p:cNvPr id="8" name="Tijdelijke aanduiding voor inhoud 7" descr="Afbeelding met gras, buiten, persoon, man&#10;&#10;Beschrijving is gegenereerd met zeer hoge betrouwbaarheid">
            <a:extLst>
              <a:ext uri="{FF2B5EF4-FFF2-40B4-BE49-F238E27FC236}">
                <a16:creationId xmlns:a16="http://schemas.microsoft.com/office/drawing/2014/main" id="{8A72B079-81E0-4A3D-9260-BD1DCE453F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r="20939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Begrip: De </a:t>
            </a:r>
            <a:r>
              <a:rPr lang="en-US" dirty="0" err="1"/>
              <a:t>onderlinge</a:t>
            </a:r>
            <a:r>
              <a:rPr lang="en-US" dirty="0"/>
              <a:t> </a:t>
            </a:r>
            <a:r>
              <a:rPr lang="en-US" dirty="0" err="1"/>
              <a:t>tucht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moet je doen als gemeenteleden in openlijke zonde leven?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/>
              <a:t>Begrip: De </a:t>
            </a:r>
            <a:r>
              <a:rPr lang="en-US" dirty="0" err="1"/>
              <a:t>onderlinge</a:t>
            </a:r>
            <a:r>
              <a:rPr lang="en-US" dirty="0"/>
              <a:t> </a:t>
            </a:r>
            <a:r>
              <a:rPr lang="en-US" dirty="0" err="1"/>
              <a:t>tucht</a:t>
            </a:r>
            <a:endParaRPr lang="nl-NL" dirty="0"/>
          </a:p>
        </p:txBody>
      </p:sp>
      <p:pic>
        <p:nvPicPr>
          <p:cNvPr id="8" name="Tijdelijke aanduiding voor inhoud 7" descr="Afbeelding met persoon, buiten, grond, kop&#10;&#10;Beschrijving is gegenereerd met zeer hoge betrouwbaarheid">
            <a:extLst>
              <a:ext uri="{FF2B5EF4-FFF2-40B4-BE49-F238E27FC236}">
                <a16:creationId xmlns:a16="http://schemas.microsoft.com/office/drawing/2014/main" id="{A7051141-6D62-4CED-83FB-B229E913BB9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r="2420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Begrip: De </a:t>
            </a:r>
            <a:r>
              <a:rPr lang="en-US" sz="3600" dirty="0" err="1"/>
              <a:t>kerkelijke</a:t>
            </a:r>
            <a:r>
              <a:rPr lang="en-US" sz="3600" dirty="0"/>
              <a:t> </a:t>
            </a:r>
            <a:r>
              <a:rPr lang="en-US" sz="3600" dirty="0" err="1"/>
              <a:t>tucht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gebeurt er als de onderlinge tucht niet helpt?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Begrip: De </a:t>
            </a:r>
            <a:r>
              <a:rPr lang="en-US" dirty="0" err="1"/>
              <a:t>kerkelijke</a:t>
            </a:r>
            <a:r>
              <a:rPr lang="en-US" dirty="0"/>
              <a:t> </a:t>
            </a:r>
            <a:r>
              <a:rPr lang="en-US" dirty="0" err="1"/>
              <a:t>tucht</a:t>
            </a:r>
            <a:endParaRPr lang="nl-NL" dirty="0"/>
          </a:p>
        </p:txBody>
      </p:sp>
      <p:pic>
        <p:nvPicPr>
          <p:cNvPr id="9" name="Tijdelijke aanduiding voor inhoud 6">
            <a:extLst>
              <a:ext uri="{FF2B5EF4-FFF2-40B4-BE49-F238E27FC236}">
                <a16:creationId xmlns:a16="http://schemas.microsoft.com/office/drawing/2014/main" id="{05EBB0FB-87D2-476F-9B1B-5F4FE1E65C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11369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2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5842BF62-E733-495D-B1CC-4A2A1A72D540}"/>
</file>

<file path=customXml/itemProps2.xml><?xml version="1.0" encoding="utf-8"?>
<ds:datastoreItem xmlns:ds="http://schemas.openxmlformats.org/officeDocument/2006/customXml" ds:itemID="{EE096B92-B1CF-4940-9022-BF33040C0A46}"/>
</file>

<file path=customXml/itemProps3.xml><?xml version="1.0" encoding="utf-8"?>
<ds:datastoreItem xmlns:ds="http://schemas.openxmlformats.org/officeDocument/2006/customXml" ds:itemID="{D71AD191-4D67-4177-90B6-6398EB57C000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136</TotalTime>
  <Words>572</Words>
  <Application>Microsoft Office PowerPoint</Application>
  <PresentationFormat>Breedbeeld</PresentationFormat>
  <Paragraphs>85</Paragraphs>
  <Slides>18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ITC Officina Serif Std Book</vt:lpstr>
      <vt:lpstr>Segoe UI</vt:lpstr>
      <vt:lpstr>Office-thema</vt:lpstr>
      <vt:lpstr>De sleutels van het hemelrijk</vt:lpstr>
      <vt:lpstr>Opening</vt:lpstr>
      <vt:lpstr>Bijbelstudie</vt:lpstr>
      <vt:lpstr>Binnenkomer</vt:lpstr>
      <vt:lpstr>Doelen</vt:lpstr>
      <vt:lpstr>Begrip: De verkondiging</vt:lpstr>
      <vt:lpstr>Begrip: De persoonlijke tucht</vt:lpstr>
      <vt:lpstr>Begrip: De onderlinge tucht</vt:lpstr>
      <vt:lpstr>Begrip: De kerkelijke tucht</vt:lpstr>
      <vt:lpstr>Verwerkingsvragen</vt:lpstr>
      <vt:lpstr>Samenvatting</vt:lpstr>
      <vt:lpstr>Huiswerk volgende keer</vt:lpstr>
      <vt:lpstr>Verwerkingsopdracht</vt:lpstr>
      <vt:lpstr>Stelling</vt:lpstr>
      <vt:lpstr>Bespreekopdracht</vt:lpstr>
      <vt:lpstr>Woordweb</vt:lpstr>
      <vt:lpstr>Verhaal</vt:lpstr>
      <vt:lpstr>Opdracht / Alternatieve binnenkomer (1)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Arie van der Plas</cp:lastModifiedBy>
  <cp:revision>24</cp:revision>
  <dcterms:created xsi:type="dcterms:W3CDTF">2018-01-11T12:38:21Z</dcterms:created>
  <dcterms:modified xsi:type="dcterms:W3CDTF">2018-07-17T12:23:17Z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