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76" r:id="rId15"/>
    <p:sldId id="269" r:id="rId16"/>
    <p:sldId id="282" r:id="rId17"/>
    <p:sldId id="283" r:id="rId18"/>
    <p:sldId id="284" r:id="rId19"/>
    <p:sldId id="270" r:id="rId20"/>
    <p:sldId id="271" r:id="rId21"/>
    <p:sldId id="272" r:id="rId22"/>
    <p:sldId id="27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0" d="100"/>
          <a:sy n="50" d="100"/>
        </p:scale>
        <p:origin x="4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29-8-2018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Loop langs de tafels en neem iets ongevraagd van een jongere af. Pen/boek/telefoon/jas of iets dergelijks. Doe dit bij een ander ook. Bespreek plenair wat dit voor gevoel oproept en besteed aandacht aan waarom iemand niet ongevraagd aan jouw spullen komen?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157183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Wellicht kan er een concreet idee uitgewerkt worden om de naasten van geld en/of goederen te voorzien. Als er een goed idee komt, wijs dan per groep een verantwoordelijke aan die het proces gaat coördineren. Spreek ook af of er iets structureels of iets eenmaligs gedaan wordt.</a:t>
            </a:r>
          </a:p>
          <a:p>
            <a:pPr lvl="0"/>
            <a:r>
              <a:rPr lang="nl-NL" sz="1200" kern="1200" dirty="0">
                <a:solidFill>
                  <a:schemeClr val="tx1"/>
                </a:solidFill>
                <a:effectLst/>
                <a:latin typeface="+mn-lt"/>
                <a:ea typeface="+mn-ea"/>
                <a:cs typeface="+mn-cs"/>
              </a:rPr>
              <a:t>Suggesties:</a:t>
            </a:r>
          </a:p>
          <a:p>
            <a:pPr lvl="0"/>
            <a:r>
              <a:rPr lang="nl-NL" sz="1200" kern="1200" dirty="0">
                <a:solidFill>
                  <a:schemeClr val="tx1"/>
                </a:solidFill>
                <a:effectLst/>
                <a:latin typeface="+mn-lt"/>
                <a:ea typeface="+mn-ea"/>
                <a:cs typeface="+mn-cs"/>
              </a:rPr>
              <a:t>- Collectebusje voor catechisatie bestemmen voor een concreet doel.</a:t>
            </a:r>
          </a:p>
          <a:p>
            <a:pPr lvl="0"/>
            <a:r>
              <a:rPr lang="nl-NL" sz="1200" kern="1200" dirty="0">
                <a:solidFill>
                  <a:schemeClr val="tx1"/>
                </a:solidFill>
                <a:effectLst/>
                <a:latin typeface="+mn-lt"/>
                <a:ea typeface="+mn-ea"/>
                <a:cs typeface="+mn-cs"/>
              </a:rPr>
              <a:t>- Eten koken voor armen in de buurt</a:t>
            </a:r>
          </a:p>
          <a:p>
            <a:pPr lvl="0"/>
            <a:r>
              <a:rPr lang="nl-NL" sz="1200" kern="1200" dirty="0">
                <a:solidFill>
                  <a:schemeClr val="tx1"/>
                </a:solidFill>
                <a:effectLst/>
                <a:latin typeface="+mn-lt"/>
                <a:ea typeface="+mn-ea"/>
                <a:cs typeface="+mn-cs"/>
              </a:rPr>
              <a:t>- Oude kleding inzamelen en inleveren</a:t>
            </a:r>
          </a:p>
          <a:p>
            <a:pPr lvl="0"/>
            <a:r>
              <a:rPr lang="nl-NL" sz="1200" kern="1200" dirty="0">
                <a:solidFill>
                  <a:schemeClr val="tx1"/>
                </a:solidFill>
                <a:effectLst/>
                <a:latin typeface="+mn-lt"/>
                <a:ea typeface="+mn-ea"/>
                <a:cs typeface="+mn-cs"/>
              </a:rPr>
              <a:t>- Etc.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299133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Afsluiter 2</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Verdeel de groep in kleinere groepjes. </a:t>
            </a:r>
          </a:p>
          <a:p>
            <a:pPr lvl="0"/>
            <a:r>
              <a:rPr lang="nl-NL" sz="1200" kern="1200" dirty="0">
                <a:solidFill>
                  <a:schemeClr val="tx1"/>
                </a:solidFill>
                <a:effectLst/>
                <a:latin typeface="+mn-lt"/>
                <a:ea typeface="+mn-ea"/>
                <a:cs typeface="+mn-cs"/>
              </a:rPr>
              <a:t>Elk groepje schrijft binnen één minuut zoveel mogelijk goede doelen op. </a:t>
            </a:r>
          </a:p>
          <a:p>
            <a:pPr lvl="0"/>
            <a:r>
              <a:rPr lang="nl-NL" sz="1200" kern="1200" dirty="0">
                <a:solidFill>
                  <a:schemeClr val="tx1"/>
                </a:solidFill>
                <a:effectLst/>
                <a:latin typeface="+mn-lt"/>
                <a:ea typeface="+mn-ea"/>
                <a:cs typeface="+mn-cs"/>
              </a:rPr>
              <a:t>Welk groepje heeft de meeste goede doelen?</a:t>
            </a:r>
          </a:p>
          <a:p>
            <a:pPr lvl="0"/>
            <a:r>
              <a:rPr lang="nl-NL" sz="1200" kern="1200" dirty="0">
                <a:solidFill>
                  <a:schemeClr val="tx1"/>
                </a:solidFill>
                <a:effectLst/>
                <a:latin typeface="+mn-lt"/>
                <a:ea typeface="+mn-ea"/>
                <a:cs typeface="+mn-cs"/>
              </a:rPr>
              <a:t>(Als er tijd genoeg is: laat ze de opgeschreven doelen toelichten).</a:t>
            </a:r>
          </a:p>
          <a:p>
            <a:pPr lvl="0"/>
            <a:r>
              <a:rPr lang="nl-NL" sz="1200" kern="1200" dirty="0">
                <a:solidFill>
                  <a:schemeClr val="tx1"/>
                </a:solidFill>
                <a:effectLst/>
                <a:latin typeface="+mn-lt"/>
                <a:ea typeface="+mn-ea"/>
                <a:cs typeface="+mn-cs"/>
              </a:rPr>
              <a:t>Elk groepje kiest van deze lijst één doel dat zij als meest goede doel zien. </a:t>
            </a:r>
          </a:p>
          <a:p>
            <a:pPr lvl="0"/>
            <a:r>
              <a:rPr lang="nl-NL" sz="1200" kern="1200" dirty="0">
                <a:solidFill>
                  <a:schemeClr val="tx1"/>
                </a:solidFill>
                <a:effectLst/>
                <a:latin typeface="+mn-lt"/>
                <a:ea typeface="+mn-ea"/>
                <a:cs typeface="+mn-cs"/>
              </a:rPr>
              <a:t>Ze krijgen een halve minuut om de rest van de groep te overtuigen van hun keuze.</a:t>
            </a:r>
          </a:p>
          <a:p>
            <a:pPr lvl="0"/>
            <a:r>
              <a:rPr lang="nl-NL" sz="1200" kern="1200" dirty="0">
                <a:solidFill>
                  <a:schemeClr val="tx1"/>
                </a:solidFill>
                <a:effectLst/>
                <a:latin typeface="+mn-lt"/>
                <a:ea typeface="+mn-ea"/>
                <a:cs typeface="+mn-cs"/>
              </a:rPr>
              <a:t>Welke groepje is het meest overtuigend?</a:t>
            </a:r>
          </a:p>
          <a:p>
            <a:pPr lvl="0"/>
            <a:r>
              <a:rPr lang="nl-NL" sz="1200" kern="1200" dirty="0">
                <a:solidFill>
                  <a:schemeClr val="tx1"/>
                </a:solidFill>
                <a:effectLst/>
                <a:latin typeface="+mn-lt"/>
                <a:ea typeface="+mn-ea"/>
                <a:cs typeface="+mn-cs"/>
              </a:rPr>
              <a:t>Denk na: wat kunnen jullie hiermee als groep?</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dirty="0"/>
          </a:p>
        </p:txBody>
      </p:sp>
    </p:spTree>
    <p:extLst>
      <p:ext uri="{BB962C8B-B14F-4D97-AF65-F5344CB8AC3E}">
        <p14:creationId xmlns:p14="http://schemas.microsoft.com/office/powerpoint/2010/main" val="250934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Maak een elfje over het diefstal/donatie aan goede doelen:</a:t>
            </a:r>
          </a:p>
          <a:p>
            <a:r>
              <a:rPr lang="nl-NL" sz="1200" kern="1200" dirty="0">
                <a:solidFill>
                  <a:schemeClr val="tx1"/>
                </a:solidFill>
                <a:effectLst/>
                <a:latin typeface="+mn-lt"/>
                <a:ea typeface="+mn-ea"/>
                <a:cs typeface="+mn-cs"/>
              </a:rPr>
              <a:t>1 woord</a:t>
            </a:r>
          </a:p>
          <a:p>
            <a:r>
              <a:rPr lang="nl-NL" sz="1200" kern="1200" dirty="0">
                <a:solidFill>
                  <a:schemeClr val="tx1"/>
                </a:solidFill>
                <a:effectLst/>
                <a:latin typeface="+mn-lt"/>
                <a:ea typeface="+mn-ea"/>
                <a:cs typeface="+mn-cs"/>
              </a:rPr>
              <a:t>2 woorden</a:t>
            </a:r>
          </a:p>
          <a:p>
            <a:r>
              <a:rPr lang="nl-NL" sz="1200" kern="1200" dirty="0">
                <a:solidFill>
                  <a:schemeClr val="tx1"/>
                </a:solidFill>
                <a:effectLst/>
                <a:latin typeface="+mn-lt"/>
                <a:ea typeface="+mn-ea"/>
                <a:cs typeface="+mn-cs"/>
              </a:rPr>
              <a:t>3 woorden</a:t>
            </a:r>
          </a:p>
          <a:p>
            <a:r>
              <a:rPr lang="nl-NL" sz="1200" kern="1200" dirty="0">
                <a:solidFill>
                  <a:schemeClr val="tx1"/>
                </a:solidFill>
                <a:effectLst/>
                <a:latin typeface="+mn-lt"/>
                <a:ea typeface="+mn-ea"/>
                <a:cs typeface="+mn-cs"/>
              </a:rPr>
              <a:t>4 woorden</a:t>
            </a:r>
          </a:p>
          <a:p>
            <a:r>
              <a:rPr lang="nl-NL" sz="1200" kern="1200" dirty="0">
                <a:solidFill>
                  <a:schemeClr val="tx1"/>
                </a:solidFill>
                <a:effectLst/>
                <a:latin typeface="+mn-lt"/>
                <a:ea typeface="+mn-ea"/>
                <a:cs typeface="+mn-cs"/>
              </a:rPr>
              <a:t>1 woord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dirty="0"/>
          </a:p>
        </p:txBody>
      </p:sp>
    </p:spTree>
    <p:extLst>
      <p:ext uri="{BB962C8B-B14F-4D97-AF65-F5344CB8AC3E}">
        <p14:creationId xmlns:p14="http://schemas.microsoft.com/office/powerpoint/2010/main" val="295136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Teken een strip met drie plaatjes voor het geven van geld aan een goed doel. Geef hierin specifiek aandacht aan gedachten die je daarbij hebt.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dirty="0"/>
          </a:p>
        </p:txBody>
      </p:sp>
    </p:spTree>
    <p:extLst>
      <p:ext uri="{BB962C8B-B14F-4D97-AF65-F5344CB8AC3E}">
        <p14:creationId xmlns:p14="http://schemas.microsoft.com/office/powerpoint/2010/main" val="57334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dirty="0"/>
          </a:p>
        </p:txBody>
      </p:sp>
    </p:spTree>
    <p:extLst>
      <p:ext uri="{BB962C8B-B14F-4D97-AF65-F5344CB8AC3E}">
        <p14:creationId xmlns:p14="http://schemas.microsoft.com/office/powerpoint/2010/main" val="105867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Probeer goed te sturen als je vraagt naar woorden in het web. Prikkel ze met bepaalde woorden, of dat iets bij ze oproept. Probeer er sowieso ‘achtste gebod’, ‘zelfzuchtig’ en ‘weggeven’ aan de orde te laten komen.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35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Iets van een ander misbruiken tot ons voordeel. </a:t>
            </a:r>
          </a:p>
          <a:p>
            <a:r>
              <a:rPr lang="nl-NL" i="0" dirty="0"/>
              <a:t>Je vertrouwt niet op Gods voorzienigheid. </a:t>
            </a:r>
          </a:p>
          <a:p>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Wat doet het met de jongeren dat de definitie van diefstal zo breed is? Voelen zij zich aangesproken? Het punt dat je faalt om op Gods voorzienigheid te vertrouwen bij diefstal mag wel wat verder uitgewerkt worden. Het gaat erom dat we eerder onze eigen stelende handelingen vertrouwen dan dat we door het geloof leven en erop vertrouwen dat God zal voorzien. </a:t>
            </a:r>
            <a:endParaRPr lang="nl-NL" sz="1200" kern="1200" dirty="0">
              <a:solidFill>
                <a:schemeClr val="tx1"/>
              </a:solidFill>
              <a:effectLst/>
              <a:latin typeface="+mn-lt"/>
              <a:ea typeface="+mn-ea"/>
              <a:cs typeface="+mn-cs"/>
            </a:endParaRPr>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Mensen zijn door de zonden op zichzelf gericht, zelfzuchtig, daarom stelen we. </a:t>
            </a:r>
          </a:p>
          <a:p>
            <a:r>
              <a:rPr lang="nl-NL" i="0" dirty="0"/>
              <a:t>God beroven van Zijn eer. </a:t>
            </a:r>
          </a:p>
          <a:p>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Ga met elkaar in gesprek en haak eventueel aan bij het voorbeeld van de binnenkomer. Is de andere kant opkijken om zo te zorgen voor eten voor zijn kinderen ook zelfzucht?</a:t>
            </a:r>
            <a:endParaRPr lang="nl-NL" sz="1200" kern="1200" dirty="0">
              <a:solidFill>
                <a:schemeClr val="tx1"/>
              </a:solidFill>
              <a:effectLst/>
              <a:latin typeface="+mn-lt"/>
              <a:ea typeface="+mn-ea"/>
              <a:cs typeface="+mn-cs"/>
            </a:endParaRPr>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dirty="0"/>
              <a:t>Voorzienigheid = God zorgt voor ons.</a:t>
            </a:r>
          </a:p>
          <a:p>
            <a:pPr marL="0" indent="0">
              <a:buNone/>
            </a:pPr>
            <a:r>
              <a:rPr lang="nl-NL" i="0" dirty="0"/>
              <a:t>Schoon water, scholing, medische zorg, elke dag eten en drinken, elke week Zijn Woord horen in de kerk.</a:t>
            </a:r>
          </a:p>
          <a:p>
            <a:pPr marL="0" indent="0">
              <a:buNone/>
            </a:pPr>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Diefstal heeft alles met voorzienigheid te maken (zie begrip 1). Let er op dat de jongeren de term goed begrijpen en kunnen uitleggen wat het is. Zitten we vast aan onze goederen? Hebzucht zorgt ook voor diefstal!</a:t>
            </a:r>
            <a:endParaRPr lang="nl-NL" sz="1200" kern="1200" dirty="0">
              <a:solidFill>
                <a:schemeClr val="tx1"/>
              </a:solidFill>
              <a:effectLst/>
              <a:latin typeface="+mn-lt"/>
              <a:ea typeface="+mn-ea"/>
              <a:cs typeface="+mn-cs"/>
            </a:endParaRPr>
          </a:p>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Wij zijn beheerders van Gods schepping. </a:t>
            </a:r>
          </a:p>
          <a:p>
            <a:pPr marL="0" indent="0">
              <a:buNone/>
            </a:pPr>
            <a:r>
              <a:rPr lang="nl-NL" dirty="0"/>
              <a:t>Bewaken en beheren. Getrouw je werk doen. Delen van je bezit. </a:t>
            </a:r>
          </a:p>
          <a:p>
            <a:pPr marL="0" indent="0">
              <a:buNone/>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Een lastige term met veel informatie erbij. Neem voor dit begrip de tijd om het uit te leggen. Het laat zien hoe wij als schepselen van God over deze aarde moeten gaan. Hoe gaan wij in het dagelijks leven om met de schepping (afval op straat, eten weggooien, dierenmishandeling etc.)? Kijken wij wel om naar arme mensen? Hoe is onze werkethiek, doen wij alles tot Gods eer of toch meer voor onszelf? Of zijn we als de luiaard uit Spreuken 6 en lopen we de kantjes er vanaf. </a:t>
            </a:r>
            <a:endParaRPr lang="nl-NL" sz="1200" kern="1200" dirty="0">
              <a:solidFill>
                <a:schemeClr val="tx1"/>
              </a:solidFill>
              <a:effectLst/>
              <a:latin typeface="+mn-lt"/>
              <a:ea typeface="+mn-ea"/>
              <a:cs typeface="+mn-cs"/>
            </a:endParaRPr>
          </a:p>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Heere vraagt ons om betrouwbaar en eerlijk te zijn.</a:t>
            </a:r>
          </a:p>
          <a:p>
            <a:r>
              <a:rPr lang="nl-NL" dirty="0"/>
              <a:t>De Heere Jezus heeft zichzelf een dief gemaakt om dieven vrij te spreken.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Hoe zorgen de jongeren ervoor dat ze betrouwbaar zijn? Ook voor meest onbetrouwbare persoon in de wereld is er hoop! Benadruk hierbij de betrouwbaarheid van Gods beloften.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29-8-2018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Bezit is door God gegeven</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Betrouwbaarheid</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Wat vraagt de Heere van ons?</a:t>
            </a:r>
          </a:p>
          <a:p>
            <a:pPr marL="228600" lvl="0" indent="-228600">
              <a:buFont typeface="Arial" panose="020B0604020202020204" pitchFamily="34" charset="0"/>
              <a:buChar char="•"/>
            </a:pPr>
            <a:r>
              <a:rPr lang="nl-NL" sz="1800" dirty="0">
                <a:solidFill>
                  <a:prstClr val="black"/>
                </a:solidFill>
                <a:latin typeface="Calibri" panose="020F0502020204030204"/>
              </a:rPr>
              <a:t>Hoe heeft de Heere Jezus dit gebod volbracht?</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Betrouwbaarheid</a:t>
            </a:r>
          </a:p>
        </p:txBody>
      </p:sp>
      <p:pic>
        <p:nvPicPr>
          <p:cNvPr id="7" name="Tijdelijke aanduiding voor afbeelding 6">
            <a:extLst>
              <a:ext uri="{FF2B5EF4-FFF2-40B4-BE49-F238E27FC236}">
                <a16:creationId xmlns:a16="http://schemas.microsoft.com/office/drawing/2014/main" id="{40DDFFB9-60C6-47F4-9C6C-6F60EF4C1391}"/>
              </a:ext>
            </a:extLst>
          </p:cNvPr>
          <p:cNvPicPr>
            <a:picLocks noGrp="1" noChangeAspect="1"/>
          </p:cNvPicPr>
          <p:nvPr>
            <p:ph type="pic" sz="quarter" idx="12"/>
          </p:nvPr>
        </p:nvPicPr>
        <p:blipFill>
          <a:blip r:embed="rId3"/>
          <a:srcRect l="24297" r="24297"/>
          <a:stretch>
            <a:fillRect/>
          </a:stretch>
        </p:blipFill>
        <p:spPr>
          <a:prstGeom prst="rect">
            <a:avLst/>
          </a:prstGeom>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38.</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pPr marL="0" indent="0">
              <a:buNone/>
            </a:pPr>
            <a:r>
              <a:rPr lang="nl-NL" dirty="0"/>
              <a:t>Diefstal is je naaste benadelen om er zelf beter van te worden.</a:t>
            </a:r>
          </a:p>
          <a:p>
            <a:pPr marL="0" indent="0">
              <a:buNone/>
            </a:pPr>
            <a:r>
              <a:rPr lang="nl-NL" dirty="0"/>
              <a:t>Diefstal is niet vertrouwen op Gods voorzienigheid. </a:t>
            </a:r>
          </a:p>
          <a:p>
            <a:pPr marL="0" indent="0">
              <a:buNone/>
            </a:pPr>
            <a:r>
              <a:rPr lang="nl-NL" dirty="0"/>
              <a:t>Diefstal is ook het niet verantwoord omgaan met Gods schepping. </a:t>
            </a:r>
          </a:p>
          <a:p>
            <a:pPr marL="0" indent="0">
              <a:buNone/>
            </a:pPr>
            <a:r>
              <a:rPr lang="nl-NL" dirty="0"/>
              <a:t>De Heere vraagt om onze bezittingen te delen.</a:t>
            </a:r>
          </a:p>
          <a:p>
            <a:pPr marL="0" indent="0">
              <a:buNone/>
            </a:pPr>
            <a:r>
              <a:rPr lang="nl-NL" dirty="0"/>
              <a:t>De Heere heeft Zijn Zoon gegeven die voor 100% te vertrouwen is en dit gebod heeft volbracht.</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DB7CA08-E91E-499E-AA52-208DE4B0C8A0}"/>
              </a:ext>
            </a:extLst>
          </p:cNvPr>
          <p:cNvSpPr>
            <a:spLocks noGrp="1"/>
          </p:cNvSpPr>
          <p:nvPr>
            <p:ph type="title"/>
          </p:nvPr>
        </p:nvSpPr>
        <p:spPr/>
        <p:txBody>
          <a:bodyPr>
            <a:normAutofit fontScale="90000"/>
          </a:bodyPr>
          <a:lstStyle/>
          <a:p>
            <a:r>
              <a:rPr lang="nl-NL" dirty="0"/>
              <a:t>Alternatieve binnenkomer (1) </a:t>
            </a:r>
          </a:p>
        </p:txBody>
      </p:sp>
      <p:sp>
        <p:nvSpPr>
          <p:cNvPr id="7" name="Tijdelijke aanduiding voor tekst 6">
            <a:extLst>
              <a:ext uri="{FF2B5EF4-FFF2-40B4-BE49-F238E27FC236}">
                <a16:creationId xmlns:a16="http://schemas.microsoft.com/office/drawing/2014/main" id="{4AEFE3DD-D60B-46E9-B1B9-196A317C894E}"/>
              </a:ext>
            </a:extLst>
          </p:cNvPr>
          <p:cNvSpPr>
            <a:spLocks noGrp="1"/>
          </p:cNvSpPr>
          <p:nvPr>
            <p:ph type="body" sz="quarter" idx="11"/>
          </p:nvPr>
        </p:nvSpPr>
        <p:spPr/>
        <p:txBody>
          <a:bodyPr/>
          <a:lstStyle/>
          <a:p>
            <a:endParaRPr lang="nl-NL"/>
          </a:p>
        </p:txBody>
      </p:sp>
      <p:pic>
        <p:nvPicPr>
          <p:cNvPr id="6146" name="Picture 2" descr="Telefoon, Mobiele, Smartphone, Leeg, Digitale, Iphone">
            <a:extLst>
              <a:ext uri="{FF2B5EF4-FFF2-40B4-BE49-F238E27FC236}">
                <a16:creationId xmlns:a16="http://schemas.microsoft.com/office/drawing/2014/main" id="{7C486CC9-64F7-4858-9A47-C7333354F99D}"/>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965" r="209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6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Aan wie geef je geld?</a:t>
            </a:r>
            <a:endParaRPr lang="nl-NL" sz="1800" dirty="0"/>
          </a:p>
        </p:txBody>
      </p:sp>
    </p:spTree>
    <p:extLst>
      <p:ext uri="{BB962C8B-B14F-4D97-AF65-F5344CB8AC3E}">
        <p14:creationId xmlns:p14="http://schemas.microsoft.com/office/powerpoint/2010/main" val="5056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Wie weet er de meeste goede doelen?</a:t>
            </a:r>
            <a:endParaRPr lang="nl-NL" sz="1800" dirty="0"/>
          </a:p>
        </p:txBody>
      </p:sp>
    </p:spTree>
    <p:extLst>
      <p:ext uri="{BB962C8B-B14F-4D97-AF65-F5344CB8AC3E}">
        <p14:creationId xmlns:p14="http://schemas.microsoft.com/office/powerpoint/2010/main" val="129512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(3)</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Maak een elfje over het diefstal/donatie aan goede doelen:</a:t>
            </a:r>
          </a:p>
          <a:p>
            <a:pPr marL="0" indent="0">
              <a:buNone/>
            </a:pPr>
            <a:r>
              <a:rPr lang="nl-NL" sz="1800" dirty="0"/>
              <a:t>1 woord</a:t>
            </a:r>
          </a:p>
          <a:p>
            <a:pPr marL="0" indent="0">
              <a:buNone/>
            </a:pPr>
            <a:r>
              <a:rPr lang="nl-NL" sz="1800" dirty="0"/>
              <a:t>2 woorden</a:t>
            </a:r>
          </a:p>
          <a:p>
            <a:pPr marL="0" indent="0">
              <a:buNone/>
            </a:pPr>
            <a:r>
              <a:rPr lang="nl-NL" sz="1800" dirty="0"/>
              <a:t>3 woorden</a:t>
            </a:r>
          </a:p>
          <a:p>
            <a:pPr marL="0" indent="0">
              <a:buNone/>
            </a:pPr>
            <a:r>
              <a:rPr lang="nl-NL" sz="1800" dirty="0"/>
              <a:t>4 woorden</a:t>
            </a:r>
          </a:p>
          <a:p>
            <a:pPr marL="0" indent="0">
              <a:buNone/>
            </a:pPr>
            <a:r>
              <a:rPr lang="nl-NL" sz="1800" dirty="0"/>
              <a:t>1 woord</a:t>
            </a:r>
          </a:p>
        </p:txBody>
      </p:sp>
    </p:spTree>
    <p:extLst>
      <p:ext uri="{BB962C8B-B14F-4D97-AF65-F5344CB8AC3E}">
        <p14:creationId xmlns:p14="http://schemas.microsoft.com/office/powerpoint/2010/main" val="172866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(4)</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Teken een strip met drie plaatjes voor het geven van geld aan een goed doel. Geef hierin specifiek aandacht aan gedachten die je daarbij hebt. </a:t>
            </a:r>
            <a:endParaRPr lang="nl-NL" sz="1800" dirty="0"/>
          </a:p>
        </p:txBody>
      </p:sp>
    </p:spTree>
    <p:extLst>
      <p:ext uri="{BB962C8B-B14F-4D97-AF65-F5344CB8AC3E}">
        <p14:creationId xmlns:p14="http://schemas.microsoft.com/office/powerpoint/2010/main" val="3303742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Zie pagina 38.</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Psalm 62:7</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Mattheüs</a:t>
            </a:r>
            <a:r>
              <a:rPr lang="en-US" dirty="0"/>
              <a:t> 19:16-30</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of jullie het eens zijn met de stelling: Eens een dief altijd een dief?</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40.</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7170" name="Picture 2" descr="Vrijheid, Hemel, Handen, Handboeien, Wolken, Man, Dief">
            <a:extLst>
              <a:ext uri="{FF2B5EF4-FFF2-40B4-BE49-F238E27FC236}">
                <a16:creationId xmlns:a16="http://schemas.microsoft.com/office/drawing/2014/main" id="{0F550E2C-B547-4B24-99FA-268467702E9A}"/>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63804" r="-48" b="-63804"/>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1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Wat wil de jongeling van Jezus horen?</a:t>
            </a:r>
          </a:p>
          <a:p>
            <a:r>
              <a:rPr lang="nl-NL" dirty="0"/>
              <a:t>2. Welk antwoord geeft Jezus hem?</a:t>
            </a:r>
          </a:p>
          <a:p>
            <a:r>
              <a:rPr lang="nl-NL" dirty="0"/>
              <a:t>3. Wat betekent de opdracht van Jezus voor hem?</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Iphone, Smartphone, Apps, Apple Inc, Mobiele Telefoon">
            <a:extLst>
              <a:ext uri="{FF2B5EF4-FFF2-40B4-BE49-F238E27FC236}">
                <a16:creationId xmlns:a16="http://schemas.microsoft.com/office/drawing/2014/main" id="{4C74CE1B-2CD7-4BE4-A8B4-2EF3C8071F6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ik door te stelen niet vertrouw op Gods voorzienigheid.</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alles wat ik bezit van God ontvangen is.</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deel mijn geld en spullen met mijn naasten omdat ik ze van God ontvangen heb.</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nl-NL" dirty="0"/>
              <a:t>Diefstal</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Wat is volgens de Bijbel diefstal?</a:t>
            </a:r>
          </a:p>
          <a:p>
            <a:pPr lvl="0" indent="-228600">
              <a:buFont typeface="Arial" panose="020B0604020202020204" pitchFamily="34" charset="0"/>
              <a:buChar char="•"/>
            </a:pPr>
            <a:r>
              <a:rPr lang="nl-NL" sz="1800" dirty="0">
                <a:solidFill>
                  <a:prstClr val="black"/>
                </a:solidFill>
                <a:latin typeface="Calibri" panose="020F0502020204030204"/>
              </a:rPr>
              <a:t>Wat doe je als je steelt?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nl-NL" dirty="0"/>
              <a:t>Diefstal</a:t>
            </a:r>
          </a:p>
        </p:txBody>
      </p:sp>
      <p:pic>
        <p:nvPicPr>
          <p:cNvPr id="2050" name="Picture 2" descr="Auto, Inbraak, Dief, Inbreker, Breken In">
            <a:extLst>
              <a:ext uri="{FF2B5EF4-FFF2-40B4-BE49-F238E27FC236}">
                <a16:creationId xmlns:a16="http://schemas.microsoft.com/office/drawing/2014/main" id="{35918E29-6198-4424-B19B-0FEF02E2FEB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Zelfzucht</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 komt de zonde van diefstal vandaan?</a:t>
            </a:r>
          </a:p>
          <a:p>
            <a:pPr marL="285750" indent="-285750">
              <a:buFont typeface="Arial" panose="020B0604020202020204" pitchFamily="34" charset="0"/>
              <a:buChar char="•"/>
            </a:pPr>
            <a:r>
              <a:rPr lang="nl-NL" dirty="0"/>
              <a:t>Wat is de grootste diefstal?</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Zelfzucht</a:t>
            </a:r>
          </a:p>
        </p:txBody>
      </p:sp>
      <p:pic>
        <p:nvPicPr>
          <p:cNvPr id="3074" name="Picture 2" descr="Echtscheiding, Divorcement, Strijd, Bestrijding Van">
            <a:extLst>
              <a:ext uri="{FF2B5EF4-FFF2-40B4-BE49-F238E27FC236}">
                <a16:creationId xmlns:a16="http://schemas.microsoft.com/office/drawing/2014/main" id="{549A8042-E642-43F9-B77F-93CFEA54634F}"/>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458" t="-46395" r="1410" b="-46395"/>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Voorzienigheid</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betekent voorzienigheid?</a:t>
            </a:r>
          </a:p>
          <a:p>
            <a:pPr marL="285750" indent="-285750">
              <a:buFont typeface="Arial" panose="020B0604020202020204" pitchFamily="34" charset="0"/>
              <a:buChar char="•"/>
            </a:pPr>
            <a:r>
              <a:rPr lang="nl-NL" sz="1800" dirty="0"/>
              <a:t>Noem een aantal voorbeelden van Gods voorzienigheid. </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Voorzienigheid</a:t>
            </a:r>
          </a:p>
        </p:txBody>
      </p:sp>
      <p:pic>
        <p:nvPicPr>
          <p:cNvPr id="4098" name="Picture 2" descr="Fles, Mineraalwater, Fles Water, Drinkwater">
            <a:extLst>
              <a:ext uri="{FF2B5EF4-FFF2-40B4-BE49-F238E27FC236}">
                <a16:creationId xmlns:a16="http://schemas.microsoft.com/office/drawing/2014/main" id="{1A68CD2F-4863-47BD-B37D-7FB95FD5891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8627" r="286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Begrip: Rentmeesterschap</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betekent rentmeesterschap?</a:t>
            </a:r>
          </a:p>
          <a:p>
            <a:pPr marL="285750" indent="-285750">
              <a:buFont typeface="Arial" panose="020B0604020202020204" pitchFamily="34" charset="0"/>
              <a:buChar char="•"/>
            </a:pPr>
            <a:r>
              <a:rPr lang="nl-NL" sz="1800" dirty="0"/>
              <a:t>Welke drie taken zijn er? </a:t>
            </a: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Rentmeesterschap</a:t>
            </a:r>
          </a:p>
        </p:txBody>
      </p:sp>
      <p:pic>
        <p:nvPicPr>
          <p:cNvPr id="5122" name="Picture 2" descr="Werknemer, De Bouw, Gebouw, Timmerman, Mannelijke, Job">
            <a:extLst>
              <a:ext uri="{FF2B5EF4-FFF2-40B4-BE49-F238E27FC236}">
                <a16:creationId xmlns:a16="http://schemas.microsoft.com/office/drawing/2014/main" id="{C9CCE317-3609-49D4-B5A6-AC80ADDFCE3F}"/>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312" r="243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DCE2A110-366C-4569-9B57-9828B30AB702}"/>
</file>

<file path=customXml/itemProps2.xml><?xml version="1.0" encoding="utf-8"?>
<ds:datastoreItem xmlns:ds="http://schemas.openxmlformats.org/officeDocument/2006/customXml" ds:itemID="{276022B9-E88E-447C-BD9A-C4711010B737}"/>
</file>

<file path=customXml/itemProps3.xml><?xml version="1.0" encoding="utf-8"?>
<ds:datastoreItem xmlns:ds="http://schemas.openxmlformats.org/officeDocument/2006/customXml" ds:itemID="{7251B55F-F736-4C62-866C-55BB7F747BDE}"/>
</file>

<file path=docProps/app.xml><?xml version="1.0" encoding="utf-8"?>
<Properties xmlns="http://schemas.openxmlformats.org/officeDocument/2006/extended-properties" xmlns:vt="http://schemas.openxmlformats.org/officeDocument/2006/docPropsVTypes">
  <Template>LeerMij-catechesatiemethode-HHJO</Template>
  <TotalTime>453</TotalTime>
  <Words>1114</Words>
  <Application>Microsoft Office PowerPoint</Application>
  <PresentationFormat>Breedbeeld</PresentationFormat>
  <Paragraphs>131</Paragraphs>
  <Slides>22</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Diefstal</vt:lpstr>
      <vt:lpstr>Begrip: Zelfzucht</vt:lpstr>
      <vt:lpstr>Begrip: Voorzienigheid</vt:lpstr>
      <vt:lpstr>Begrip: Rentmeesterschap</vt:lpstr>
      <vt:lpstr>Begrip: Betrouwbaarheid</vt:lpstr>
      <vt:lpstr>Verwerkingsvragen</vt:lpstr>
      <vt:lpstr>Samenvatting</vt:lpstr>
      <vt:lpstr>Huiswerk volgende keer</vt:lpstr>
      <vt:lpstr>Alternatieve binnenkomer (1) </vt:lpstr>
      <vt:lpstr>Alternatieve verwerkingsopdracht (1)</vt:lpstr>
      <vt:lpstr>Alternatieve verwerkingsopdracht (2)</vt:lpstr>
      <vt:lpstr>Alternatieve verwerkingsopdracht (3)</vt:lpstr>
      <vt:lpstr>Alternatieve verwerkingsopdracht (4)</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58</cp:revision>
  <dcterms:created xsi:type="dcterms:W3CDTF">2018-01-11T12:38:21Z</dcterms:created>
  <dcterms:modified xsi:type="dcterms:W3CDTF">2018-08-29T13:57:39Z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