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76" r:id="rId15"/>
    <p:sldId id="277"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69645" autoAdjust="0"/>
  </p:normalViewPr>
  <p:slideViewPr>
    <p:cSldViewPr snapToObjects="1">
      <p:cViewPr varScale="1">
        <p:scale>
          <a:sx n="90" d="100"/>
          <a:sy n="90" d="100"/>
        </p:scale>
        <p:origin x="16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8-10-2018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dirty="0"/>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12</a:t>
            </a:fld>
            <a:endParaRPr lang="nl-NL"/>
          </a:p>
        </p:txBody>
      </p:sp>
    </p:spTree>
    <p:extLst>
      <p:ext uri="{BB962C8B-B14F-4D97-AF65-F5344CB8AC3E}">
        <p14:creationId xmlns:p14="http://schemas.microsoft.com/office/powerpoint/2010/main" val="3410342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dirty="0"/>
          </a:p>
        </p:txBody>
      </p:sp>
    </p:spTree>
    <p:extLst>
      <p:ext uri="{BB962C8B-B14F-4D97-AF65-F5344CB8AC3E}">
        <p14:creationId xmlns:p14="http://schemas.microsoft.com/office/powerpoint/2010/main" val="38054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11</a:t>
            </a:fld>
            <a:endParaRPr lang="nl-NL"/>
          </a:p>
        </p:txBody>
      </p:sp>
    </p:spTree>
    <p:extLst>
      <p:ext uri="{BB962C8B-B14F-4D97-AF65-F5344CB8AC3E}">
        <p14:creationId xmlns:p14="http://schemas.microsoft.com/office/powerpoint/2010/main" val="1776878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8-10-2018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Vergeving </a:t>
            </a:r>
            <a:r>
              <a:rPr lang="nl-NL"/>
              <a:t>van schulden</a:t>
            </a:r>
            <a:endParaRPr lang="nl-NL" dirty="0"/>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a:t>Het gebed</a:t>
            </a:r>
            <a:endParaRPr lang="nl-NL" dirty="0"/>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nl-NL" sz="3600" dirty="0"/>
              <a:t>Gelijk ook wij vergeven</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a:xfrm>
            <a:off x="2711624" y="2732088"/>
            <a:ext cx="4021138" cy="3168650"/>
          </a:xfrm>
        </p:spPr>
        <p:txBody>
          <a:bodyPr/>
          <a:lstStyle/>
          <a:p>
            <a:pPr marL="228600" indent="-228600">
              <a:buFont typeface="Arial" panose="020B0604020202020204" pitchFamily="34" charset="0"/>
              <a:buChar char="•"/>
            </a:pPr>
            <a:r>
              <a:rPr lang="nl-NL" sz="1800" dirty="0">
                <a:solidFill>
                  <a:prstClr val="black"/>
                </a:solidFill>
                <a:latin typeface="Calibri" panose="020F0502020204030204"/>
              </a:rPr>
              <a:t>Lees het stukje op blz. 85</a:t>
            </a:r>
          </a:p>
          <a:p>
            <a:pPr marL="228600" indent="-228600">
              <a:buFont typeface="Arial" panose="020B0604020202020204" pitchFamily="34" charset="0"/>
              <a:buChar char="•"/>
            </a:pPr>
            <a:r>
              <a:rPr lang="nl-NL" sz="1800" dirty="0">
                <a:solidFill>
                  <a:prstClr val="black"/>
                </a:solidFill>
                <a:latin typeface="Calibri" panose="020F0502020204030204"/>
              </a:rPr>
              <a:t>Waarom moeten wij onze naasten vergeven?</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nl-NL" dirty="0"/>
              <a:t>Begrip</a:t>
            </a:r>
          </a:p>
        </p:txBody>
      </p:sp>
      <p:pic>
        <p:nvPicPr>
          <p:cNvPr id="6146" name="Picture 2" descr="Hand, Statue, Culture, Old, Open Hand, Left, Fingers">
            <a:extLst>
              <a:ext uri="{FF2B5EF4-FFF2-40B4-BE49-F238E27FC236}">
                <a16:creationId xmlns:a16="http://schemas.microsoft.com/office/drawing/2014/main" id="{9839A0BF-A9B4-413F-98D2-CAA519E129A7}"/>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9948" t="-25802" r="6906" b="-25802"/>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a:t>
            </a:r>
            <a:r>
              <a:rPr lang="nl-NL" dirty="0" err="1"/>
              <a:t>blz</a:t>
            </a:r>
            <a:r>
              <a:rPr lang="nl-NL" dirty="0"/>
              <a:t> 86.</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normAutofit/>
          </a:bodyPr>
          <a:lstStyle/>
          <a:p>
            <a:r>
              <a:rPr lang="nl-NL" dirty="0"/>
              <a:t>Je hebt vergeving nodig</a:t>
            </a:r>
          </a:p>
          <a:p>
            <a:r>
              <a:rPr lang="nl-NL" dirty="0"/>
              <a:t>Deze vijfde bede houdt een belijdenis van zonde en schuld in</a:t>
            </a:r>
          </a:p>
          <a:p>
            <a:r>
              <a:rPr lang="nl-NL" dirty="0"/>
              <a:t>Vergeving is één keer nodig, maar ook steeds opnieuw</a:t>
            </a:r>
          </a:p>
          <a:p>
            <a:r>
              <a:rPr lang="nl-NL" dirty="0"/>
              <a:t>Wij moeten onze naasten vergeven, steeds opnieuw</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95893-67EC-4BAB-8BDF-ED543CF8C28E}"/>
              </a:ext>
            </a:extLst>
          </p:cNvPr>
          <p:cNvSpPr>
            <a:spLocks noGrp="1"/>
          </p:cNvSpPr>
          <p:nvPr>
            <p:ph type="title"/>
          </p:nvPr>
        </p:nvSpPr>
        <p:spPr/>
        <p:txBody>
          <a:bodyPr/>
          <a:lstStyle/>
          <a:p>
            <a:r>
              <a:rPr lang="nl-NL" dirty="0"/>
              <a:t>Puzzel</a:t>
            </a:r>
          </a:p>
        </p:txBody>
      </p:sp>
      <p:sp>
        <p:nvSpPr>
          <p:cNvPr id="3" name="Tijdelijke aanduiding voor tekst 2">
            <a:extLst>
              <a:ext uri="{FF2B5EF4-FFF2-40B4-BE49-F238E27FC236}">
                <a16:creationId xmlns:a16="http://schemas.microsoft.com/office/drawing/2014/main" id="{D4B731B4-B852-4E13-ACEE-BB881D8838B0}"/>
              </a:ext>
            </a:extLst>
          </p:cNvPr>
          <p:cNvSpPr>
            <a:spLocks noGrp="1"/>
          </p:cNvSpPr>
          <p:nvPr>
            <p:ph type="body" sz="quarter" idx="11"/>
          </p:nvPr>
        </p:nvSpPr>
        <p:spPr/>
        <p:txBody>
          <a:bodyPr/>
          <a:lstStyle/>
          <a:p>
            <a:r>
              <a:rPr lang="nl-NL" dirty="0"/>
              <a:t>Maak de puzzel op blz. 87</a:t>
            </a:r>
          </a:p>
          <a:p>
            <a:endParaRPr lang="nl-NL" dirty="0"/>
          </a:p>
        </p:txBody>
      </p:sp>
      <p:sp>
        <p:nvSpPr>
          <p:cNvPr id="4" name="Tijdelijke aanduiding voor verticale tekst 3">
            <a:extLst>
              <a:ext uri="{FF2B5EF4-FFF2-40B4-BE49-F238E27FC236}">
                <a16:creationId xmlns:a16="http://schemas.microsoft.com/office/drawing/2014/main" id="{039D9D44-3F3F-4A3E-938E-C68CB81611B4}"/>
              </a:ext>
            </a:extLst>
          </p:cNvPr>
          <p:cNvSpPr>
            <a:spLocks noGrp="1"/>
          </p:cNvSpPr>
          <p:nvPr>
            <p:ph type="body" orient="vert" sz="quarter" idx="10"/>
          </p:nvPr>
        </p:nvSpPr>
        <p:spPr/>
        <p:txBody>
          <a:bodyPr/>
          <a:lstStyle/>
          <a:p>
            <a:r>
              <a:rPr lang="nl-NL" dirty="0"/>
              <a:t>Verwerking</a:t>
            </a:r>
          </a:p>
        </p:txBody>
      </p:sp>
      <p:pic>
        <p:nvPicPr>
          <p:cNvPr id="6" name="Tijdelijke aanduiding voor afbeelding 5">
            <a:extLst>
              <a:ext uri="{FF2B5EF4-FFF2-40B4-BE49-F238E27FC236}">
                <a16:creationId xmlns:a16="http://schemas.microsoft.com/office/drawing/2014/main" id="{C4BAF396-82EE-4FCD-8E1B-24A07D6C857A}"/>
              </a:ext>
            </a:extLst>
          </p:cNvPr>
          <p:cNvPicPr>
            <a:picLocks noGrp="1" noChangeAspect="1"/>
          </p:cNvPicPr>
          <p:nvPr>
            <p:ph type="pic" sz="quarter" idx="12"/>
          </p:nvPr>
        </p:nvPicPr>
        <p:blipFill rotWithShape="1">
          <a:blip r:embed="rId2"/>
          <a:srcRect l="-1" t="-20200" r="-4893" b="-16135"/>
          <a:stretch/>
        </p:blipFill>
        <p:spPr>
          <a:xfrm>
            <a:off x="6984000" y="190800"/>
            <a:ext cx="5014800" cy="6476400"/>
          </a:xfrm>
          <a:prstGeom prst="rect">
            <a:avLst/>
          </a:prstGeom>
        </p:spPr>
      </p:pic>
    </p:spTree>
    <p:extLst>
      <p:ext uri="{BB962C8B-B14F-4D97-AF65-F5344CB8AC3E}">
        <p14:creationId xmlns:p14="http://schemas.microsoft.com/office/powerpoint/2010/main" val="58322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95893-67EC-4BAB-8BDF-ED543CF8C28E}"/>
              </a:ext>
            </a:extLst>
          </p:cNvPr>
          <p:cNvSpPr>
            <a:spLocks noGrp="1"/>
          </p:cNvSpPr>
          <p:nvPr>
            <p:ph type="title"/>
          </p:nvPr>
        </p:nvSpPr>
        <p:spPr/>
        <p:txBody>
          <a:bodyPr/>
          <a:lstStyle/>
          <a:p>
            <a:r>
              <a:rPr lang="nl-NL" dirty="0"/>
              <a:t>Post-it</a:t>
            </a:r>
          </a:p>
        </p:txBody>
      </p:sp>
      <p:sp>
        <p:nvSpPr>
          <p:cNvPr id="3" name="Tijdelijke aanduiding voor tekst 2">
            <a:extLst>
              <a:ext uri="{FF2B5EF4-FFF2-40B4-BE49-F238E27FC236}">
                <a16:creationId xmlns:a16="http://schemas.microsoft.com/office/drawing/2014/main" id="{D4B731B4-B852-4E13-ACEE-BB881D8838B0}"/>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Je krijgt 2 post-its</a:t>
            </a:r>
          </a:p>
          <a:p>
            <a:pPr marL="285750" indent="-285750">
              <a:buFont typeface="Arial" panose="020B0604020202020204" pitchFamily="34" charset="0"/>
              <a:buChar char="•"/>
            </a:pPr>
            <a:r>
              <a:rPr lang="nl-NL" dirty="0"/>
              <a:t>Schrijf op de ene een zonde die je altijd zou vergeven</a:t>
            </a:r>
          </a:p>
          <a:p>
            <a:pPr marL="285750" indent="-285750">
              <a:buFont typeface="Arial" panose="020B0604020202020204" pitchFamily="34" charset="0"/>
              <a:buChar char="•"/>
            </a:pPr>
            <a:r>
              <a:rPr lang="nl-NL" dirty="0"/>
              <a:t>Schrijf op de andere een zonde, die je nooit zou vergeven</a:t>
            </a:r>
          </a:p>
          <a:p>
            <a:pPr marL="285750" indent="-285750">
              <a:buFont typeface="Arial" panose="020B0604020202020204" pitchFamily="34" charset="0"/>
              <a:buChar char="•"/>
            </a:pPr>
            <a:r>
              <a:rPr lang="nl-NL" dirty="0"/>
              <a:t>Wat valt op als je deze twee met elkaar vergelijkt?</a:t>
            </a:r>
          </a:p>
        </p:txBody>
      </p:sp>
      <p:sp>
        <p:nvSpPr>
          <p:cNvPr id="4" name="Tijdelijke aanduiding voor verticale tekst 3">
            <a:extLst>
              <a:ext uri="{FF2B5EF4-FFF2-40B4-BE49-F238E27FC236}">
                <a16:creationId xmlns:a16="http://schemas.microsoft.com/office/drawing/2014/main" id="{039D9D44-3F3F-4A3E-938E-C68CB81611B4}"/>
              </a:ext>
            </a:extLst>
          </p:cNvPr>
          <p:cNvSpPr>
            <a:spLocks noGrp="1"/>
          </p:cNvSpPr>
          <p:nvPr>
            <p:ph type="body" orient="vert" sz="quarter" idx="10"/>
          </p:nvPr>
        </p:nvSpPr>
        <p:spPr/>
        <p:txBody>
          <a:bodyPr/>
          <a:lstStyle/>
          <a:p>
            <a:r>
              <a:rPr lang="nl-NL" dirty="0"/>
              <a:t>Verwerking</a:t>
            </a:r>
          </a:p>
        </p:txBody>
      </p:sp>
      <p:pic>
        <p:nvPicPr>
          <p:cNvPr id="7170" name="Picture 2" descr="Startup, Start-Up, People, Silicon Valley, Teamwork">
            <a:extLst>
              <a:ext uri="{FF2B5EF4-FFF2-40B4-BE49-F238E27FC236}">
                <a16:creationId xmlns:a16="http://schemas.microsoft.com/office/drawing/2014/main" id="{F661E84F-5AB1-49FF-8EDD-7E3F6C36596B}"/>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t="-47055" r="591" b="-47055"/>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43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solidFill>
                  <a:srgbClr val="000000"/>
                </a:solidFill>
              </a:rPr>
              <a:t>Ps. 6:2</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Psalm 130</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en-US" dirty="0" err="1"/>
              <a:t>Bespreek</a:t>
            </a:r>
            <a:r>
              <a:rPr lang="en-US" dirty="0"/>
              <a:t> de </a:t>
            </a:r>
            <a:r>
              <a:rPr lang="en-US" dirty="0" err="1"/>
              <a:t>vragen</a:t>
            </a:r>
            <a:r>
              <a:rPr lang="en-US" dirty="0"/>
              <a:t> </a:t>
            </a:r>
            <a:r>
              <a:rPr lang="en-US" dirty="0" err="1"/>
              <a:t>bij</a:t>
            </a:r>
            <a:r>
              <a:rPr lang="en-US" dirty="0"/>
              <a:t> de </a:t>
            </a:r>
            <a:r>
              <a:rPr lang="en-US" dirty="0" err="1"/>
              <a:t>Bijbelstudie</a:t>
            </a:r>
            <a:r>
              <a:rPr lang="en-US" dirty="0"/>
              <a:t> op </a:t>
            </a:r>
            <a:r>
              <a:rPr lang="en-US" dirty="0" err="1"/>
              <a:t>blz</a:t>
            </a:r>
            <a:r>
              <a:rPr lang="en-US" dirty="0"/>
              <a:t>. 83</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1026" name="Picture 2" descr="Car Accident, Clash, Rome, Highway">
            <a:extLst>
              <a:ext uri="{FF2B5EF4-FFF2-40B4-BE49-F238E27FC236}">
                <a16:creationId xmlns:a16="http://schemas.microsoft.com/office/drawing/2014/main" id="{40F0916D-14CE-4DC2-8D0C-AC08B755B47F}"/>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246" r="51608" b="-246"/>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het werk van de Heilige Geest in ons hart nodig is om te gaan leren dat we zondaren zijn en dat we vergeving van zonden nodig hebben, vóór we deze bede echt zullen gaan bidden. </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duidelijk maken wat het verband is tussen de vergeving van de zonden door de Heere en het vergeven van mensen die jou iets hebben misdaan. </a:t>
            </a:r>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Vergeef ons onze schulden</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lvl="0" indent="-285750">
              <a:buFont typeface="Arial" panose="020B0604020202020204" pitchFamily="34" charset="0"/>
              <a:buChar char="•"/>
            </a:pPr>
            <a:r>
              <a:rPr lang="nl-NL" sz="1800" dirty="0">
                <a:solidFill>
                  <a:prstClr val="black"/>
                </a:solidFill>
                <a:latin typeface="Calibri" panose="020F0502020204030204"/>
              </a:rPr>
              <a:t>Lees het stukje op blz. 84</a:t>
            </a:r>
          </a:p>
          <a:p>
            <a:pPr marL="285750" lvl="0" indent="-285750">
              <a:buFont typeface="Arial" panose="020B0604020202020204" pitchFamily="34" charset="0"/>
              <a:buChar char="•"/>
            </a:pPr>
            <a:r>
              <a:rPr lang="nl-NL" sz="1800" dirty="0">
                <a:solidFill>
                  <a:prstClr val="black"/>
                </a:solidFill>
                <a:latin typeface="Calibri" panose="020F0502020204030204"/>
              </a:rPr>
              <a:t>Waarom leert de Heere Jezus ons bidden: </a:t>
            </a:r>
            <a:r>
              <a:rPr lang="nl-NL" sz="1800" i="1" dirty="0">
                <a:solidFill>
                  <a:prstClr val="black"/>
                </a:solidFill>
                <a:latin typeface="Calibri" panose="020F0502020204030204"/>
              </a:rPr>
              <a:t>Vergeef ons onze schulden?</a:t>
            </a:r>
            <a:endParaRPr lang="nl-NL" sz="1800" dirty="0">
              <a:solidFill>
                <a:prstClr val="black"/>
              </a:solidFill>
              <a:latin typeface="Calibri" panose="020F0502020204030204"/>
            </a:endParaRP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a:t>
            </a:r>
            <a:endParaRPr lang="nl-NL" dirty="0"/>
          </a:p>
        </p:txBody>
      </p:sp>
      <p:pic>
        <p:nvPicPr>
          <p:cNvPr id="2050" name="Picture 2" descr="Pray, Hands, Praying Hands, Prayer, Religion, Faith">
            <a:extLst>
              <a:ext uri="{FF2B5EF4-FFF2-40B4-BE49-F238E27FC236}">
                <a16:creationId xmlns:a16="http://schemas.microsoft.com/office/drawing/2014/main" id="{630874B4-5C27-4268-A74E-F30FADE63288}"/>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xfrm>
            <a:off x="6983413" y="190500"/>
            <a:ext cx="5014912"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nl-NL" dirty="0"/>
              <a:t>Zelfkennis en Godskennis</a:t>
            </a:r>
          </a:p>
        </p:txBody>
      </p:sp>
      <p:sp>
        <p:nvSpPr>
          <p:cNvPr id="5" name="Tijdelijke aanduiding voor tekst 4">
            <a:extLst>
              <a:ext uri="{FF2B5EF4-FFF2-40B4-BE49-F238E27FC236}">
                <a16:creationId xmlns:a16="http://schemas.microsoft.com/office/drawing/2014/main" id="{0E37C93D-2B36-41CA-A6F8-A11FE59D036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solidFill>
                  <a:prstClr val="black"/>
                </a:solidFill>
                <a:latin typeface="Calibri" panose="020F0502020204030204"/>
              </a:rPr>
              <a:t>Lees het stukje op blz. 84</a:t>
            </a:r>
          </a:p>
          <a:p>
            <a:pPr marL="285750" indent="-285750">
              <a:buFont typeface="Arial" panose="020B0604020202020204" pitchFamily="34" charset="0"/>
              <a:buChar char="•"/>
            </a:pPr>
            <a:r>
              <a:rPr lang="nl-NL" dirty="0">
                <a:solidFill>
                  <a:prstClr val="black"/>
                </a:solidFill>
                <a:latin typeface="Calibri" panose="020F0502020204030204"/>
              </a:rPr>
              <a:t>Hoe krijg ik zelfkennis?</a:t>
            </a:r>
          </a:p>
          <a:p>
            <a:pPr marL="285750" indent="-285750">
              <a:buFont typeface="Arial" panose="020B0604020202020204" pitchFamily="34" charset="0"/>
              <a:buChar char="•"/>
            </a:pPr>
            <a:r>
              <a:rPr lang="nl-NL" dirty="0">
                <a:solidFill>
                  <a:prstClr val="black"/>
                </a:solidFill>
                <a:latin typeface="Calibri" panose="020F0502020204030204"/>
              </a:rPr>
              <a:t>Hoe krijg ik Godskennis?</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a:t>
            </a:r>
          </a:p>
        </p:txBody>
      </p:sp>
      <p:pic>
        <p:nvPicPr>
          <p:cNvPr id="3074" name="Picture 2" descr="Girl, Mirror, Black">
            <a:extLst>
              <a:ext uri="{FF2B5EF4-FFF2-40B4-BE49-F238E27FC236}">
                <a16:creationId xmlns:a16="http://schemas.microsoft.com/office/drawing/2014/main" id="{819DFB89-439D-4414-A725-2BE7FA2F133C}"/>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4796" b="479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dirty="0"/>
              <a:t>Belijdenis van schuld</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solidFill>
                  <a:prstClr val="black"/>
                </a:solidFill>
                <a:latin typeface="Calibri" panose="020F0502020204030204"/>
              </a:rPr>
              <a:t>Lees het stukje op blz. 84</a:t>
            </a:r>
          </a:p>
          <a:p>
            <a:pPr marL="285750" indent="-285750">
              <a:buFont typeface="Arial" panose="020B0604020202020204" pitchFamily="34" charset="0"/>
              <a:buChar char="•"/>
            </a:pPr>
            <a:r>
              <a:rPr lang="nl-NL" sz="1800" dirty="0">
                <a:solidFill>
                  <a:prstClr val="black"/>
                </a:solidFill>
                <a:latin typeface="Calibri" panose="020F0502020204030204"/>
              </a:rPr>
              <a:t>Wat zeg je over jezelf, als je bidt: </a:t>
            </a:r>
            <a:r>
              <a:rPr lang="nl-NL" sz="1800" i="1" dirty="0">
                <a:solidFill>
                  <a:prstClr val="black"/>
                </a:solidFill>
                <a:latin typeface="Calibri" panose="020F0502020204030204"/>
              </a:rPr>
              <a:t>Vergeef ons onze schulden?</a:t>
            </a:r>
            <a:endParaRPr lang="nl-NL" sz="1800" dirty="0">
              <a:solidFill>
                <a:prstClr val="black"/>
              </a:solidFill>
              <a:latin typeface="Calibri" panose="020F0502020204030204"/>
            </a:endParaRPr>
          </a:p>
          <a:p>
            <a:pPr marL="285750" indent="-285750">
              <a:buFont typeface="Arial" panose="020B0604020202020204" pitchFamily="34" charset="0"/>
              <a:buChar char="•"/>
            </a:pPr>
            <a:endParaRPr lang="nl-NL" sz="1800" dirty="0"/>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a:t>
            </a:r>
          </a:p>
        </p:txBody>
      </p:sp>
      <p:pic>
        <p:nvPicPr>
          <p:cNvPr id="4098" name="Picture 2" descr="Sorry, Background, Regret, Repentance, Pardon, Please">
            <a:extLst>
              <a:ext uri="{FF2B5EF4-FFF2-40B4-BE49-F238E27FC236}">
                <a16:creationId xmlns:a16="http://schemas.microsoft.com/office/drawing/2014/main" id="{05AC6641-5F1D-40C4-B474-6E06909C4EBF}"/>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7635" t="-27817" r="7261" b="-27817"/>
          <a:stretch/>
        </p:blipFill>
        <p:spPr bwMode="auto">
          <a:xfrm>
            <a:off x="6972976" y="794744"/>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200" dirty="0"/>
              <a:t>Voor het eerst en </a:t>
            </a:r>
            <a:r>
              <a:rPr lang="nl-NL" sz="3200" dirty="0" err="1"/>
              <a:t>opniew</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solidFill>
                  <a:prstClr val="black"/>
                </a:solidFill>
                <a:latin typeface="Calibri" panose="020F0502020204030204"/>
              </a:rPr>
              <a:t>Lees het stukje op blz. 84</a:t>
            </a:r>
          </a:p>
          <a:p>
            <a:pPr marL="285750" indent="-285750">
              <a:buFont typeface="Arial" panose="020B0604020202020204" pitchFamily="34" charset="0"/>
              <a:buChar char="•"/>
            </a:pPr>
            <a:r>
              <a:rPr lang="nl-NL" dirty="0">
                <a:solidFill>
                  <a:prstClr val="black"/>
                </a:solidFill>
                <a:latin typeface="Calibri" panose="020F0502020204030204"/>
              </a:rPr>
              <a:t>Als je in de Heere Jezus gelooft, zijn je zonden vergeven. Waarom moet je dan nog steeds om vergeving bidden?</a:t>
            </a:r>
          </a:p>
          <a:p>
            <a:pPr marL="285750" indent="-285750">
              <a:buFont typeface="Arial" panose="020B0604020202020204" pitchFamily="34" charset="0"/>
              <a:buChar char="•"/>
            </a:pPr>
            <a:endParaRPr lang="nl-NL" sz="1600" dirty="0"/>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a:t>
            </a:r>
          </a:p>
        </p:txBody>
      </p:sp>
      <p:pic>
        <p:nvPicPr>
          <p:cNvPr id="5122" name="Picture 2" descr="Pray, Hands, Praying Hands, Sculpture, Prayer, Religion">
            <a:extLst>
              <a:ext uri="{FF2B5EF4-FFF2-40B4-BE49-F238E27FC236}">
                <a16:creationId xmlns:a16="http://schemas.microsoft.com/office/drawing/2014/main" id="{9730306C-0085-415D-978B-5A2FB466EF0F}"/>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7938" t="-7125" r="25712" b="-21416"/>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3</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585B5599-4054-4AF5-8BC8-FB8C9D782F08}"/>
</file>

<file path=customXml/itemProps2.xml><?xml version="1.0" encoding="utf-8"?>
<ds:datastoreItem xmlns:ds="http://schemas.openxmlformats.org/officeDocument/2006/customXml" ds:itemID="{7E3A9ED6-B0F0-4B30-836F-88BD6B1B6E67}"/>
</file>

<file path=customXml/itemProps3.xml><?xml version="1.0" encoding="utf-8"?>
<ds:datastoreItem xmlns:ds="http://schemas.openxmlformats.org/officeDocument/2006/customXml" ds:itemID="{A4D0CB26-E61C-4D58-A4F4-F8ECD5377EB6}"/>
</file>

<file path=docProps/app.xml><?xml version="1.0" encoding="utf-8"?>
<Properties xmlns="http://schemas.openxmlformats.org/officeDocument/2006/extended-properties" xmlns:vt="http://schemas.openxmlformats.org/officeDocument/2006/docPropsVTypes">
  <Template>LeerMij-catechesatiemethode-HHJO</Template>
  <TotalTime>553</TotalTime>
  <Words>330</Words>
  <Application>Microsoft Office PowerPoint</Application>
  <PresentationFormat>Breedbeeld</PresentationFormat>
  <Paragraphs>64</Paragraphs>
  <Slides>15</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ITC Officina Serif Std Book</vt:lpstr>
      <vt:lpstr>Segoe UI</vt:lpstr>
      <vt:lpstr>Office-thema</vt:lpstr>
      <vt:lpstr>Het gebed</vt:lpstr>
      <vt:lpstr>Opening</vt:lpstr>
      <vt:lpstr>Bijbelstudie</vt:lpstr>
      <vt:lpstr>Binnenkomer</vt:lpstr>
      <vt:lpstr>Doelen</vt:lpstr>
      <vt:lpstr>Vergeef ons onze schulden</vt:lpstr>
      <vt:lpstr>Zelfkennis en Godskennis</vt:lpstr>
      <vt:lpstr>Belijdenis van schuld</vt:lpstr>
      <vt:lpstr>Voor het eerst en opniew</vt:lpstr>
      <vt:lpstr>Gelijk ook wij vergeven</vt:lpstr>
      <vt:lpstr>Verwerkingsvragen</vt:lpstr>
      <vt:lpstr>Samenvatting</vt:lpstr>
      <vt:lpstr>Huiswerk volgende keer</vt:lpstr>
      <vt:lpstr>Puzzel</vt:lpstr>
      <vt:lpstr>Post-it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103</cp:revision>
  <dcterms:created xsi:type="dcterms:W3CDTF">2018-01-11T12:38:21Z</dcterms:created>
  <dcterms:modified xsi:type="dcterms:W3CDTF">2018-10-08T16:45:18Z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