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19"/>
  </p:notesMasterIdLst>
  <p:sldIdLst>
    <p:sldId id="256" r:id="rId2"/>
    <p:sldId id="259" r:id="rId3"/>
    <p:sldId id="258" r:id="rId4"/>
    <p:sldId id="260" r:id="rId5"/>
    <p:sldId id="257" r:id="rId6"/>
    <p:sldId id="261" r:id="rId7"/>
    <p:sldId id="262" r:id="rId8"/>
    <p:sldId id="263" r:id="rId9"/>
    <p:sldId id="264" r:id="rId10"/>
    <p:sldId id="275" r:id="rId11"/>
    <p:sldId id="266" r:id="rId12"/>
    <p:sldId id="267" r:id="rId13"/>
    <p:sldId id="268" r:id="rId14"/>
    <p:sldId id="280" r:id="rId15"/>
    <p:sldId id="281" r:id="rId16"/>
    <p:sldId id="282" r:id="rId17"/>
    <p:sldId id="283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6"/>
    <p:restoredTop sz="69645" autoAdjust="0"/>
  </p:normalViewPr>
  <p:slideViewPr>
    <p:cSldViewPr snapToObjects="1">
      <p:cViewPr varScale="1">
        <p:scale>
          <a:sx n="90" d="100"/>
          <a:sy n="90" d="100"/>
        </p:scale>
        <p:origin x="16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15320-BF8C-4DCB-8DFF-83E567B003FC}" type="datetimeFigureOut">
              <a:rPr lang="nl-NL" smtClean="0"/>
              <a:t>19-10-2018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958E5-9EDC-4948-8C36-D1B64C9D8F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75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004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45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endParaRPr lang="nl-NL" sz="1200" dirty="0">
              <a:solidFill>
                <a:srgbClr val="000000"/>
              </a:solidFill>
              <a:effectLst/>
              <a:latin typeface="Helvetica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9339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999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2314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6725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821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7525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Foto: graven met op de voorgrond een kruis. Het kruis verandert de betekenis van het graf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6790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7627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317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472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15-17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34476679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029B731-1534-40FC-8422-0F6FEF65F0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9570E5F-553C-4E63-A4BA-3329F092541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8069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627D3F7-E5E4-4A52-B16E-77E2EE500F0D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304600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ord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E51A-68A7-8743-8304-6C8E7588F314}"/>
              </a:ext>
            </a:extLst>
          </p:cNvPr>
          <p:cNvSpPr/>
          <p:nvPr/>
        </p:nvSpPr>
        <p:spPr>
          <a:xfrm>
            <a:off x="2711450" y="1628800"/>
            <a:ext cx="9288463" cy="504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97B5B2D-C1F4-DD4F-B8BA-2114AC2025F3}"/>
              </a:ext>
            </a:extLst>
          </p:cNvPr>
          <p:cNvSpPr/>
          <p:nvPr/>
        </p:nvSpPr>
        <p:spPr>
          <a:xfrm>
            <a:off x="6528048" y="3120179"/>
            <a:ext cx="1769423" cy="17694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BBBAB-32D0-0641-80EB-E9456AD1F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501008"/>
            <a:ext cx="1625406" cy="1008112"/>
          </a:xfrm>
        </p:spPr>
        <p:txBody>
          <a:bodyPr anchor="ctr"/>
          <a:lstStyle>
            <a:lvl1pPr marL="0" indent="0" algn="ctr">
              <a:buNone/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42528840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h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9DD4892-42B4-48FA-8DD1-3529F844D47D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19194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57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02302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2842614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Afbeelding gro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32984633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12-14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6356329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</p:spTree>
    <p:extLst>
      <p:ext uri="{BB962C8B-B14F-4D97-AF65-F5344CB8AC3E}">
        <p14:creationId xmlns:p14="http://schemas.microsoft.com/office/powerpoint/2010/main" val="28683496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9910128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jbelstu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</a:t>
            </a:r>
            <a:r>
              <a:rPr lang="nl-NL" dirty="0" err="1"/>
              <a:t>volgendee</a:t>
            </a:r>
            <a:r>
              <a:rPr lang="nl-NL" dirty="0"/>
              <a:t>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nnenk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itl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werkingsv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h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91CF0D7-48B6-426A-8D52-CEE34B464D5A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1241617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3FED525-F17A-4AE5-A547-E58A8B0A2EA9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230855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C2EC905-209A-4589-A7E3-AD5926CE1AC9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219805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D1F9922-9D84-40C7-83E3-0E588ADF11F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77267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BFA5A11-19D7-4E48-8A12-29BEA81572C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33646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A783E02-D3DF-4EE2-83B2-52C56B485779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13156467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D2C3B2F-7111-49E7-A466-5B7EFA045088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259963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220302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52" r:id="rId20"/>
    <p:sldLayoutId id="2147483653" r:id="rId21"/>
    <p:sldLayoutId id="2147483651" r:id="rId22"/>
    <p:sldLayoutId id="2147483659" r:id="rId23"/>
    <p:sldLayoutId id="2147483660" r:id="rId24"/>
    <p:sldLayoutId id="2147483655" r:id="rId25"/>
    <p:sldLayoutId id="2147483654" r:id="rId26"/>
    <p:sldLayoutId id="2147483657" r:id="rId27"/>
    <p:sldLayoutId id="2147483658" r:id="rId28"/>
    <p:sldLayoutId id="2147483662" r:id="rId29"/>
    <p:sldLayoutId id="2147483656" r:id="rId30"/>
    <p:sldLayoutId id="2147483663" r:id="rId31"/>
    <p:sldLayoutId id="2147483664" r:id="rId32"/>
    <p:sldLayoutId id="2147483665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pos="1708" userDrawn="1">
          <p15:clr>
            <a:srgbClr val="F26B43"/>
          </p15:clr>
        </p15:guide>
        <p15:guide id="8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324687A-4064-401A-B563-112DE177B4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Dood en opstanding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5E0BF8-1F79-45E0-8133-A9357D0CD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Het geloof</a:t>
            </a:r>
          </a:p>
        </p:txBody>
      </p:sp>
    </p:spTree>
    <p:extLst>
      <p:ext uri="{BB962C8B-B14F-4D97-AF65-F5344CB8AC3E}">
        <p14:creationId xmlns:p14="http://schemas.microsoft.com/office/powerpoint/2010/main" val="112928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28A7EA-5696-4040-86B9-C2EAF91E0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Nieuw leven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F39CAC-9B11-47A2-AC26-BD563EBA6B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85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Wat wordt bedoeld met het nieuwe leven wat een christen gaat leven?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nl-NL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E662B618-8F31-4277-A23D-14808099FC53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en-US" dirty="0" err="1"/>
              <a:t>Uitleg</a:t>
            </a:r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3A37F88-6405-400D-9B17-26F6E8205628}"/>
              </a:ext>
            </a:extLst>
          </p:cNvPr>
          <p:cNvSpPr/>
          <p:nvPr/>
        </p:nvSpPr>
        <p:spPr>
          <a:xfrm>
            <a:off x="8826910" y="1396800"/>
            <a:ext cx="1296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FFFFFF"/>
                </a:solidFill>
                <a:latin typeface="SegoeUI-Bold"/>
              </a:rPr>
              <a:t>Verlossing</a:t>
            </a:r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6919D3DF-8D05-4E80-A270-DFE4307A7252}"/>
              </a:ext>
            </a:extLst>
          </p:cNvPr>
          <p:cNvSpPr/>
          <p:nvPr/>
        </p:nvSpPr>
        <p:spPr>
          <a:xfrm>
            <a:off x="7608168" y="4131747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FFFFFF"/>
                </a:solidFill>
                <a:latin typeface="SegoeUI-Bold"/>
              </a:rPr>
              <a:t>Ellende</a:t>
            </a:r>
            <a:endParaRPr lang="nl-NL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1541E9A-8191-4EFA-B67C-FDE5BF1A6128}"/>
              </a:ext>
            </a:extLst>
          </p:cNvPr>
          <p:cNvSpPr/>
          <p:nvPr/>
        </p:nvSpPr>
        <p:spPr>
          <a:xfrm>
            <a:off x="10128662" y="4131747"/>
            <a:ext cx="1699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FFFFFF"/>
                </a:solidFill>
                <a:latin typeface="SegoeUI-Bold"/>
              </a:rPr>
              <a:t>Dankbaarheid</a:t>
            </a:r>
            <a:endParaRPr lang="nl-NL" dirty="0"/>
          </a:p>
        </p:txBody>
      </p:sp>
      <p:pic>
        <p:nvPicPr>
          <p:cNvPr id="4098" name="Picture 2" descr="Sprout, Plant, Growing, Asphalt, Crack, Growth">
            <a:extLst>
              <a:ext uri="{FF2B5EF4-FFF2-40B4-BE49-F238E27FC236}">
                <a16:creationId xmlns:a16="http://schemas.microsoft.com/office/drawing/2014/main" id="{CC700CA5-8C00-4048-A610-2AACC91CCAF9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3" r="1970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608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094E7C7-48FF-4CC5-A354-12CB85FF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Verwerkingsvragen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8A062EF-5B51-4814-A235-CFF12E2B23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blz. 86</a:t>
            </a:r>
          </a:p>
        </p:txBody>
      </p:sp>
    </p:spTree>
    <p:extLst>
      <p:ext uri="{BB962C8B-B14F-4D97-AF65-F5344CB8AC3E}">
        <p14:creationId xmlns:p14="http://schemas.microsoft.com/office/powerpoint/2010/main" val="168606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FD0A9B5-9B9B-4FD0-8947-27B1C15B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3" y="1437240"/>
            <a:ext cx="8510400" cy="954000"/>
          </a:xfrm>
        </p:spPr>
        <p:txBody>
          <a:bodyPr>
            <a:normAutofit/>
          </a:bodyPr>
          <a:lstStyle/>
          <a:p>
            <a:r>
              <a:rPr lang="nl-NL" dirty="0"/>
              <a:t>Samenvatting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9817F8-4D3D-4337-BF1D-B6C817882E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NL" dirty="0"/>
              <a:t>Plaatsvervanging – Jezus is in plaats van zondaren gestorven, opdat wij eeuwig mogen leven.</a:t>
            </a:r>
          </a:p>
          <a:p>
            <a:r>
              <a:rPr lang="nl-NL" dirty="0"/>
              <a:t>2. Dood – Alleen door de dood te sterven kon Jezus volkomen voor onze zonde betalen.</a:t>
            </a:r>
          </a:p>
          <a:p>
            <a:r>
              <a:rPr lang="nl-NL" dirty="0"/>
              <a:t>3. Opstanding – Met Zijn opstanding heeft de Heere Jezus de dood volkomen overwonnen.</a:t>
            </a:r>
          </a:p>
          <a:p>
            <a:r>
              <a:rPr lang="nl-NL" dirty="0"/>
              <a:t>4. Afsterven – Wanneer Gods kinderen sterven, sterft de zonde voorgoed. Het afsterven van de zonde begint al bij hun bekering.</a:t>
            </a:r>
          </a:p>
          <a:p>
            <a:r>
              <a:rPr lang="nl-NL" dirty="0"/>
              <a:t>5. Nieuw leven – Met bekering begint ook het nieuwe leven in Jezus Christus. Na de dood zullen al Gods kinderen voor eeuwig het nieuwe leven binnengaan.</a:t>
            </a:r>
          </a:p>
        </p:txBody>
      </p:sp>
    </p:spTree>
    <p:extLst>
      <p:ext uri="{BB962C8B-B14F-4D97-AF65-F5344CB8AC3E}">
        <p14:creationId xmlns:p14="http://schemas.microsoft.com/office/powerpoint/2010/main" val="675279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71CC49-2ACE-44CB-AF34-CF1FCDD1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6FC2383-0DED-42E7-988E-175742205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0D828282-5F35-4134-B3C6-B81078C4D9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648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FDA78-E962-4C00-81B8-A29666C01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Hart van het christelijke geloof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36B86CE-5F20-43BA-8229-A8D261F060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Er wordt weleens gesproken over ‘het hart van het christelijk geloof’.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Teken een hart en schrijf of teken in dat hart wat volgens jou hoort bij het christelijk geloof. </a:t>
            </a:r>
          </a:p>
          <a:p>
            <a:endParaRPr lang="nl-NL" dirty="0"/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BE861DA6-001C-4071-BDFB-26616645F12C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 descr="Heart, Draw, Drawing, Hand, Crayon, Oil Pastel, Pastel">
            <a:extLst>
              <a:ext uri="{FF2B5EF4-FFF2-40B4-BE49-F238E27FC236}">
                <a16:creationId xmlns:a16="http://schemas.microsoft.com/office/drawing/2014/main" id="{1C970F5D-1C11-4971-874C-98F82B9AA4D2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557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E9650D-B4A4-441D-8A84-57450B68F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Elevatorpitch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BF29D37-D96D-4F75-9431-B0687249F7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Maak een </a:t>
            </a:r>
            <a:r>
              <a:rPr lang="nl-NL" dirty="0" err="1"/>
              <a:t>elavatorpitch</a:t>
            </a:r>
            <a:r>
              <a:rPr lang="nl-NL" dirty="0"/>
              <a:t> (een korte presentatie van 1 minuut waarin je iemand probeert te overtuigen) waarin je met je groepje van 3 of 4 personen in één minuut tijd de volgende punten bespreekt: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Waarom moest Jezus sterven?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Waarom moest Jezus opstaan uit de dood?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Wat betekent dit voor een christen?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Wat betekent dit voor jou?</a:t>
            </a:r>
          </a:p>
          <a:p>
            <a:endParaRPr lang="nl-NL" dirty="0"/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0786E7B7-61D6-409F-A507-CD46E411D484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 descr="Trainer, Board, Class, Classroom, Coach, Course">
            <a:extLst>
              <a:ext uri="{FF2B5EF4-FFF2-40B4-BE49-F238E27FC236}">
                <a16:creationId xmlns:a16="http://schemas.microsoft.com/office/drawing/2014/main" id="{610366D4-8F5C-4048-94CA-1419B5F73F5F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" r="50076" b="29"/>
          <a:stretch/>
        </p:blipFill>
        <p:spPr bwMode="auto">
          <a:xfrm>
            <a:off x="6984000" y="190800"/>
            <a:ext cx="5014800" cy="64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947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0ECE85-79C6-4B17-A1D1-73593BECD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52B1D17-77A6-42CB-9DC3-1D850257B5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1193F06C-50FB-47A0-89F4-20BC49C4D05F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13A85D4C-927F-4AC9-B0AA-10516AB15B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388529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41CF38-7BA9-4D81-80EA-A02B0895F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0FCC9E7-A5BF-4125-9BB3-4BF2979ED9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68D75978-43B6-405B-816F-528BA0F28023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1822128A-F27E-494E-9CCD-E7B5B2DEB6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527218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C1B56-3140-4F8F-B9C0-40740523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5BF336-9D3E-4D5B-85E2-D2617318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CC6F45D9-1949-4B33-B7E3-738339D8D1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A963E0E-98EB-40AF-AF28-417931758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>
                <a:solidFill>
                  <a:srgbClr val="000000"/>
                </a:solidFill>
              </a:rPr>
              <a:t>Ps. 52:7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EA52F0-56EB-42F4-B8ED-48C4CFCD34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DE04319-36B2-4C7D-B681-C53F879636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107A419-FF58-42D9-8B04-B369ACFA70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2 </a:t>
            </a:r>
            <a:r>
              <a:rPr lang="en-US" dirty="0" err="1"/>
              <a:t>Korinthe</a:t>
            </a:r>
            <a:r>
              <a:rPr lang="en-US" dirty="0"/>
              <a:t> 5:11-21</a:t>
            </a:r>
          </a:p>
        </p:txBody>
      </p:sp>
    </p:spTree>
    <p:extLst>
      <p:ext uri="{BB962C8B-B14F-4D97-AF65-F5344CB8AC3E}">
        <p14:creationId xmlns:p14="http://schemas.microsoft.com/office/powerpoint/2010/main" val="64970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4A5FCC2-8DD6-47CC-BA9B-CC11EC10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746F59-6011-4A8E-9999-D4098C8DF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NL" dirty="0"/>
              <a:t>Bespreek de vragen bij de Bijbelstudie op </a:t>
            </a:r>
            <a:br>
              <a:rPr lang="nl-NL" dirty="0"/>
            </a:br>
            <a:r>
              <a:rPr lang="nl-NL" dirty="0"/>
              <a:t>blz. 83</a:t>
            </a:r>
            <a:endParaRPr lang="en-US" dirty="0"/>
          </a:p>
        </p:txBody>
      </p:sp>
      <p:pic>
        <p:nvPicPr>
          <p:cNvPr id="10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F65A0F59-028B-44C3-9AE5-FD841182C0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prstGeom prst="rect">
            <a:avLst/>
          </a:prstGeom>
          <a:effectLst/>
        </p:spPr>
      </p:pic>
      <p:pic>
        <p:nvPicPr>
          <p:cNvPr id="11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483A481A-FA77-4CDF-B8D4-DAD10A48E2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361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Dead, Death, Final, End, Ending, Inscription, Word">
            <a:extLst>
              <a:ext uri="{FF2B5EF4-FFF2-40B4-BE49-F238E27FC236}">
                <a16:creationId xmlns:a16="http://schemas.microsoft.com/office/drawing/2014/main" id="{21877611-D2FE-4E0B-B190-DE3910AEB2B3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" t="-53193" r="3862" b="-51198"/>
          <a:stretch/>
        </p:blipFill>
        <p:spPr bwMode="auto">
          <a:xfrm>
            <a:off x="6984000" y="190800"/>
            <a:ext cx="5014800" cy="64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83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BFCD7-FAA3-4385-AD31-C113B61D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46B18B-F132-423C-A461-6A572AD8E1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weet dat Christus Zich vanwege onze zonden tot in de dood heeft vernederd.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47AB57-DEA3-4F1C-95EB-314E70933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besef dat onze dood een afsterving van de zonden en een doorgang tot het eeuwige leven betekent.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00330B-D89F-4258-9D65-0470906CA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kan uitleggen waarom de afsterving van de oude mens en de opstanding van de nieuwe mens nodig is.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5F51CCC-BCDF-49D1-9149-623F4A9930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B49E2C4-B603-49F7-8F12-E885877E37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3F7E6E3-2156-43F2-B114-547F0DF756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27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Plaatsvervangend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84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Wat wordt met de plaatsvervanging bedoeld?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en-US" dirty="0" err="1"/>
              <a:t>Uitleg</a:t>
            </a:r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0A1B06D-F0CF-4A6B-AD44-6A584AF238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3261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5782E1-2C76-4BAB-97B4-C87260E79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Gestorven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AC4496-8A15-4FBB-9572-09FBB5AE8E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84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Welke straf staat er op de zonde?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Hoe wordt deze straf door de Heere Jezus weggenomen?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Is de dood voor Gods kinderen nog steeds een straf?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l-NL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15B4CDEC-8945-4CAB-AD26-77E9D38C194A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>
          <a:xfrm>
            <a:off x="46800" y="1124744"/>
            <a:ext cx="493200" cy="5544345"/>
          </a:xfrm>
        </p:spPr>
        <p:txBody>
          <a:bodyPr>
            <a:normAutofit/>
          </a:bodyPr>
          <a:lstStyle/>
          <a:p>
            <a:r>
              <a:rPr lang="en-US" dirty="0" err="1"/>
              <a:t>Uitleg</a:t>
            </a:r>
            <a:endParaRPr lang="nl-NL" dirty="0"/>
          </a:p>
        </p:txBody>
      </p:sp>
      <p:pic>
        <p:nvPicPr>
          <p:cNvPr id="2050" name="Picture 2" descr="Cemetery, Grave, Graves, Tombstone, Old Cemetery, Trees">
            <a:extLst>
              <a:ext uri="{FF2B5EF4-FFF2-40B4-BE49-F238E27FC236}">
                <a16:creationId xmlns:a16="http://schemas.microsoft.com/office/drawing/2014/main" id="{D96CB227-CF6B-477C-ACA1-E2AD6B318565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0" r="3024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425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B5171A-EC85-4487-A57A-E0D4D6BD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Opgestaan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83A586-523E-40E8-A731-92B1DEE6EA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84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Wat vieren we met Pasen?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/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ED399912-63CD-4954-9191-7186549E378A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>
          <a:xfrm>
            <a:off x="46800" y="1396800"/>
            <a:ext cx="493200" cy="5272289"/>
          </a:xfrm>
        </p:spPr>
        <p:txBody>
          <a:bodyPr>
            <a:normAutofit/>
          </a:bodyPr>
          <a:lstStyle/>
          <a:p>
            <a:r>
              <a:rPr lang="en-US" dirty="0" err="1"/>
              <a:t>Uitleg</a:t>
            </a:r>
            <a:endParaRPr lang="nl-NL" dirty="0"/>
          </a:p>
        </p:txBody>
      </p:sp>
      <p:pic>
        <p:nvPicPr>
          <p:cNvPr id="3074" name="Picture 2" descr="Empty Tomb, Nazareth, Israel, Nazareth Village, Jesus">
            <a:extLst>
              <a:ext uri="{FF2B5EF4-FFF2-40B4-BE49-F238E27FC236}">
                <a16:creationId xmlns:a16="http://schemas.microsoft.com/office/drawing/2014/main" id="{D62EA103-3C3F-4FE1-AEB2-3A9A7683E2AF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2" t="-22568" r="16123" b="-22568"/>
          <a:stretch/>
        </p:blipFill>
        <p:spPr bwMode="auto">
          <a:xfrm>
            <a:off x="6984000" y="190800"/>
            <a:ext cx="5014800" cy="64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461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DDAB87-C726-4E69-845A-56B197D1A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Afsterven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58D185-FF63-42C5-977E-9D0E8CB698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84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Wat bedoelen we met de ‘afsterving van de oude mens’?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Waarom is de dood een bevrijding?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/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422696D2-A487-4AD3-BCC4-A5A3FAAFF22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Uitleg</a:t>
            </a:r>
            <a:endParaRPr lang="nl-NL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5934228C-3B7C-4221-A33C-5F11C566E5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908452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Leer mij 15-17">
      <a:dk1>
        <a:srgbClr val="CB094B"/>
      </a:dk1>
      <a:lt1>
        <a:srgbClr val="FFFFFF"/>
      </a:lt1>
      <a:dk2>
        <a:srgbClr val="54AF2E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catechesatiemethode-HHJO-15-17-v3" id="{52BFF14A-C44E-5E44-ACCC-A8F52517D267}" vid="{1F4A72E6-F9FB-914D-B9CA-B3C0BADC0F0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C70FFD46EB64A9EE26A6E03DEE16B" ma:contentTypeVersion="17" ma:contentTypeDescription="Een nieuw document maken." ma:contentTypeScope="" ma:versionID="8c2f9ac2b87fc57b1978e03445ccd19d">
  <xsd:schema xmlns:xsd="http://www.w3.org/2001/XMLSchema" xmlns:xs="http://www.w3.org/2001/XMLSchema" xmlns:p="http://schemas.microsoft.com/office/2006/metadata/properties" xmlns:ns2="5e2d06a2-e894-4fc0-9219-8ef4d89372f1" xmlns:ns3="c19d2332-e32d-4cc7-8c90-23eaf66690ea" xmlns:ns4="96dca9ff-5bd5-4b43-9d7b-cce8de49d7bf" targetNamespace="http://schemas.microsoft.com/office/2006/metadata/properties" ma:root="true" ma:fieldsID="b160582b1316b6f1d0a66178553a5204" ns2:_="" ns3:_="" ns4:_="">
    <xsd:import namespace="5e2d06a2-e894-4fc0-9219-8ef4d89372f1"/>
    <xsd:import namespace="c19d2332-e32d-4cc7-8c90-23eaf66690ea"/>
    <xsd:import namespace="96dca9ff-5bd5-4b43-9d7b-cce8de49d7bf"/>
    <xsd:element name="properties">
      <xsd:complexType>
        <xsd:sequence>
          <xsd:element name="documentManagement">
            <xsd:complexType>
              <xsd:all>
                <xsd:element ref="ns2:Hoofdonderwerp" minOccurs="0"/>
                <xsd:element ref="ns2:Tweede_x0020_onderwerp" minOccurs="0"/>
                <xsd:element ref="ns2:Derde_x0020_onderwerp" minOccurs="0"/>
                <xsd:element ref="ns2:Jaar" minOccurs="0"/>
                <xsd:element ref="ns2:Doelgroep" minOccurs="0"/>
                <xsd:element ref="ns2:Gemeent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d06a2-e894-4fc0-9219-8ef4d89372f1" elementFormDefault="qualified">
    <xsd:import namespace="http://schemas.microsoft.com/office/2006/documentManagement/types"/>
    <xsd:import namespace="http://schemas.microsoft.com/office/infopath/2007/PartnerControls"/>
    <xsd:element name="Hoofdonderwerp" ma:index="2" nillable="true" ma:displayName="Hoofdonderwerp" ma:format="Dropdown" ma:internalName="Hoofdonderwerp" ma:readOnly="false">
      <xsd:simpleType>
        <xsd:union memberTypes="dms:Text">
          <xsd:simpleType>
            <xsd:restriction base="dms:Choice">
              <xsd:enumeration value="10+ Leef"/>
              <xsd:enumeration value="Duurzaamheid"/>
              <xsd:enumeration value="Echtscheiding"/>
              <xsd:enumeration value="Dagboek Wolk van getuigen (21+)"/>
              <xsd:enumeration value="Daniël"/>
              <xsd:enumeration value="De kracht van inleiden"/>
              <xsd:enumeration value="Depressiviteit"/>
              <xsd:enumeration value="Diaconaat"/>
              <xsd:enumeration value="Diversen dagboek Raak, Voor jou persoonlijk, roeping"/>
              <xsd:enumeration value="Eindtijd"/>
              <xsd:enumeration value="Erfenis in de hemel"/>
              <xsd:enumeration value="Escape Room"/>
              <xsd:enumeration value="Evaluatie sprekersavonden"/>
              <xsd:enumeration value="Bemoedigingsreis"/>
              <xsd:enumeration value="8+ Zing"/>
              <xsd:enumeration value="Basiscursus Aanpakker"/>
              <xsd:enumeration value="Ben jij een navolger"/>
              <xsd:enumeration value="Bezinningsavond ambtsdragers"/>
              <xsd:enumeration value="CCP verslagen"/>
              <xsd:enumeration value="Christen in de verdediging"/>
              <xsd:enumeration value="Boekje kinderwerk"/>
              <xsd:enumeration value="Homoseksualiteit"/>
              <xsd:enumeration value="Begraven of cremeren"/>
              <xsd:enumeration value="Gospelmuziek"/>
              <xsd:enumeration value="In gesprek"/>
              <xsd:enumeration value="In gesprek met"/>
              <xsd:enumeration value="Bekering"/>
              <xsd:enumeration value="Doeners in de kerk"/>
              <xsd:enumeration value="Brochure Voel je thuis"/>
              <xsd:enumeration value="Aanbod en gemeentepakket HHJO"/>
              <xsd:enumeration value="Gebed"/>
              <xsd:enumeration value="Externe sprekerslijst voor JV-avond"/>
              <xsd:enumeration value="Buigen voor de wereld"/>
              <xsd:enumeration value="Doop"/>
              <xsd:enumeration value="Getuigen"/>
              <xsd:enumeration value="App - stille tijd"/>
              <xsd:enumeration value="Biddag"/>
              <xsd:enumeration value="4+ Luister!"/>
              <xsd:enumeration value="6+ Uw God is mijn God"/>
              <xsd:enumeration value="14+ Raak"/>
              <xsd:enumeration value="12+ Geslachtsregister"/>
              <xsd:enumeration value="Filmpjes"/>
              <xsd:enumeration value="Drugs"/>
              <xsd:enumeration value="Belijdend dienen, dienend belijden"/>
              <xsd:enumeration value="Belijdenis doen"/>
              <xsd:enumeration value="Christen zijn"/>
              <xsd:enumeration value="Gouden tips"/>
              <xsd:enumeration value="God spreekt"/>
              <xsd:enumeration value="Autisme"/>
              <xsd:enumeration value="Houvast"/>
              <xsd:enumeration value="Bidden"/>
              <xsd:enumeration value="Gods leiding"/>
              <xsd:enumeration value="Godsbeeld"/>
              <xsd:enumeration value="Inleiding maken"/>
              <xsd:enumeration value="Classis"/>
              <xsd:enumeration value="Verkering"/>
              <xsd:enumeration value="Gevoel en geloof"/>
              <xsd:enumeration value="Colums"/>
              <xsd:enumeration value="Follow the leader"/>
              <xsd:enumeration value="Heiliging"/>
              <xsd:enumeration value="Het sprekende Woord"/>
              <xsd:enumeration value="Heilsfeiten"/>
              <xsd:enumeration value="Geloof en wetenschap"/>
              <xsd:enumeration value="Geloofsopvoeding"/>
              <xsd:enumeration value="Films"/>
              <xsd:enumeration value="Identiteit"/>
              <xsd:enumeration value="Catechese voor verstandelijk beperkten"/>
              <xsd:enumeration value="Cursus Ambtsdrager vd Jeugd v Tegenwoordig"/>
              <xsd:enumeration value="HSV"/>
              <xsd:enumeration value="Gebedsgenezing"/>
              <xsd:enumeration value="Gedoopt - ds. J.C. den Ouden"/>
              <xsd:enumeration value="Cursus liefde en leiding"/>
              <xsd:enumeration value="Cursus Presenteren kan je leren"/>
              <xsd:enumeration value="Jeugdbeleid"/>
              <xsd:enumeration value="Dordtse Leerregels"/>
              <xsd:enumeration value="India"/>
              <xsd:enumeration value="Jeugdcultuur"/>
              <xsd:enumeration value="Cursus ambtsdragers - geloofsvragen jongeren"/>
              <xsd:enumeration value="Boekje belijdenis doen - Pieters"/>
              <xsd:enumeration value="Gedragsproblemen"/>
              <xsd:enumeration value="Games"/>
              <xsd:enumeration value="Evangelisatie"/>
              <xsd:enumeration value="Bidden met kinderen"/>
              <xsd:enumeration value="Catechesemethode Leer mij"/>
              <xsd:enumeration value="Advisering"/>
              <xsd:enumeration value="Gevangenenzorg Nederland"/>
              <xsd:enumeration value="Heilige Geest"/>
              <xsd:enumeration value="Alarmsignaal"/>
              <xsd:enumeration value="Huisgodsdienst"/>
              <xsd:enumeration value="Boekrecensies"/>
              <xsd:enumeration value="Boekje opvoeders"/>
              <xsd:enumeration value="Boekje tienerwerk"/>
              <xsd:enumeration value="Boekje vertellen"/>
              <xsd:enumeration value="Groepsgesprekken"/>
              <xsd:enumeration value="Basiscursus 16+"/>
              <xsd:enumeration value="Biesbosch"/>
              <xsd:enumeration value="Alcohol"/>
              <xsd:enumeration value="Geld en goed"/>
              <xsd:enumeration value="Ik mag ook niks"/>
              <xsd:enumeration value="Goede voornemens"/>
              <xsd:enumeration value="Apogolethiek"/>
              <xsd:enumeration value="Huwelijkscatechese"/>
              <xsd:enumeration value="Drie formulieren"/>
              <xsd:enumeration value="Dankdagkalender"/>
              <xsd:enumeration value="Heart Cry"/>
              <xsd:enumeration value="Gesprekken predikanten"/>
              <xsd:enumeration value="Heidelberger Catechismus"/>
              <xsd:enumeration value="Bijbellezen"/>
              <xsd:enumeration value="Cursus Kinderwerk in de kerk"/>
              <xsd:enumeration value="Gewetensvorming"/>
              <xsd:enumeration value="Boeken"/>
              <xsd:enumeration value="Geloof - Workshop ambtsdragers"/>
              <xsd:enumeration value="Bijbelstudie"/>
              <xsd:enumeration value="Gezondheid en ziekte"/>
              <xsd:enumeration value="Bijbelstudiemethode"/>
              <xsd:enumeration value="Dagboek Geloof (18+)"/>
              <xsd:enumeration value="Cursus tienerwerk"/>
              <xsd:enumeration value="Cursus Vertellen"/>
              <xsd:enumeration value="Dagboek Rotsvast (16+)"/>
              <xsd:enumeration value="Jeugdouderling"/>
              <xsd:enumeration value="Jong in de gemeente"/>
              <xsd:enumeration value="Jong zijn in de gemeente"/>
              <xsd:enumeration value="Jongere in de gemeente"/>
              <xsd:enumeration value="Jongeren in de Bijbel"/>
              <xsd:enumeration value="Jongeren in de stad"/>
              <xsd:enumeration value="Kananese vrouw"/>
              <xsd:enumeration value="Kennismakingsspellen"/>
              <xsd:enumeration value="Kerkblad"/>
              <xsd:enumeration value="Kerstverhalenwedstrijd"/>
              <xsd:enumeration value="Kikkers"/>
              <xsd:enumeration value="Kind in de gemeente"/>
              <xsd:enumeration value="Kinderbijbels"/>
              <xsd:enumeration value="Kinderevangelisatie"/>
              <xsd:enumeration value="King of the Road"/>
              <xsd:enumeration value="Kletsklapper"/>
              <xsd:enumeration value="Kom over en Help"/>
              <xsd:enumeration value="Komen tot Christus"/>
              <xsd:enumeration value="Kwetsbaar ontmoeten"/>
              <xsd:enumeration value="L'Abri-france"/>
              <xsd:enumeration value="Lagerhuis"/>
              <xsd:enumeration value="Landelijke toerustingsdag"/>
              <xsd:enumeration value="Leeg"/>
              <xsd:enumeration value="Leiding geven aan jongeren"/>
              <xsd:enumeration value="Liefde en leiding"/>
              <xsd:enumeration value="Materialisme"/>
              <xsd:enumeration value="Media"/>
              <xsd:enumeration value="Moeten of mogen"/>
              <xsd:enumeration value="Mozesmodel"/>
              <xsd:enumeration value="Muziek"/>
              <xsd:enumeration value="Muziekproject"/>
              <xsd:enumeration value="Nieuwe verenigingen"/>
              <xsd:enumeration value="Nieuwsbrief"/>
              <xsd:enumeration value="Occultisme"/>
              <xsd:enumeration value="Omgaan met regels"/>
              <xsd:enumeration value="Omgang met God - ds. Joh. Post"/>
              <xsd:enumeration value="Onenigheid in de gemeente"/>
              <xsd:enumeration value="Open jeugdwerk"/>
              <xsd:enumeration value="Openingsfolders"/>
              <xsd:enumeration value="Opvoeding"/>
              <xsd:enumeration value="Opvoedmodules"/>
              <xsd:enumeration value="Orde"/>
              <xsd:enumeration value="Orde en gezag"/>
              <xsd:enumeration value="Oud Goud"/>
              <xsd:enumeration value="Overlast"/>
              <xsd:enumeration value="Pesten"/>
              <xsd:enumeration value="Plaatselijk jeugdwerkoverleg"/>
              <xsd:enumeration value="Politiek"/>
              <xsd:enumeration value="Popmuziek"/>
              <xsd:enumeration value="Preekbespreking"/>
              <xsd:enumeration value="Preekmeeschrijfboekje"/>
              <xsd:enumeration value="Prekeningen"/>
              <xsd:enumeration value="Puntuit"/>
              <xsd:enumeration value="Reformatie"/>
              <xsd:enumeration value="Schevolutie"/>
              <xsd:enumeration value="Secularisatie"/>
              <xsd:enumeration value="Seksualiteit"/>
              <xsd:enumeration value="Seksuele opvoeding"/>
              <xsd:enumeration value="Sociale media"/>
              <xsd:enumeration value="Spellenmap"/>
              <xsd:enumeration value="Spelletjes"/>
              <xsd:enumeration value="Stille tijd"/>
              <xsd:enumeration value="Studeren na refoschool"/>
              <xsd:enumeration value="Tijdsbesteding"/>
              <xsd:enumeration value="Tips doorstroming clubs"/>
              <xsd:enumeration value="Tongentaal"/>
              <xsd:enumeration value="Traditie"/>
              <xsd:enumeration value="Vaderhuis"/>
              <xsd:enumeration value="Veilig Jeugdwerk"/>
              <xsd:enumeration value="Verbinding"/>
              <xsd:enumeration value="Verkering"/>
              <xsd:enumeration value="Verslaving"/>
              <xsd:enumeration value="Verwachting"/>
              <xsd:enumeration value="Verwerkingsmap"/>
              <xsd:enumeration value="Visie op jeugdwerk"/>
              <xsd:enumeration value="VMBO-ers"/>
              <xsd:enumeration value="Volg mij"/>
              <xsd:enumeration value="Voorbeelden en verhaaltjes"/>
              <xsd:enumeration value="Voorbeelden financiël beleid"/>
              <xsd:enumeration value="Voorbeeldenquete - cursus HHJO"/>
              <xsd:enumeration value="Voorbeeldstatuen en open jeugdwerk"/>
              <xsd:enumeration value="Vragenspellen"/>
              <xsd:enumeration value="Vreemdelingschap"/>
              <xsd:enumeration value="Vrienden"/>
              <xsd:enumeration value="Vriendschap"/>
              <xsd:enumeration value="Vrouwengespreksgroep"/>
              <xsd:enumeration value="Welkom Thuis"/>
              <xsd:enumeration value="Wereldgezondheidsdag"/>
              <xsd:enumeration value="Werkvormen"/>
              <xsd:enumeration value="Wie ben ik"/>
              <xsd:enumeration value="Wie is mijn naaste"/>
              <xsd:enumeration value="Zelfbeeld"/>
              <xsd:enumeration value="Zicht op jongeren"/>
              <xsd:enumeration value="Zijt getrouw"/>
              <xsd:enumeration value="Zondagschool"/>
              <xsd:enumeration value="Zonde"/>
              <xsd:enumeration value="Zorg"/>
            </xsd:restriction>
          </xsd:simpleType>
        </xsd:union>
      </xsd:simpleType>
    </xsd:element>
    <xsd:element name="Tweede_x0020_onderwerp" ma:index="3" nillable="true" ma:displayName="Tweede onderwerp" ma:format="Dropdown" ma:internalName="Tweede_x0020_onderwerp" ma:readOnly="false">
      <xsd:simpleType>
        <xsd:union memberTypes="dms:Text">
          <xsd:simpleType>
            <xsd:restriction base="dms:Choice">
              <xsd:enumeration value="1. Voorrede"/>
              <xsd:enumeration value="2. Verkiezing en verwerping"/>
              <xsd:enumeration value="2016 nr 3 Werk in de kerk"/>
              <xsd:enumeration value="2016 nr 4 Gevangenenzorg Nederland"/>
              <xsd:enumeration value="2017 nr 1 Net als jij, misschien ietsje anders"/>
              <xsd:enumeration value="2017 nr 2 Hel en hemel, licht en duisternis"/>
              <xsd:enumeration value="2017 nr 3 500 jaar reformatie"/>
              <xsd:enumeration value="2017 nr 4 Bijbellezen en Bijbelstudie"/>
              <xsd:enumeration value="3. Dood van Christus en verlossing van mensen"/>
              <xsd:enumeration value="4. Intermezzo - Jong gestorven kinderen"/>
              <xsd:enumeration value="5. Verdorvenheid van mensen en bekering tot God"/>
              <xsd:enumeration value="6. Volharding der heiligen"/>
              <xsd:enumeration value="Algemeen"/>
              <xsd:enumeration value="artikelen boekjes doop"/>
              <xsd:enumeration value="Basislezing"/>
              <xsd:enumeration value="Bestaande catechesemethoden"/>
              <xsd:enumeration value="Besteloverzicht"/>
              <xsd:enumeration value="Bijbelroosters"/>
              <xsd:enumeration value="Bijdragen"/>
              <xsd:enumeration value="Bijlagen bij brochure Veilig Jeugdwerk"/>
              <xsd:enumeration value="Bijlagen voor op de website"/>
              <xsd:enumeration value="Catechese (kinderen met down)"/>
              <xsd:enumeration value="Cover"/>
              <xsd:enumeration value="De kracht van inleiden - gehouden cursusavonden"/>
              <xsd:enumeration value="De kracht van inleiden - in 2, 3 en 4 avonden"/>
              <xsd:enumeration value="De Tien Geboden"/>
              <xsd:enumeration value="december - Landelijke actie"/>
              <xsd:enumeration value="Diversen"/>
              <xsd:enumeration value="Documenten 2012"/>
              <xsd:enumeration value="Enquete uitslag JFSG 2015"/>
              <xsd:enumeration value="Evangelisatie"/>
              <xsd:enumeration value="Extra invulling"/>
              <xsd:enumeration value="februari - Altijd online"/>
              <xsd:enumeration value="Filmpjes"/>
              <xsd:enumeration value="Foto's"/>
              <xsd:enumeration value="Foto's en illustraties"/>
              <xsd:enumeration value="Gecorriceerde kopij"/>
              <xsd:enumeration value="Gecorrigeerde kopij"/>
              <xsd:enumeration value="Gerediceerde kopij"/>
              <xsd:enumeration value="Geredigeerde kopij"/>
              <xsd:enumeration value="Getuigen zijn"/>
              <xsd:enumeration value="Handboek ZODK"/>
              <xsd:enumeration value="Het gebed"/>
              <xsd:enumeration value="Het geloof"/>
              <xsd:enumeration value="Huwelijk"/>
              <xsd:enumeration value="Illustraties"/>
              <xsd:enumeration value="Info reader"/>
              <xsd:enumeration value="Inhoud"/>
              <xsd:enumeration value="Inhoud materiaal"/>
              <xsd:enumeration value="Inhoud methode"/>
              <xsd:enumeration value="Inspirerende verhalen op site"/>
              <xsd:enumeration value="Inspirerentie intro's"/>
              <xsd:enumeration value="Inzet HHJO m.b.t. opvoedavonden"/>
              <xsd:enumeration value="Jongerendag"/>
              <xsd:enumeration value="Jury"/>
              <xsd:enumeration value="Kamp 15+"/>
              <xsd:enumeration value="Kernuitspraken"/>
              <xsd:enumeration value="Kerstprogramma"/>
              <xsd:enumeration value="Kerstverhalen"/>
              <xsd:enumeration value="Kerstverhalenwedstrijd"/>
              <xsd:enumeration value="Keuzemogelijkheid 1"/>
              <xsd:enumeration value="Keuzemogelijkheid 2"/>
              <xsd:enumeration value="Kinderevangelisatie"/>
              <xsd:enumeration value="Kopij"/>
              <xsd:enumeration value="Landelijke actie"/>
              <xsd:enumeration value="Lay-out"/>
              <xsd:enumeration value="Lessen catechese"/>
              <xsd:enumeration value="Lezingen Ritmeester"/>
              <xsd:enumeration value="LIB - Afhakers"/>
              <xsd:enumeration value="LIB - Zingen"/>
              <xsd:enumeration value="Literatuur rondom opvoeding"/>
              <xsd:enumeration value="mei - Heil en hulp"/>
              <xsd:enumeration value="Melissant"/>
              <xsd:enumeration value="Modulaire reader opvoedkring"/>
              <xsd:enumeration value="Moeder-dochterdagen"/>
              <xsd:enumeration value="Notulen"/>
              <xsd:enumeration value="Onderzoeken"/>
              <xsd:enumeration value="Opnames"/>
              <xsd:enumeration value="Overige documenten"/>
              <xsd:enumeration value="Pilot en behoeftepeiling"/>
              <xsd:enumeration value="Planning kerkblad"/>
              <xsd:enumeration value="PP gemeenteavonden en achtergrondliteratuur"/>
              <xsd:enumeration value="PPT Doeners Gemeenten"/>
              <xsd:enumeration value="PPT Gemeenten"/>
              <xsd:enumeration value="PR"/>
              <xsd:enumeration value="Presentatie overleg HHJO - CE"/>
              <xsd:enumeration value="Presentaties"/>
              <xsd:enumeration value="Prezi 'Jonge kinderen in de gemeente' - Workshop"/>
              <xsd:enumeration value="Prezi 'Kind in de gemeente' - Hoofdlezing"/>
              <xsd:enumeration value="Prezi 'Oudere kinderen in de gemeente' - Workshop"/>
              <xsd:enumeration value="Proefdruk"/>
              <xsd:enumeration value="Puntuit"/>
              <xsd:enumeration value="PVE, digitaal platform en projectplan"/>
              <xsd:enumeration value="Reader huwelijkscatechese"/>
              <xsd:enumeration value="Reader sociale media"/>
              <xsd:enumeration value="Recensie"/>
              <xsd:enumeration value="Recensies"/>
              <xsd:enumeration value="Scribenten - Geredigeerd"/>
              <xsd:enumeration value="Scriptie"/>
              <xsd:enumeration value="september - Waarde van geloofsbelijdenis"/>
              <xsd:enumeration value="Studentenconferentie"/>
              <xsd:enumeration value="Symposium"/>
              <xsd:enumeration value="Teamcursus Bijbellezen Bram van Putten"/>
              <xsd:enumeration value="Tekst"/>
              <xsd:enumeration value="Toerusting"/>
              <xsd:enumeration value="Vader-zoonkamp"/>
              <xsd:enumeration value="Verhalen"/>
              <xsd:enumeration value="Verslagen"/>
              <xsd:enumeration value="Video"/>
              <xsd:enumeration value="Website"/>
              <xsd:enumeration value="Website kerstverhalen"/>
              <xsd:enumeration value="Werkvormen"/>
              <xsd:enumeration value="Zicht op de Kerk - Doop"/>
              <xsd:enumeration value="Zicht op de Kerk - Geloofszekerheid"/>
              <xsd:enumeration value="Zicht op de Kerk - Gespreksvoering"/>
              <xsd:enumeration value="Zicht op de Kerk - God ontmoeten"/>
              <xsd:enumeration value="Zicht op de Kerk - Vervolging"/>
            </xsd:restriction>
          </xsd:simpleType>
        </xsd:union>
      </xsd:simpleType>
    </xsd:element>
    <xsd:element name="Derde_x0020_onderwerp" ma:index="4" nillable="true" ma:displayName="Derde onderwerp" ma:format="Dropdown" ma:internalName="Derde_x0020_onderwerp" ma:readOnly="false">
      <xsd:simpleType>
        <xsd:union memberTypes="dms:Text">
          <xsd:simpleType>
            <xsd:restriction base="dms:Choice">
              <xsd:enumeration value="12-14 jaar Deel 1"/>
              <xsd:enumeration value="12-14 jaar Deel 2"/>
              <xsd:enumeration value="12-14 jaar Deel 3"/>
              <xsd:enumeration value="15-17 jaar Deel 1"/>
              <xsd:enumeration value="15-17 jaar Deel 2"/>
              <xsd:enumeration value="18+"/>
              <xsd:enumeration value="20131129"/>
              <xsd:enumeration value="20131213"/>
              <xsd:enumeration value="20131227"/>
              <xsd:enumeration value="20140109"/>
              <xsd:enumeration value="20140123"/>
              <xsd:enumeration value="20140206"/>
              <xsd:enumeration value="20140220"/>
              <xsd:enumeration value="20140306"/>
              <xsd:enumeration value="20140320"/>
              <xsd:enumeration value="20140417"/>
              <xsd:enumeration value="20140501"/>
              <xsd:enumeration value="20140515"/>
              <xsd:enumeration value="20140529"/>
              <xsd:enumeration value="20140612"/>
              <xsd:enumeration value="20140807"/>
              <xsd:enumeration value="20140821"/>
              <xsd:enumeration value="20140904"/>
              <xsd:enumeration value="20141113"/>
              <xsd:enumeration value="20160823 Persbericht"/>
              <xsd:enumeration value="Aangeleverde artikelen"/>
              <xsd:enumeration value="Afbeeldingen"/>
              <xsd:enumeration value="Alexander den Hartog"/>
              <xsd:enumeration value="Behoeftepeiling gemeenten"/>
              <xsd:enumeration value="Belijdeniscatechese"/>
              <xsd:enumeration value="Besprekingen"/>
              <xsd:enumeration value="Brief bij bestelling - augustus"/>
              <xsd:enumeration value="Brief gemeenten - april"/>
              <xsd:enumeration value="Brief gemeenten - juli"/>
              <xsd:enumeration value="Brief juni"/>
              <xsd:enumeration value="Brief kerkenraden - december"/>
              <xsd:enumeration value="content"/>
              <xsd:enumeration value="Covers BSM bij artikel"/>
              <xsd:enumeration value="Concept"/>
              <xsd:enumeration value="De Banier"/>
              <xsd:enumeration value="Definitieve bestanden"/>
              <xsd:enumeration value="Didactici"/>
              <xsd:enumeration value="Doeners in de kerk"/>
              <xsd:enumeration value="Drukbestand en proef"/>
              <xsd:enumeration value="Eindredactie"/>
              <xsd:enumeration value="Enquete n.a.v. pilot - 170323"/>
              <xsd:enumeration value="Folder kerkenraden - niet verzonden"/>
              <xsd:enumeration value="Foto's"/>
              <xsd:enumeration value="Foto's Driestar"/>
              <xsd:enumeration value="Gospelmuziek"/>
              <xsd:enumeration value="HHG Andelst - Zetten e.o"/>
              <xsd:enumeration value="HHG Ede - Bennekom - Wageningen e.o"/>
              <xsd:enumeration value="HHG Elst en HHG Scherpenzeel_ds. W.J. van den Brink"/>
              <xsd:enumeration value="HHG Genemuiden_ds. A. de Groot"/>
              <xsd:enumeration value="HHG Hasselt - Rouveen - Zwolle e.o"/>
              <xsd:enumeration value="HHG Kruiningen_ds. J.R. van Vugt"/>
              <xsd:enumeration value="HHG Montfoort_ds. R.W. Mulder"/>
              <xsd:enumeration value="HHG Nieuw-Lekkerland_ds. J. van Meggelen"/>
              <xsd:enumeration value="HHG Ouderkerk aan den IJssel e.o"/>
              <xsd:enumeration value="HHG Poederoijen en Loevestein_ds. M. van Sligtenhorst"/>
              <xsd:enumeration value="HHG Rijssen_ds. H. Lassche"/>
              <xsd:enumeration value="HHG Schiedam_ds. L. Krooneman"/>
              <xsd:enumeration value="HHG Staphorst_ds. H.J. van Marle"/>
              <xsd:enumeration value="HHG Stolwijk_ds. W. van Klinken"/>
              <xsd:enumeration value="HHG Veen en HHG Werkendam_ ds. L. Treur"/>
              <xsd:enumeration value="HHG Waddinxveen e.o"/>
              <xsd:enumeration value="Indeling leerlijnen  - thema's"/>
              <xsd:enumeration value="Input Driestar"/>
              <xsd:enumeration value="Instructiebijeenkomst catecheten - september 2016"/>
              <xsd:enumeration value="Instructieformulieren"/>
              <xsd:enumeration value="JV in beeld_Doornspijk"/>
              <xsd:enumeration value="JV in beeld_Middelharnis_Sommelsdijk"/>
              <xsd:enumeration value="JV in beeld_Nieuw Lekkerland"/>
              <xsd:enumeration value="Keuzemogelijkheid 1"/>
              <xsd:enumeration value="Keuzemogelijkheid 2"/>
              <xsd:enumeration value="Nieuwsbericht juli"/>
              <xsd:enumeration value="Nieuwsbrief december"/>
              <xsd:enumeration value="Nieuwsbrief juli"/>
              <xsd:enumeration value="NT01 Rondom Jezus"/>
              <xsd:enumeration value="NT02 Het leven van Jezus"/>
              <xsd:enumeration value="Om Sions Wil &amp; Bewaar het Pand"/>
              <xsd:enumeration value="Opzet middag"/>
              <xsd:enumeration value="Persbericht september"/>
              <xsd:enumeration value="Plaatjes PP"/>
              <xsd:enumeration value="Plan van eisen digitaal platform"/>
              <xsd:enumeration value="Popmuziek"/>
              <xsd:enumeration value="PR"/>
              <xsd:enumeration value="PR en introductie"/>
              <xsd:enumeration value="PR en uitnodiging"/>
              <xsd:enumeration value="Prezi.app"/>
              <xsd:enumeration value="Projectplan 2015"/>
              <xsd:enumeration value="Projectplan 2017"/>
              <xsd:enumeration value="Projectplan 2018"/>
              <xsd:enumeration value="Promofilm"/>
              <xsd:enumeration value="Reacties pilot deelnemers"/>
              <xsd:enumeration value="Registratie domeinnaam"/>
              <xsd:enumeration value="Schrijversformat"/>
              <xsd:enumeration value="Seks algemeen"/>
              <xsd:enumeration value="Seks christenen"/>
              <xsd:enumeration value="Seks online en in de media"/>
              <xsd:enumeration value="Telefonische enquete"/>
              <xsd:enumeration value="Templates"/>
              <xsd:enumeration value="Toerustingsdelen 1-4"/>
              <xsd:enumeration value="Tweede reader - concept"/>
              <xsd:enumeration value="Verbonden in geloof"/>
              <xsd:enumeration value="Verhalen website"/>
              <xsd:enumeration value="Vervolg 2017"/>
              <xsd:enumeration value="Vervolg 2018"/>
            </xsd:restriction>
          </xsd:simpleType>
        </xsd:union>
      </xsd:simpleType>
    </xsd:element>
    <xsd:element name="Jaar" ma:index="5" nillable="true" ma:displayName="Jaar" ma:format="Dropdown" ma:internalName="Jaar" ma:readOnly="false">
      <xsd:simpleType>
        <xsd:restriction base="dms:Choice"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</xsd:restriction>
      </xsd:simpleType>
    </xsd:element>
    <xsd:element name="Doelgroep" ma:index="6" nillable="true" ma:displayName="Doelgroep" ma:format="Dropdown" ma:internalName="Doelgroep" ma:readOnly="false">
      <xsd:simpleType>
        <xsd:union memberTypes="dms:Text">
          <xsd:simpleType>
            <xsd:restriction base="dms:Choice">
              <xsd:enumeration value="-12"/>
              <xsd:enumeration value="-16"/>
              <xsd:enumeration value="16-"/>
              <xsd:enumeration value="16+"/>
              <xsd:enumeration value="Ambtsdragers"/>
              <xsd:enumeration value="Ambtsdragers (thema's)"/>
              <xsd:enumeration value="Gemeentebreed"/>
              <xsd:enumeration value="Jongeren (algemeen)"/>
              <xsd:enumeration value="Jongeren (thema's)"/>
              <xsd:enumeration value="Leidinggevenden (algemeen)"/>
              <xsd:enumeration value="Leidinggevenden 12-"/>
              <xsd:enumeration value="Leidinggevenden 16-"/>
              <xsd:enumeration value="Leidinggevenden 16+"/>
              <xsd:enumeration value="Ouders"/>
            </xsd:restriction>
          </xsd:simpleType>
        </xsd:union>
      </xsd:simpleType>
    </xsd:element>
    <xsd:element name="Gemeente" ma:index="7" nillable="true" ma:displayName="Gemeente" ma:format="Dropdown" ma:internalName="Gemeente">
      <xsd:simpleType>
        <xsd:union memberTypes="dms:Text">
          <xsd:simpleType>
            <xsd:restriction base="dms:Choice">
              <xsd:enumeration value="Hersteld Hervormde Mannenbond"/>
              <xsd:enumeration value="Hersteld Hervormde Vrouwenbond"/>
              <xsd:enumeration value="HHG Aalst"/>
              <xsd:enumeration value="HHG Abbenbroek"/>
              <xsd:enumeration value="HHG Achterberg - Rhenen"/>
              <xsd:enumeration value="HHG Alblasserdam"/>
              <xsd:enumeration value="HHG Apeldoorn"/>
              <xsd:enumeration value="HHG Apeldoorn - 2018"/>
              <xsd:enumeration value="HHG Arnemuiden"/>
              <xsd:enumeration value="HHG Barendrecht"/>
              <xsd:enumeration value="HHG Barneveld"/>
              <xsd:enumeration value="HHG Barneveld e.o"/>
              <xsd:enumeration value="HHG Barneveld-Kootwijkerbroek-Voorthuizen"/>
              <xsd:enumeration value="HHG Blauwkapel - Groenekan"/>
              <xsd:enumeration value="HHG Boven-Hardinxveld"/>
              <xsd:enumeration value="HHG Breukelen"/>
              <xsd:enumeration value="HHG Den Helder"/>
              <xsd:enumeration value="HHG Doornspijk"/>
              <xsd:enumeration value="HHG Ede"/>
              <xsd:enumeration value="HHG Ede - Bennekom - Wageningen e.o"/>
              <xsd:enumeration value="HHG Ede - Bennekom - Wageningen e.o."/>
              <xsd:enumeration value="HHG Elspeet-Vierhouten-Hulshorst-Uddel"/>
              <xsd:enumeration value="HHG Elst"/>
              <xsd:enumeration value="HHG Emst-Epe"/>
              <xsd:enumeration value="HHG Emst-Epe e.o. - Oene-Vaassen-Nijbroek"/>
              <xsd:enumeration value="HHG Gameren"/>
              <xsd:enumeration value="HHG Garderen"/>
              <xsd:enumeration value="HHG Genemuiden"/>
              <xsd:enumeration value="HHG Giessendam - Neder-Hardinxveld - Sliedrecht"/>
              <xsd:enumeration value="HHG Goedereede"/>
              <xsd:enumeration value="HHG Graafstroom"/>
              <xsd:enumeration value="HHG Haaften - Waardenburg"/>
              <xsd:enumeration value="HHG Haaften-Waardenburg"/>
              <xsd:enumeration value="HHG Haarlem"/>
              <xsd:enumeration value="HHG Hardegarijp"/>
              <xsd:enumeration value="HHG Hardinxveld-Giessendam"/>
              <xsd:enumeration value="HHG Harskamp"/>
              <xsd:enumeration value="HHG Hasselt - Rouveen - Zwolle e.o"/>
              <xsd:enumeration value="HHG Hasselt-Rouveen-Zwolle"/>
              <xsd:enumeration value="HHG Heesbeen"/>
              <xsd:enumeration value="HHG Herkingen"/>
              <xsd:enumeration value="HHG Hoevelaken"/>
              <xsd:enumeration value="HHG Hoevelaken - Nijkerkerveen"/>
              <xsd:enumeration value="HHG Hollandscheveld"/>
              <xsd:enumeration value="HHG Hollandscheveld e.o."/>
              <xsd:enumeration value="HHG Houten"/>
              <xsd:enumeration value="HHG Huizen"/>
              <xsd:enumeration value="HHG IJsselmuiden - Grafhorst"/>
              <xsd:enumeration value="HHG IJsselstein"/>
              <xsd:enumeration value="HHG Katwijk aan Zee (Centrale gemeente)"/>
              <xsd:enumeration value="HHG Kerkwijk e.o"/>
              <xsd:enumeration value="HHG Kerkwijk e.o."/>
              <xsd:enumeration value="HHG Kesteren"/>
              <xsd:enumeration value="HHG Kockengen"/>
              <xsd:enumeration value="HHG Korendijk"/>
              <xsd:enumeration value="HHG Kruiningen"/>
              <xsd:enumeration value="HHG Leerbroek"/>
              <xsd:enumeration value="HHG Leerdam - Oosterwijk"/>
              <xsd:enumeration value="HHG Loon op Zand"/>
              <xsd:enumeration value="HHG Lunteren"/>
              <xsd:enumeration value="HHG Lunteren (Centrale gemeente)"/>
              <xsd:enumeration value="HHG Maartensdijk"/>
              <xsd:enumeration value="HHG Melissant"/>
              <xsd:enumeration value="HHG Middelharnis"/>
              <xsd:enumeration value="HHG Middelharnis - Sommelsdijk"/>
              <xsd:enumeration value="HHG Moerkapelle"/>
              <xsd:enumeration value="HHG Monster-'s Gravenzande"/>
              <xsd:enumeration value="HHG Montfoort"/>
              <xsd:enumeration value="HHG Nederhemert"/>
              <xsd:enumeration value="HHG Nederlangbroek"/>
              <xsd:enumeration value="HHG Nieuwaal"/>
              <xsd:enumeration value="HHG Nieuwe-Tonge"/>
              <xsd:enumeration value="HHG Nieuw-Lekkerland"/>
              <xsd:enumeration value="HHG Nieuwleusen"/>
              <xsd:enumeration value="HHG Nieuwleusen - 2018"/>
              <xsd:enumeration value="HHG Niew-Lekkerland"/>
              <xsd:enumeration value="HHG Nijkerk"/>
              <xsd:enumeration value="HHG Numansdorp"/>
              <xsd:enumeration value="HHG Oldebroek - 't Harde"/>
              <xsd:enumeration value="HHG Ooltgensplaat"/>
              <xsd:enumeration value="HHG Oosterwolde"/>
              <xsd:enumeration value="HHG Oosterwolde - 2018"/>
              <xsd:enumeration value="HHG Oosterwolde e.o."/>
              <xsd:enumeration value="HHG Opheusden"/>
              <xsd:enumeration value="HHG Oud-Beijerland"/>
              <xsd:enumeration value="HHG Ouddorp"/>
              <xsd:enumeration value="HHG Ouderkerk aan den IJssel e.o"/>
              <xsd:enumeration value="HHG Papendrecht"/>
              <xsd:enumeration value="HHG Poederoijen en Loevestein"/>
              <xsd:enumeration value="HHG Poortvliet"/>
              <xsd:enumeration value="HHG Putten"/>
              <xsd:enumeration value="HHG Putten - 2018"/>
              <xsd:enumeration value="HHG Putten - Ermelo - Harderwijk - Hierden"/>
              <xsd:enumeration value="HHG Ridderkerk"/>
              <xsd:enumeration value="HHG Rijssen"/>
              <xsd:enumeration value="HHG Rotterdam Kralingse Veer"/>
              <xsd:enumeration value="HHG 's Grevelduin Vrijhoeve Capelle"/>
              <xsd:enumeration value="HHG Scherpenzeel - Renswoude"/>
              <xsd:enumeration value="HHG Scherpenzeel - Rouveen"/>
              <xsd:enumeration value="HHG Scheveningen (Evangelisatie)"/>
              <xsd:enumeration value="HHG Scheveningen (Thabor)"/>
              <xsd:enumeration value="HHG Schiedam"/>
              <xsd:enumeration value="HHG Schoonrewoerd"/>
              <xsd:enumeration value="HHG Sint-Annaland"/>
              <xsd:enumeration value="HHG Sint-Maartensdijk"/>
              <xsd:enumeration value="HHG Sirjansland"/>
              <xsd:enumeration value="HHG Soest"/>
              <xsd:enumeration value="HHG Spijk"/>
              <xsd:enumeration value="HHG Staphorst"/>
              <xsd:enumeration value="HHG Stellendam"/>
              <xsd:enumeration value="HHG Stolwijk"/>
              <xsd:enumeration value="HHG Ter Aar"/>
              <xsd:enumeration value="HHG Terneuzen"/>
              <xsd:enumeration value="HHG Tholen"/>
              <xsd:enumeration value="HHG Urk Elim"/>
              <xsd:enumeration value="HHG Urk Moria"/>
              <xsd:enumeration value="HHG Veen"/>
              <xsd:enumeration value="HHG Veenendaal"/>
              <xsd:enumeration value="HHG Veenendaal - 2017"/>
              <xsd:enumeration value="HHG Vianen"/>
              <xsd:enumeration value="HHG Voorburg"/>
              <xsd:enumeration value="HHG Voorschoten"/>
              <xsd:enumeration value="HHG Vriezenveen"/>
              <xsd:enumeration value="HHG Waarder"/>
              <xsd:enumeration value="HHG Waddinxveen (Dorpstraat)"/>
              <xsd:enumeration value="HHG Waddinxveen e.o"/>
              <xsd:enumeration value="HHG Waddinxveen e.o."/>
              <xsd:enumeration value="HHG Wapenveld - Wezep"/>
              <xsd:enumeration value="HHG Werkendam"/>
              <xsd:enumeration value="HHG Westerhaar"/>
              <xsd:enumeration value="HHG Wijk bij Heusden"/>
              <xsd:enumeration value="HHG Woudenberg"/>
              <xsd:enumeration value="HHG Wouterswoude"/>
              <xsd:enumeration value="HHG Zaltbommel (Evangelisatie)"/>
              <xsd:enumeration value="HHG Zuilichem - Brakel"/>
              <xsd:enumeration value="HHG Zwartebroek - Terschuur"/>
              <xsd:enumeration value="Kerkelijk bureau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d2332-e32d-4cc7-8c90-23eaf6669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ca9ff-5bd5-4b43-9d7b-cce8de49d7b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rde_x0020_onderwerp xmlns="5e2d06a2-e894-4fc0-9219-8ef4d89372f1">15-17 jaar Deel 1</Derde_x0020_onderwerp>
    <Hoofdonderwerp xmlns="5e2d06a2-e894-4fc0-9219-8ef4d89372f1">Catechesemethode Leer mij</Hoofdonderwerp>
    <Tweede_x0020_onderwerp xmlns="5e2d06a2-e894-4fc0-9219-8ef4d89372f1">Inhoud methode</Tweede_x0020_onderwerp>
    <Jaar xmlns="5e2d06a2-e894-4fc0-9219-8ef4d89372f1" xsi:nil="true"/>
    <Gemeente xmlns="5e2d06a2-e894-4fc0-9219-8ef4d89372f1" xsi:nil="true"/>
    <Doelgroep xmlns="5e2d06a2-e894-4fc0-9219-8ef4d89372f1">Ambtsdragers</Doelgroep>
  </documentManagement>
</p:properties>
</file>

<file path=customXml/itemProps1.xml><?xml version="1.0" encoding="utf-8"?>
<ds:datastoreItem xmlns:ds="http://schemas.openxmlformats.org/officeDocument/2006/customXml" ds:itemID="{7530F62C-53AD-4CAF-B70A-AAB5AD497735}"/>
</file>

<file path=customXml/itemProps2.xml><?xml version="1.0" encoding="utf-8"?>
<ds:datastoreItem xmlns:ds="http://schemas.openxmlformats.org/officeDocument/2006/customXml" ds:itemID="{55EA02AD-FD71-4C49-B428-1CBEF176DDB2}"/>
</file>

<file path=customXml/itemProps3.xml><?xml version="1.0" encoding="utf-8"?>
<ds:datastoreItem xmlns:ds="http://schemas.openxmlformats.org/officeDocument/2006/customXml" ds:itemID="{A61ABD2A-9831-4F7F-9ADB-31022838A834}"/>
</file>

<file path=docProps/app.xml><?xml version="1.0" encoding="utf-8"?>
<Properties xmlns="http://schemas.openxmlformats.org/officeDocument/2006/extended-properties" xmlns:vt="http://schemas.openxmlformats.org/officeDocument/2006/docPropsVTypes">
  <Template>LeerMij-catechesatiemethode-HHJO-15-17</Template>
  <TotalTime>340</TotalTime>
  <Words>452</Words>
  <Application>Microsoft Office PowerPoint</Application>
  <PresentationFormat>Breedbeeld</PresentationFormat>
  <Paragraphs>75</Paragraphs>
  <Slides>17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6" baseType="lpstr">
      <vt:lpstr>MS Mincho</vt:lpstr>
      <vt:lpstr>Arial</vt:lpstr>
      <vt:lpstr>Calibri</vt:lpstr>
      <vt:lpstr>Helvetica</vt:lpstr>
      <vt:lpstr>ITC Officina Serif Std Book</vt:lpstr>
      <vt:lpstr>Segoe UI</vt:lpstr>
      <vt:lpstr>SegoeUI-Bold</vt:lpstr>
      <vt:lpstr>Times New Roman</vt:lpstr>
      <vt:lpstr>Office-thema</vt:lpstr>
      <vt:lpstr>Het geloof</vt:lpstr>
      <vt:lpstr>Opening</vt:lpstr>
      <vt:lpstr>Bijbelstudie</vt:lpstr>
      <vt:lpstr>Binnenkomer</vt:lpstr>
      <vt:lpstr>Doelen</vt:lpstr>
      <vt:lpstr>Plaatsvervangend</vt:lpstr>
      <vt:lpstr>Gestorven</vt:lpstr>
      <vt:lpstr>Opgestaan</vt:lpstr>
      <vt:lpstr>Afsterven</vt:lpstr>
      <vt:lpstr>Nieuw leven</vt:lpstr>
      <vt:lpstr>Verwerkingsvragen</vt:lpstr>
      <vt:lpstr>Samenvatting</vt:lpstr>
      <vt:lpstr>Huiswerk volgende keer</vt:lpstr>
      <vt:lpstr>Hart van het christelijke geloof</vt:lpstr>
      <vt:lpstr>Elevatorpitch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Bijbel</dc:title>
  <dc:creator>Arie van der Plas</dc:creator>
  <cp:lastModifiedBy>S.T. Lagendijk</cp:lastModifiedBy>
  <cp:revision>76</cp:revision>
  <dcterms:created xsi:type="dcterms:W3CDTF">2018-01-11T12:38:21Z</dcterms:created>
  <dcterms:modified xsi:type="dcterms:W3CDTF">2018-10-19T13:43:25Z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0x01010080BC70FFD46EB64A9EE26A6E03DEE16B</vt:lpwstr>
  </property>
  <property fmtid="{D5CDD505-2E9C-101B-9397-08002B2CF9AE}" pid="3" name="Order">
    <vt:r8>100</vt:r8>
  </property>
</Properties>
</file>