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>
        <p:scale>
          <a:sx n="100" d="100"/>
          <a:sy n="100" d="100"/>
        </p:scale>
        <p:origin x="816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Scriptura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vijf </a:t>
            </a:r>
            <a:r>
              <a:rPr lang="nl-NL" dirty="0" err="1"/>
              <a:t>sola’s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Schrift en de Heilige Geest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is de verhouding tussen de Bijbel en de Heilige Geest?</a:t>
            </a:r>
          </a:p>
          <a:p>
            <a:r>
              <a:rPr lang="nl-NL" dirty="0"/>
              <a:t>Hoe gebruikt de Heilige Geest de Bijbel?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People, Girl, Sitting, Reading, Book, Bible, Hand">
            <a:extLst>
              <a:ext uri="{FF2B5EF4-FFF2-40B4-BE49-F238E27FC236}">
                <a16:creationId xmlns:a16="http://schemas.microsoft.com/office/drawing/2014/main" id="{29338CE6-94AB-4CD5-AA5E-08865545EFC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8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de traditie stelt, moet getoetst worden aan de Schrift.</a:t>
            </a:r>
          </a:p>
          <a:p>
            <a:r>
              <a:rPr lang="nl-NL" dirty="0"/>
              <a:t>Het Woord is een met Gods Geest geladen Woord.</a:t>
            </a:r>
          </a:p>
          <a:p>
            <a:r>
              <a:rPr lang="nl-NL" dirty="0"/>
              <a:t>Wij moeten thuis zijn in de Schrift om te weten wat wij wel of niet kunnen zeggen.</a:t>
            </a:r>
          </a:p>
          <a:p>
            <a:r>
              <a:rPr lang="nl-NL" dirty="0"/>
              <a:t>Als het Woord niet het licht op mijn pad is, sta ik open voor allerlei meningen.</a:t>
            </a:r>
          </a:p>
          <a:p>
            <a:r>
              <a:rPr lang="nl-NL" dirty="0"/>
              <a:t>Het Woord is een levende stem waardoor Gods Geest mensen vernieuwt.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01D6160-6920-4D7C-A8F1-383A71C7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Maak groepjes van 5 personen</a:t>
            </a:r>
          </a:p>
          <a:p>
            <a:r>
              <a:rPr lang="nl-NL" dirty="0"/>
              <a:t>Bespreek in de groepjes wat je zou zeggen op de volgende drie voorbeelden: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Een goede vriendin van je krijgt verkering met een ander meisje. Je ziet het aan hen: ze houden echt van</a:t>
            </a:r>
            <a:br>
              <a:rPr lang="nl-NL" dirty="0"/>
            </a:br>
            <a:r>
              <a:rPr lang="nl-NL" dirty="0"/>
              <a:t>elkaar. Je hebt je vriendin nog nooit zo gelukkig gezien. Je vraagt je af: Als het haar zó gelukkig maakt, is</a:t>
            </a:r>
            <a:br>
              <a:rPr lang="nl-NL" dirty="0"/>
            </a:br>
            <a:r>
              <a:rPr lang="nl-NL" dirty="0"/>
              <a:t>het dan écht verkeerd?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Johan is een serieuze jongen. Hij leeft voorbeeldig. Hij gaat nooit stappen. Heeft alleen christelijke</a:t>
            </a:r>
            <a:br>
              <a:rPr lang="nl-NL" dirty="0"/>
            </a:br>
            <a:r>
              <a:rPr lang="nl-NL" dirty="0"/>
              <a:t>vrienden. Kijkt geen foute films. En leest trouw zijn Bijbel. Hij heeft het veel over de Heere Jezus. Hij gelooft</a:t>
            </a:r>
            <a:br>
              <a:rPr lang="nl-NL" dirty="0"/>
            </a:br>
            <a:r>
              <a:rPr lang="nl-NL" dirty="0"/>
              <a:t>alleen niet dat de Heere Jezus aan het kruis gestorven is, maar dat Hij is opgevaren naar de hemel. En je</a:t>
            </a:r>
            <a:br>
              <a:rPr lang="nl-NL" dirty="0"/>
            </a:br>
            <a:r>
              <a:rPr lang="nl-NL" dirty="0"/>
              <a:t>vraagt je af: Gaat zo’n serieuze, vrome jongen als Johan nu écht verloren?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Margriet is een leuke meid die veel met de dingen van God bezig is. Ze kan niet zo goed leren. De Bijbel</a:t>
            </a:r>
            <a:br>
              <a:rPr lang="nl-NL" dirty="0"/>
            </a:br>
            <a:r>
              <a:rPr lang="nl-NL" dirty="0"/>
              <a:t>begrijpt ze vaak niet. En de preken in de kerk vindt ze maar lastig. Daarom gaat ze wandelen in het bos.</a:t>
            </a:r>
            <a:br>
              <a:rPr lang="nl-NL" dirty="0"/>
            </a:br>
            <a:r>
              <a:rPr lang="nl-NL" dirty="0"/>
              <a:t>Als ze al die mooie dingen ziet, die groeien in het bos, wordt ze helemaal blij. Dan voelt ze dat God bij haar</a:t>
            </a:r>
            <a:br>
              <a:rPr lang="nl-NL" dirty="0"/>
            </a:br>
            <a:r>
              <a:rPr lang="nl-NL" dirty="0"/>
              <a:t>is. En je vraagt je af: Als Margriet tijdens haar wandelingen in het bos God ervaart, is het dan écht zo erg</a:t>
            </a:r>
            <a:br>
              <a:rPr lang="nl-NL" dirty="0"/>
            </a:br>
            <a:r>
              <a:rPr lang="nl-NL" dirty="0"/>
              <a:t>dat ze niet naar de kerk gaat?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4D2F60A0-1EFA-4A11-9B9A-6AA7D578D08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01D6160-6920-4D7C-A8F1-383A71C7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in tweetallen de vraag van Pilatus:</a:t>
            </a:r>
            <a:br>
              <a:rPr lang="nl-NL" dirty="0"/>
            </a:br>
            <a:r>
              <a:rPr lang="nl-NL" i="1" dirty="0"/>
              <a:t>Wat is waarheid?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9D8F57-5664-4272-ACF8-4C2EAD0007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4D2F60A0-1EFA-4A11-9B9A-6AA7D578D088}"/>
              </a:ext>
            </a:extLst>
          </p:cNvPr>
          <p:cNvSpPr>
            <a:spLocks noGrp="1"/>
          </p:cNvSpPr>
          <p:nvPr>
            <p:ph type="body" orient="vert" sz="quarter" idx="4294967295"/>
          </p:nvPr>
        </p:nvSpPr>
        <p:spPr>
          <a:xfrm>
            <a:off x="0" y="2997200"/>
            <a:ext cx="493713" cy="367188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18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Verschillende kerken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groepjes van 3 tot 5 man.</a:t>
            </a:r>
          </a:p>
          <a:p>
            <a:r>
              <a:rPr lang="nl-NL" dirty="0"/>
              <a:t>Maak een lijstje met alle soorten kerken die je kent.</a:t>
            </a:r>
          </a:p>
          <a:p>
            <a:r>
              <a:rPr lang="nl-NL" dirty="0"/>
              <a:t>Schrijf zoveel mogelijk verschillen tussen je eigen kerk en de andere kerken op.</a:t>
            </a:r>
          </a:p>
          <a:p>
            <a:r>
              <a:rPr lang="nl-NL" dirty="0"/>
              <a:t>Hoe weet je nu welke kerk het bij het rechte eind heeft?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Santorini, Blue, Dome, Island, Greece, Travel, White">
            <a:extLst>
              <a:ext uri="{FF2B5EF4-FFF2-40B4-BE49-F238E27FC236}">
                <a16:creationId xmlns:a16="http://schemas.microsoft.com/office/drawing/2014/main" id="{990A55C2-6AF9-499F-B619-1D7FD41F9D3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Bijbellezen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groepjes van 4 of 5</a:t>
            </a:r>
          </a:p>
          <a:p>
            <a:r>
              <a:rPr lang="nl-NL" dirty="0"/>
              <a:t>Bespreek in de groepjes de volgende vragen: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vinden jullie lastig bij het Bijbellezen?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Bedenk bij elk punt een oplossing.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Child, Reading, Bible, Bed, African, Education, Boy">
            <a:extLst>
              <a:ext uri="{FF2B5EF4-FFF2-40B4-BE49-F238E27FC236}">
                <a16:creationId xmlns:a16="http://schemas.microsoft.com/office/drawing/2014/main" id="{BFF7F7BD-ACF1-4061-8DAA-E3168343DDB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0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119:67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2 Timotheüs 3:1-17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blz. 5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5</a:t>
            </a:r>
          </a:p>
        </p:txBody>
      </p:sp>
      <p:pic>
        <p:nvPicPr>
          <p:cNvPr id="1026" name="Picture 2" descr="Martin Luther, Church, Pray, Church Of Our Lady">
            <a:extLst>
              <a:ext uri="{FF2B5EF4-FFF2-40B4-BE49-F238E27FC236}">
                <a16:creationId xmlns:a16="http://schemas.microsoft.com/office/drawing/2014/main" id="{B3219A34-6F5D-4728-B4FF-9296919A222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waarom de Schrift de hoogste norm is. </a:t>
            </a:r>
            <a:br>
              <a:rPr lang="nl-NL" dirty="0"/>
            </a:b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de norm van de Schrift boven onze mening staat.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in een gesprek uitleggen waarom de Schrift de hoogste norm is.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de Schrift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Kernvraag achter het </a:t>
            </a:r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Scriptura</a:t>
            </a:r>
            <a:r>
              <a:rPr lang="nl-NL" dirty="0"/>
              <a:t>:</a:t>
            </a:r>
          </a:p>
          <a:p>
            <a:r>
              <a:rPr lang="nl-NL" i="1" dirty="0"/>
              <a:t>Hoe weet ik wat wáár is en wat goed is?</a:t>
            </a:r>
          </a:p>
          <a:p>
            <a:endParaRPr lang="nl-NL" dirty="0"/>
          </a:p>
          <a:p>
            <a:r>
              <a:rPr lang="nl-NL" dirty="0"/>
              <a:t>Antwoord: Alleen de Schrift leert mij dat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Bible, Book, Old Book, Paper, Old, Starodruk, Font">
            <a:extLst>
              <a:ext uri="{FF2B5EF4-FFF2-40B4-BE49-F238E27FC236}">
                <a16:creationId xmlns:a16="http://schemas.microsoft.com/office/drawing/2014/main" id="{209A4F05-3237-4F91-9FE5-EEA8951266D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195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Schrift en de traditie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Hoe verhouden de Bijbel en de traditie zich met elkaar?</a:t>
            </a:r>
          </a:p>
          <a:p>
            <a:r>
              <a:rPr lang="nl-NL" dirty="0"/>
              <a:t>Is de traditie waardeloos?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hurch, Bank, Wood, Benches, Christian, Church Pews">
            <a:extLst>
              <a:ext uri="{FF2B5EF4-FFF2-40B4-BE49-F238E27FC236}">
                <a16:creationId xmlns:a16="http://schemas.microsoft.com/office/drawing/2014/main" id="{E951364D-E532-420A-964F-47A89BCB818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Schrift en de wetenschap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Hoe verhouden de Bijbel en de wetenschap zich met elkaar?</a:t>
            </a:r>
          </a:p>
          <a:p>
            <a:r>
              <a:rPr lang="nl-NL" dirty="0"/>
              <a:t>Wat als de wetenschap de Bijbel tegenspreekt?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Man, Coat, People, Laboratory, Lab, Glass, Liquid, Blue">
            <a:extLst>
              <a:ext uri="{FF2B5EF4-FFF2-40B4-BE49-F238E27FC236}">
                <a16:creationId xmlns:a16="http://schemas.microsoft.com/office/drawing/2014/main" id="{298D1B90-24C4-4F5E-9072-A6825F85A20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Schrift en onze mening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Hoe verhoudt de Bijbel zich met onze mening?</a:t>
            </a:r>
          </a:p>
          <a:p>
            <a:r>
              <a:rPr lang="nl-NL" dirty="0"/>
              <a:t>Wat als wij iets anders voelen of vinden, dan wat de Bijbel zegt?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Feedback, Survey, Questionnaire, Employee, Satisfaction">
            <a:extLst>
              <a:ext uri="{FF2B5EF4-FFF2-40B4-BE49-F238E27FC236}">
                <a16:creationId xmlns:a16="http://schemas.microsoft.com/office/drawing/2014/main" id="{B155DDC4-AD84-4C6E-BC2B-83C782A9ADC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85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5336FCE8-45B8-461F-9ECF-2CEFE1A6A042}"/>
</file>

<file path=customXml/itemProps2.xml><?xml version="1.0" encoding="utf-8"?>
<ds:datastoreItem xmlns:ds="http://schemas.openxmlformats.org/officeDocument/2006/customXml" ds:itemID="{C03E08AA-E2A2-4F53-98AE-13A149B3039D}"/>
</file>

<file path=customXml/itemProps3.xml><?xml version="1.0" encoding="utf-8"?>
<ds:datastoreItem xmlns:ds="http://schemas.openxmlformats.org/officeDocument/2006/customXml" ds:itemID="{E70D5A95-4566-461A-95EB-A69006D2CFFB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45</TotalTime>
  <Words>420</Words>
  <Application>Microsoft Office PowerPoint</Application>
  <PresentationFormat>Breedbeeld</PresentationFormat>
  <Paragraphs>65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Officina Serif Std Book</vt:lpstr>
      <vt:lpstr>Segoe UI</vt:lpstr>
      <vt:lpstr>Leer Mij 18plus</vt:lpstr>
      <vt:lpstr>De vijf sola’s</vt:lpstr>
      <vt:lpstr>Opening</vt:lpstr>
      <vt:lpstr>Bijbelstudie</vt:lpstr>
      <vt:lpstr>Binnenkomer</vt:lpstr>
      <vt:lpstr>Doelen</vt:lpstr>
      <vt:lpstr>Alleen de Schrift</vt:lpstr>
      <vt:lpstr>De Schrift en de traditie</vt:lpstr>
      <vt:lpstr>De Schrift en de wetenschap</vt:lpstr>
      <vt:lpstr>De Schrift en onze mening</vt:lpstr>
      <vt:lpstr>De Schrift en de Heilige Geest</vt:lpstr>
      <vt:lpstr>Verwerkingsvragen</vt:lpstr>
      <vt:lpstr>Samenvatting</vt:lpstr>
      <vt:lpstr>Huiswerk volgende keer</vt:lpstr>
      <vt:lpstr>Binnenkomer</vt:lpstr>
      <vt:lpstr>Binnenkomer</vt:lpstr>
      <vt:lpstr>Verschillende kerken</vt:lpstr>
      <vt:lpstr>Bijbellezen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38</cp:revision>
  <dcterms:created xsi:type="dcterms:W3CDTF">2019-09-18T09:58:23Z</dcterms:created>
  <dcterms:modified xsi:type="dcterms:W3CDTF">2019-09-18T10:45:57Z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